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7"/>
  </p:notesMasterIdLst>
  <p:sldIdLst>
    <p:sldId id="256" r:id="rId2"/>
    <p:sldId id="257" r:id="rId3"/>
    <p:sldId id="274" r:id="rId4"/>
    <p:sldId id="10908" r:id="rId5"/>
    <p:sldId id="284" r:id="rId6"/>
    <p:sldId id="283" r:id="rId7"/>
    <p:sldId id="287" r:id="rId8"/>
    <p:sldId id="3792" r:id="rId9"/>
    <p:sldId id="3809" r:id="rId10"/>
    <p:sldId id="3794" r:id="rId11"/>
    <p:sldId id="10926" r:id="rId12"/>
    <p:sldId id="3795" r:id="rId13"/>
    <p:sldId id="10929" r:id="rId14"/>
    <p:sldId id="292" r:id="rId15"/>
    <p:sldId id="3810" r:id="rId16"/>
    <p:sldId id="10913" r:id="rId17"/>
    <p:sldId id="1817606588" r:id="rId18"/>
    <p:sldId id="1817606589" r:id="rId19"/>
    <p:sldId id="1817606587" r:id="rId20"/>
    <p:sldId id="3798" r:id="rId21"/>
    <p:sldId id="3803" r:id="rId22"/>
    <p:sldId id="3802" r:id="rId23"/>
    <p:sldId id="3813" r:id="rId24"/>
    <p:sldId id="1817606591" r:id="rId25"/>
    <p:sldId id="1817606590" r:id="rId26"/>
    <p:sldId id="10915" r:id="rId27"/>
    <p:sldId id="10916" r:id="rId28"/>
    <p:sldId id="3815" r:id="rId29"/>
    <p:sldId id="3816" r:id="rId30"/>
    <p:sldId id="10930" r:id="rId31"/>
    <p:sldId id="10867" r:id="rId32"/>
    <p:sldId id="10870" r:id="rId33"/>
    <p:sldId id="10918" r:id="rId34"/>
    <p:sldId id="10898" r:id="rId35"/>
    <p:sldId id="10900" r:id="rId36"/>
    <p:sldId id="10901" r:id="rId37"/>
    <p:sldId id="10902" r:id="rId38"/>
    <p:sldId id="1817606586" r:id="rId39"/>
    <p:sldId id="10884" r:id="rId40"/>
    <p:sldId id="10903" r:id="rId41"/>
    <p:sldId id="1817606585" r:id="rId42"/>
    <p:sldId id="10888" r:id="rId43"/>
    <p:sldId id="10896" r:id="rId44"/>
    <p:sldId id="10897" r:id="rId45"/>
    <p:sldId id="10877" r:id="rId46"/>
    <p:sldId id="10878" r:id="rId47"/>
    <p:sldId id="10882" r:id="rId48"/>
    <p:sldId id="10879" r:id="rId49"/>
    <p:sldId id="10881" r:id="rId50"/>
    <p:sldId id="10904" r:id="rId51"/>
    <p:sldId id="10925" r:id="rId52"/>
    <p:sldId id="10928" r:id="rId53"/>
    <p:sldId id="10905" r:id="rId54"/>
    <p:sldId id="10923" r:id="rId55"/>
    <p:sldId id="10924" r:id="rId5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1A3A"/>
    <a:srgbClr val="68B5C6"/>
    <a:srgbClr val="86BA8A"/>
    <a:srgbClr val="6AB4C2"/>
    <a:srgbClr val="2679B1"/>
    <a:srgbClr val="7BB8A3"/>
    <a:srgbClr val="629488"/>
    <a:srgbClr val="81B995"/>
    <a:srgbClr val="8CBC7F"/>
    <a:srgbClr val="87BA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767"/>
    <p:restoredTop sz="94643"/>
  </p:normalViewPr>
  <p:slideViewPr>
    <p:cSldViewPr snapToGrid="0" snapToObjects="1">
      <p:cViewPr varScale="1">
        <p:scale>
          <a:sx n="114" d="100"/>
          <a:sy n="114" d="100"/>
        </p:scale>
        <p:origin x="176" y="2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package" Target="../embeddings/Feuille_de_calcul_Microsoft_Excel.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Feuil1!$B$1</c:f>
              <c:strCache>
                <c:ptCount val="1"/>
                <c:pt idx="0">
                  <c:v>Ventes</c:v>
                </c:pt>
              </c:strCache>
            </c:strRef>
          </c:tx>
          <c:dPt>
            <c:idx val="0"/>
            <c:bubble3D val="0"/>
            <c:spPr>
              <a:solidFill>
                <a:srgbClr val="6CC8DE"/>
              </a:solidFill>
              <a:ln w="19050">
                <a:solidFill>
                  <a:schemeClr val="lt1"/>
                </a:solidFill>
              </a:ln>
              <a:effectLst/>
            </c:spPr>
            <c:extLst>
              <c:ext xmlns:c16="http://schemas.microsoft.com/office/drawing/2014/chart" uri="{C3380CC4-5D6E-409C-BE32-E72D297353CC}">
                <c16:uniqueId val="{00000001-560A-0546-A467-67E7F74D9800}"/>
              </c:ext>
            </c:extLst>
          </c:dPt>
          <c:dPt>
            <c:idx val="1"/>
            <c:bubble3D val="0"/>
            <c:spPr>
              <a:solidFill>
                <a:srgbClr val="DE1E34"/>
              </a:solidFill>
              <a:ln w="19050">
                <a:solidFill>
                  <a:schemeClr val="lt1"/>
                </a:solidFill>
              </a:ln>
              <a:effectLst/>
            </c:spPr>
            <c:extLst>
              <c:ext xmlns:c16="http://schemas.microsoft.com/office/drawing/2014/chart" uri="{C3380CC4-5D6E-409C-BE32-E72D297353CC}">
                <c16:uniqueId val="{00000003-560A-0546-A467-67E7F74D980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60A-0546-A467-67E7F74D980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60A-0546-A467-67E7F74D9800}"/>
              </c:ext>
            </c:extLst>
          </c:dPt>
          <c:cat>
            <c:strRef>
              <c:f>Feuil1!$A$2:$A$5</c:f>
              <c:strCache>
                <c:ptCount val="2"/>
                <c:pt idx="0">
                  <c:v>PC</c:v>
                </c:pt>
                <c:pt idx="1">
                  <c:v>NC</c:v>
                </c:pt>
              </c:strCache>
            </c:strRef>
          </c:cat>
          <c:val>
            <c:numRef>
              <c:f>Feuil1!$B$2:$B$5</c:f>
              <c:numCache>
                <c:formatCode>General</c:formatCode>
                <c:ptCount val="4"/>
                <c:pt idx="0">
                  <c:v>5</c:v>
                </c:pt>
                <c:pt idx="1">
                  <c:v>95</c:v>
                </c:pt>
              </c:numCache>
            </c:numRef>
          </c:val>
          <c:extLst>
            <c:ext xmlns:c16="http://schemas.microsoft.com/office/drawing/2014/chart" uri="{C3380CC4-5D6E-409C-BE32-E72D297353CC}">
              <c16:uniqueId val="{00000008-560A-0546-A467-67E7F74D980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264B90-7E31-4940-81A9-2B68804019FE}" type="datetimeFigureOut">
              <a:rPr lang="en-GB" smtClean="0"/>
              <a:t>02/05/2022</a:t>
            </a:fld>
            <a:endParaRPr lang="en-GB"/>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3182F6-3CA2-A740-9FB5-4E850904B7D0}" type="slidenum">
              <a:rPr lang="en-GB" smtClean="0"/>
              <a:t>‹N°›</a:t>
            </a:fld>
            <a:endParaRPr lang="en-GB"/>
          </a:p>
        </p:txBody>
      </p:sp>
    </p:spTree>
    <p:extLst>
      <p:ext uri="{BB962C8B-B14F-4D97-AF65-F5344CB8AC3E}">
        <p14:creationId xmlns:p14="http://schemas.microsoft.com/office/powerpoint/2010/main" val="24910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0A3182F6-3CA2-A740-9FB5-4E850904B7D0}" type="slidenum">
              <a:rPr lang="en-GB" smtClean="0"/>
              <a:t>3</a:t>
            </a:fld>
            <a:endParaRPr lang="en-GB"/>
          </a:p>
        </p:txBody>
      </p:sp>
    </p:spTree>
    <p:extLst>
      <p:ext uri="{BB962C8B-B14F-4D97-AF65-F5344CB8AC3E}">
        <p14:creationId xmlns:p14="http://schemas.microsoft.com/office/powerpoint/2010/main" val="701360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0A3182F6-3CA2-A740-9FB5-4E850904B7D0}" type="slidenum">
              <a:rPr lang="en-GB" smtClean="0"/>
              <a:t>6</a:t>
            </a:fld>
            <a:endParaRPr lang="en-GB"/>
          </a:p>
        </p:txBody>
      </p:sp>
    </p:spTree>
    <p:extLst>
      <p:ext uri="{BB962C8B-B14F-4D97-AF65-F5344CB8AC3E}">
        <p14:creationId xmlns:p14="http://schemas.microsoft.com/office/powerpoint/2010/main" val="2036121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0A3182F6-3CA2-A740-9FB5-4E850904B7D0}" type="slidenum">
              <a:rPr lang="en-GB" smtClean="0"/>
              <a:t>16</a:t>
            </a:fld>
            <a:endParaRPr lang="en-GB"/>
          </a:p>
        </p:txBody>
      </p:sp>
    </p:spTree>
    <p:extLst>
      <p:ext uri="{BB962C8B-B14F-4D97-AF65-F5344CB8AC3E}">
        <p14:creationId xmlns:p14="http://schemas.microsoft.com/office/powerpoint/2010/main" val="3113305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0A3182F6-3CA2-A740-9FB5-4E850904B7D0}" type="slidenum">
              <a:rPr lang="en-GB" smtClean="0"/>
              <a:t>17</a:t>
            </a:fld>
            <a:endParaRPr lang="en-GB"/>
          </a:p>
        </p:txBody>
      </p:sp>
    </p:spTree>
    <p:extLst>
      <p:ext uri="{BB962C8B-B14F-4D97-AF65-F5344CB8AC3E}">
        <p14:creationId xmlns:p14="http://schemas.microsoft.com/office/powerpoint/2010/main" val="1672420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0A3182F6-3CA2-A740-9FB5-4E850904B7D0}" type="slidenum">
              <a:rPr lang="en-GB" smtClean="0"/>
              <a:t>18</a:t>
            </a:fld>
            <a:endParaRPr lang="en-GB"/>
          </a:p>
        </p:txBody>
      </p:sp>
    </p:spTree>
    <p:extLst>
      <p:ext uri="{BB962C8B-B14F-4D97-AF65-F5344CB8AC3E}">
        <p14:creationId xmlns:p14="http://schemas.microsoft.com/office/powerpoint/2010/main" val="242824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0A3182F6-3CA2-A740-9FB5-4E850904B7D0}" type="slidenum">
              <a:rPr lang="en-GB" smtClean="0"/>
              <a:t>19</a:t>
            </a:fld>
            <a:endParaRPr lang="en-GB"/>
          </a:p>
        </p:txBody>
      </p:sp>
    </p:spTree>
    <p:extLst>
      <p:ext uri="{BB962C8B-B14F-4D97-AF65-F5344CB8AC3E}">
        <p14:creationId xmlns:p14="http://schemas.microsoft.com/office/powerpoint/2010/main" val="5513221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8A87D5-A570-5447-8727-2EEF1E9C1279}"/>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GB"/>
          </a:p>
        </p:txBody>
      </p:sp>
      <p:sp>
        <p:nvSpPr>
          <p:cNvPr id="3" name="Sous-titre 2">
            <a:extLst>
              <a:ext uri="{FF2B5EF4-FFF2-40B4-BE49-F238E27FC236}">
                <a16:creationId xmlns:a16="http://schemas.microsoft.com/office/drawing/2014/main" id="{86D2FC3B-49D8-BA46-973F-11867D3402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GB"/>
          </a:p>
        </p:txBody>
      </p:sp>
      <p:sp>
        <p:nvSpPr>
          <p:cNvPr id="4" name="Espace réservé de la date 3">
            <a:extLst>
              <a:ext uri="{FF2B5EF4-FFF2-40B4-BE49-F238E27FC236}">
                <a16:creationId xmlns:a16="http://schemas.microsoft.com/office/drawing/2014/main" id="{77F70DAC-7F3A-9A44-9765-D91CAE9BF234}"/>
              </a:ext>
            </a:extLst>
          </p:cNvPr>
          <p:cNvSpPr>
            <a:spLocks noGrp="1"/>
          </p:cNvSpPr>
          <p:nvPr>
            <p:ph type="dt" sz="half" idx="10"/>
          </p:nvPr>
        </p:nvSpPr>
        <p:spPr/>
        <p:txBody>
          <a:bodyPr/>
          <a:lstStyle/>
          <a:p>
            <a:fld id="{B545EE03-AA96-AA40-9FA6-6B86AA6F3DE0}" type="datetime1">
              <a:rPr lang="fr-FR" smtClean="0"/>
              <a:t>02/05/2022</a:t>
            </a:fld>
            <a:endParaRPr lang="en-GB"/>
          </a:p>
        </p:txBody>
      </p:sp>
      <p:sp>
        <p:nvSpPr>
          <p:cNvPr id="5" name="Espace réservé du pied de page 4">
            <a:extLst>
              <a:ext uri="{FF2B5EF4-FFF2-40B4-BE49-F238E27FC236}">
                <a16:creationId xmlns:a16="http://schemas.microsoft.com/office/drawing/2014/main" id="{4486A0CD-77BE-DE4E-B462-3B412A2BE4B9}"/>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A4D6D1A2-E753-8A4D-AA77-25B20B1C51C6}"/>
              </a:ext>
            </a:extLst>
          </p:cNvPr>
          <p:cNvSpPr>
            <a:spLocks noGrp="1"/>
          </p:cNvSpPr>
          <p:nvPr>
            <p:ph type="sldNum" sz="quarter" idx="12"/>
          </p:nvPr>
        </p:nvSpPr>
        <p:spPr/>
        <p:txBody>
          <a:bodyPr/>
          <a:lstStyle/>
          <a:p>
            <a:fld id="{19F7C35C-926E-0E4D-AB5E-2EAC7CCF0320}" type="slidenum">
              <a:rPr lang="en-GB" smtClean="0"/>
              <a:t>‹N°›</a:t>
            </a:fld>
            <a:endParaRPr lang="en-GB"/>
          </a:p>
        </p:txBody>
      </p:sp>
    </p:spTree>
    <p:extLst>
      <p:ext uri="{BB962C8B-B14F-4D97-AF65-F5344CB8AC3E}">
        <p14:creationId xmlns:p14="http://schemas.microsoft.com/office/powerpoint/2010/main" val="289631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02D8AB-8E0C-FE4A-8A19-C47F4D37DD15}"/>
              </a:ext>
            </a:extLst>
          </p:cNvPr>
          <p:cNvSpPr>
            <a:spLocks noGrp="1"/>
          </p:cNvSpPr>
          <p:nvPr>
            <p:ph type="title"/>
          </p:nvPr>
        </p:nvSpPr>
        <p:spPr/>
        <p:txBody>
          <a:bodyPr/>
          <a:lstStyle/>
          <a:p>
            <a:r>
              <a:rPr lang="fr-FR"/>
              <a:t>Modifiez le style du titre</a:t>
            </a:r>
            <a:endParaRPr lang="en-GB"/>
          </a:p>
        </p:txBody>
      </p:sp>
      <p:sp>
        <p:nvSpPr>
          <p:cNvPr id="3" name="Espace réservé du texte vertical 2">
            <a:extLst>
              <a:ext uri="{FF2B5EF4-FFF2-40B4-BE49-F238E27FC236}">
                <a16:creationId xmlns:a16="http://schemas.microsoft.com/office/drawing/2014/main" id="{2B0F3EAD-93D6-6945-BD38-39F17B3D0F67}"/>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a:extLst>
              <a:ext uri="{FF2B5EF4-FFF2-40B4-BE49-F238E27FC236}">
                <a16:creationId xmlns:a16="http://schemas.microsoft.com/office/drawing/2014/main" id="{6C70C71D-81D3-674C-9DD9-403DD4739130}"/>
              </a:ext>
            </a:extLst>
          </p:cNvPr>
          <p:cNvSpPr>
            <a:spLocks noGrp="1"/>
          </p:cNvSpPr>
          <p:nvPr>
            <p:ph type="dt" sz="half" idx="10"/>
          </p:nvPr>
        </p:nvSpPr>
        <p:spPr/>
        <p:txBody>
          <a:bodyPr/>
          <a:lstStyle/>
          <a:p>
            <a:fld id="{20CE46B0-FE73-CE4F-9FD3-51CF6DB6B729}" type="datetime1">
              <a:rPr lang="fr-FR" smtClean="0"/>
              <a:t>02/05/2022</a:t>
            </a:fld>
            <a:endParaRPr lang="en-GB"/>
          </a:p>
        </p:txBody>
      </p:sp>
      <p:sp>
        <p:nvSpPr>
          <p:cNvPr id="5" name="Espace réservé du pied de page 4">
            <a:extLst>
              <a:ext uri="{FF2B5EF4-FFF2-40B4-BE49-F238E27FC236}">
                <a16:creationId xmlns:a16="http://schemas.microsoft.com/office/drawing/2014/main" id="{C3ED3EC3-FD52-D74F-B000-B31750E39DD0}"/>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9218D90E-FC87-2844-AE84-9D8EC1721650}"/>
              </a:ext>
            </a:extLst>
          </p:cNvPr>
          <p:cNvSpPr>
            <a:spLocks noGrp="1"/>
          </p:cNvSpPr>
          <p:nvPr>
            <p:ph type="sldNum" sz="quarter" idx="12"/>
          </p:nvPr>
        </p:nvSpPr>
        <p:spPr/>
        <p:txBody>
          <a:bodyPr/>
          <a:lstStyle/>
          <a:p>
            <a:fld id="{19F7C35C-926E-0E4D-AB5E-2EAC7CCF0320}" type="slidenum">
              <a:rPr lang="en-GB" smtClean="0"/>
              <a:t>‹N°›</a:t>
            </a:fld>
            <a:endParaRPr lang="en-GB"/>
          </a:p>
        </p:txBody>
      </p:sp>
    </p:spTree>
    <p:extLst>
      <p:ext uri="{BB962C8B-B14F-4D97-AF65-F5344CB8AC3E}">
        <p14:creationId xmlns:p14="http://schemas.microsoft.com/office/powerpoint/2010/main" val="1861659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9D2358C7-BEA0-C442-A887-4F2182117027}"/>
              </a:ext>
            </a:extLst>
          </p:cNvPr>
          <p:cNvSpPr>
            <a:spLocks noGrp="1"/>
          </p:cNvSpPr>
          <p:nvPr>
            <p:ph type="title" orient="vert"/>
          </p:nvPr>
        </p:nvSpPr>
        <p:spPr>
          <a:xfrm>
            <a:off x="8724900" y="365125"/>
            <a:ext cx="2628900" cy="5811838"/>
          </a:xfrm>
        </p:spPr>
        <p:txBody>
          <a:bodyPr vert="eaVert"/>
          <a:lstStyle/>
          <a:p>
            <a:r>
              <a:rPr lang="fr-FR"/>
              <a:t>Modifiez le style du titre</a:t>
            </a:r>
            <a:endParaRPr lang="en-GB"/>
          </a:p>
        </p:txBody>
      </p:sp>
      <p:sp>
        <p:nvSpPr>
          <p:cNvPr id="3" name="Espace réservé du texte vertical 2">
            <a:extLst>
              <a:ext uri="{FF2B5EF4-FFF2-40B4-BE49-F238E27FC236}">
                <a16:creationId xmlns:a16="http://schemas.microsoft.com/office/drawing/2014/main" id="{EBCA9BBF-A8BF-7046-9E20-50BAD0077815}"/>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a:extLst>
              <a:ext uri="{FF2B5EF4-FFF2-40B4-BE49-F238E27FC236}">
                <a16:creationId xmlns:a16="http://schemas.microsoft.com/office/drawing/2014/main" id="{3270C16C-3625-5747-A281-AFDD7292F379}"/>
              </a:ext>
            </a:extLst>
          </p:cNvPr>
          <p:cNvSpPr>
            <a:spLocks noGrp="1"/>
          </p:cNvSpPr>
          <p:nvPr>
            <p:ph type="dt" sz="half" idx="10"/>
          </p:nvPr>
        </p:nvSpPr>
        <p:spPr/>
        <p:txBody>
          <a:bodyPr/>
          <a:lstStyle/>
          <a:p>
            <a:fld id="{42E6DACF-DD85-324B-9683-15A8B3208D58}" type="datetime1">
              <a:rPr lang="fr-FR" smtClean="0"/>
              <a:t>02/05/2022</a:t>
            </a:fld>
            <a:endParaRPr lang="en-GB"/>
          </a:p>
        </p:txBody>
      </p:sp>
      <p:sp>
        <p:nvSpPr>
          <p:cNvPr id="5" name="Espace réservé du pied de page 4">
            <a:extLst>
              <a:ext uri="{FF2B5EF4-FFF2-40B4-BE49-F238E27FC236}">
                <a16:creationId xmlns:a16="http://schemas.microsoft.com/office/drawing/2014/main" id="{EC0F2233-D63F-954A-973E-71495E4EA776}"/>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1E460757-1EB6-7A43-B0CE-58250C7F3500}"/>
              </a:ext>
            </a:extLst>
          </p:cNvPr>
          <p:cNvSpPr>
            <a:spLocks noGrp="1"/>
          </p:cNvSpPr>
          <p:nvPr>
            <p:ph type="sldNum" sz="quarter" idx="12"/>
          </p:nvPr>
        </p:nvSpPr>
        <p:spPr/>
        <p:txBody>
          <a:bodyPr/>
          <a:lstStyle/>
          <a:p>
            <a:fld id="{19F7C35C-926E-0E4D-AB5E-2EAC7CCF0320}" type="slidenum">
              <a:rPr lang="en-GB" smtClean="0"/>
              <a:t>‹N°›</a:t>
            </a:fld>
            <a:endParaRPr lang="en-GB"/>
          </a:p>
        </p:txBody>
      </p:sp>
    </p:spTree>
    <p:extLst>
      <p:ext uri="{BB962C8B-B14F-4D97-AF65-F5344CB8AC3E}">
        <p14:creationId xmlns:p14="http://schemas.microsoft.com/office/powerpoint/2010/main" val="3391471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1FFA3F-7F34-C041-9C31-C7C509E39032}"/>
              </a:ext>
            </a:extLst>
          </p:cNvPr>
          <p:cNvSpPr>
            <a:spLocks noGrp="1"/>
          </p:cNvSpPr>
          <p:nvPr>
            <p:ph type="title"/>
          </p:nvPr>
        </p:nvSpPr>
        <p:spPr/>
        <p:txBody>
          <a:bodyPr/>
          <a:lstStyle/>
          <a:p>
            <a:r>
              <a:rPr lang="fr-FR"/>
              <a:t>Modifiez le style du titre</a:t>
            </a:r>
            <a:endParaRPr lang="en-GB"/>
          </a:p>
        </p:txBody>
      </p:sp>
      <p:sp>
        <p:nvSpPr>
          <p:cNvPr id="3" name="Espace réservé du contenu 2">
            <a:extLst>
              <a:ext uri="{FF2B5EF4-FFF2-40B4-BE49-F238E27FC236}">
                <a16:creationId xmlns:a16="http://schemas.microsoft.com/office/drawing/2014/main" id="{840D5B4A-9F6C-2846-926F-2C88937AB990}"/>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a:extLst>
              <a:ext uri="{FF2B5EF4-FFF2-40B4-BE49-F238E27FC236}">
                <a16:creationId xmlns:a16="http://schemas.microsoft.com/office/drawing/2014/main" id="{D47F2CB4-D121-5340-B338-0856BF6605CA}"/>
              </a:ext>
            </a:extLst>
          </p:cNvPr>
          <p:cNvSpPr>
            <a:spLocks noGrp="1"/>
          </p:cNvSpPr>
          <p:nvPr>
            <p:ph type="dt" sz="half" idx="10"/>
          </p:nvPr>
        </p:nvSpPr>
        <p:spPr/>
        <p:txBody>
          <a:bodyPr/>
          <a:lstStyle/>
          <a:p>
            <a:fld id="{37C287C2-9F20-544E-9FB8-2D67FC303CA9}" type="datetime1">
              <a:rPr lang="fr-FR" smtClean="0"/>
              <a:t>02/05/2022</a:t>
            </a:fld>
            <a:endParaRPr lang="en-GB"/>
          </a:p>
        </p:txBody>
      </p:sp>
      <p:sp>
        <p:nvSpPr>
          <p:cNvPr id="5" name="Espace réservé du pied de page 4">
            <a:extLst>
              <a:ext uri="{FF2B5EF4-FFF2-40B4-BE49-F238E27FC236}">
                <a16:creationId xmlns:a16="http://schemas.microsoft.com/office/drawing/2014/main" id="{767D4EA2-462B-554E-A804-B4B188E1F4FF}"/>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0FD05658-EEF2-704F-9005-8D9609721992}"/>
              </a:ext>
            </a:extLst>
          </p:cNvPr>
          <p:cNvSpPr>
            <a:spLocks noGrp="1"/>
          </p:cNvSpPr>
          <p:nvPr>
            <p:ph type="sldNum" sz="quarter" idx="12"/>
          </p:nvPr>
        </p:nvSpPr>
        <p:spPr/>
        <p:txBody>
          <a:bodyPr/>
          <a:lstStyle/>
          <a:p>
            <a:fld id="{19F7C35C-926E-0E4D-AB5E-2EAC7CCF0320}" type="slidenum">
              <a:rPr lang="en-GB" smtClean="0"/>
              <a:t>‹N°›</a:t>
            </a:fld>
            <a:endParaRPr lang="en-GB"/>
          </a:p>
        </p:txBody>
      </p:sp>
    </p:spTree>
    <p:extLst>
      <p:ext uri="{BB962C8B-B14F-4D97-AF65-F5344CB8AC3E}">
        <p14:creationId xmlns:p14="http://schemas.microsoft.com/office/powerpoint/2010/main" val="4210198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907CF4-1D36-004A-8961-0C91B519F5DB}"/>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GB"/>
          </a:p>
        </p:txBody>
      </p:sp>
      <p:sp>
        <p:nvSpPr>
          <p:cNvPr id="3" name="Espace réservé du texte 2">
            <a:extLst>
              <a:ext uri="{FF2B5EF4-FFF2-40B4-BE49-F238E27FC236}">
                <a16:creationId xmlns:a16="http://schemas.microsoft.com/office/drawing/2014/main" id="{84E00F81-52DC-704C-9B18-83CF0D5A19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AA5DCC4C-36AE-FA4D-BB86-FF20768D3A32}"/>
              </a:ext>
            </a:extLst>
          </p:cNvPr>
          <p:cNvSpPr>
            <a:spLocks noGrp="1"/>
          </p:cNvSpPr>
          <p:nvPr>
            <p:ph type="dt" sz="half" idx="10"/>
          </p:nvPr>
        </p:nvSpPr>
        <p:spPr/>
        <p:txBody>
          <a:bodyPr/>
          <a:lstStyle/>
          <a:p>
            <a:fld id="{5126F1C5-5DC8-9A4A-9BE9-2FF8EDBE8418}" type="datetime1">
              <a:rPr lang="fr-FR" smtClean="0"/>
              <a:t>02/05/2022</a:t>
            </a:fld>
            <a:endParaRPr lang="en-GB"/>
          </a:p>
        </p:txBody>
      </p:sp>
      <p:sp>
        <p:nvSpPr>
          <p:cNvPr id="5" name="Espace réservé du pied de page 4">
            <a:extLst>
              <a:ext uri="{FF2B5EF4-FFF2-40B4-BE49-F238E27FC236}">
                <a16:creationId xmlns:a16="http://schemas.microsoft.com/office/drawing/2014/main" id="{A269B9F9-3C03-7C48-80FF-4A9B4D1CB98D}"/>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05DF57FE-C837-4742-8CD8-EA0F8478320C}"/>
              </a:ext>
            </a:extLst>
          </p:cNvPr>
          <p:cNvSpPr>
            <a:spLocks noGrp="1"/>
          </p:cNvSpPr>
          <p:nvPr>
            <p:ph type="sldNum" sz="quarter" idx="12"/>
          </p:nvPr>
        </p:nvSpPr>
        <p:spPr/>
        <p:txBody>
          <a:bodyPr/>
          <a:lstStyle/>
          <a:p>
            <a:fld id="{19F7C35C-926E-0E4D-AB5E-2EAC7CCF0320}" type="slidenum">
              <a:rPr lang="en-GB" smtClean="0"/>
              <a:t>‹N°›</a:t>
            </a:fld>
            <a:endParaRPr lang="en-GB"/>
          </a:p>
        </p:txBody>
      </p:sp>
    </p:spTree>
    <p:extLst>
      <p:ext uri="{BB962C8B-B14F-4D97-AF65-F5344CB8AC3E}">
        <p14:creationId xmlns:p14="http://schemas.microsoft.com/office/powerpoint/2010/main" val="3268629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D5C562B-4F15-6B43-AAA1-B895214FE883}"/>
              </a:ext>
            </a:extLst>
          </p:cNvPr>
          <p:cNvSpPr>
            <a:spLocks noGrp="1"/>
          </p:cNvSpPr>
          <p:nvPr>
            <p:ph type="title"/>
          </p:nvPr>
        </p:nvSpPr>
        <p:spPr/>
        <p:txBody>
          <a:bodyPr/>
          <a:lstStyle/>
          <a:p>
            <a:r>
              <a:rPr lang="fr-FR"/>
              <a:t>Modifiez le style du titre</a:t>
            </a:r>
            <a:endParaRPr lang="en-GB"/>
          </a:p>
        </p:txBody>
      </p:sp>
      <p:sp>
        <p:nvSpPr>
          <p:cNvPr id="3" name="Espace réservé du contenu 2">
            <a:extLst>
              <a:ext uri="{FF2B5EF4-FFF2-40B4-BE49-F238E27FC236}">
                <a16:creationId xmlns:a16="http://schemas.microsoft.com/office/drawing/2014/main" id="{187BF878-0CF3-4142-BEF8-388F76D4F2D1}"/>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u contenu 3">
            <a:extLst>
              <a:ext uri="{FF2B5EF4-FFF2-40B4-BE49-F238E27FC236}">
                <a16:creationId xmlns:a16="http://schemas.microsoft.com/office/drawing/2014/main" id="{11B73A40-8F28-2541-84B6-76B0486B23AC}"/>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5" name="Espace réservé de la date 4">
            <a:extLst>
              <a:ext uri="{FF2B5EF4-FFF2-40B4-BE49-F238E27FC236}">
                <a16:creationId xmlns:a16="http://schemas.microsoft.com/office/drawing/2014/main" id="{50B527E9-FDC8-224B-BF25-1CFE3E2EBC27}"/>
              </a:ext>
            </a:extLst>
          </p:cNvPr>
          <p:cNvSpPr>
            <a:spLocks noGrp="1"/>
          </p:cNvSpPr>
          <p:nvPr>
            <p:ph type="dt" sz="half" idx="10"/>
          </p:nvPr>
        </p:nvSpPr>
        <p:spPr/>
        <p:txBody>
          <a:bodyPr/>
          <a:lstStyle/>
          <a:p>
            <a:fld id="{345D34F9-8EC5-6E49-ABF9-049D3924D7F5}" type="datetime1">
              <a:rPr lang="fr-FR" smtClean="0"/>
              <a:t>02/05/2022</a:t>
            </a:fld>
            <a:endParaRPr lang="en-GB"/>
          </a:p>
        </p:txBody>
      </p:sp>
      <p:sp>
        <p:nvSpPr>
          <p:cNvPr id="6" name="Espace réservé du pied de page 5">
            <a:extLst>
              <a:ext uri="{FF2B5EF4-FFF2-40B4-BE49-F238E27FC236}">
                <a16:creationId xmlns:a16="http://schemas.microsoft.com/office/drawing/2014/main" id="{562ED416-89BE-0F40-9923-CBABDE7C90F0}"/>
              </a:ext>
            </a:extLst>
          </p:cNvPr>
          <p:cNvSpPr>
            <a:spLocks noGrp="1"/>
          </p:cNvSpPr>
          <p:nvPr>
            <p:ph type="ftr" sz="quarter" idx="11"/>
          </p:nvPr>
        </p:nvSpPr>
        <p:spPr/>
        <p:txBody>
          <a:bodyPr/>
          <a:lstStyle/>
          <a:p>
            <a:endParaRPr lang="en-GB"/>
          </a:p>
        </p:txBody>
      </p:sp>
      <p:sp>
        <p:nvSpPr>
          <p:cNvPr id="7" name="Espace réservé du numéro de diapositive 6">
            <a:extLst>
              <a:ext uri="{FF2B5EF4-FFF2-40B4-BE49-F238E27FC236}">
                <a16:creationId xmlns:a16="http://schemas.microsoft.com/office/drawing/2014/main" id="{2C03EFDA-B0DC-644D-909C-28BC9F63A64B}"/>
              </a:ext>
            </a:extLst>
          </p:cNvPr>
          <p:cNvSpPr>
            <a:spLocks noGrp="1"/>
          </p:cNvSpPr>
          <p:nvPr>
            <p:ph type="sldNum" sz="quarter" idx="12"/>
          </p:nvPr>
        </p:nvSpPr>
        <p:spPr/>
        <p:txBody>
          <a:bodyPr/>
          <a:lstStyle/>
          <a:p>
            <a:fld id="{19F7C35C-926E-0E4D-AB5E-2EAC7CCF0320}" type="slidenum">
              <a:rPr lang="en-GB" smtClean="0"/>
              <a:t>‹N°›</a:t>
            </a:fld>
            <a:endParaRPr lang="en-GB"/>
          </a:p>
        </p:txBody>
      </p:sp>
    </p:spTree>
    <p:extLst>
      <p:ext uri="{BB962C8B-B14F-4D97-AF65-F5344CB8AC3E}">
        <p14:creationId xmlns:p14="http://schemas.microsoft.com/office/powerpoint/2010/main" val="380340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C7973C-2368-A040-A3A2-4F570780AB61}"/>
              </a:ext>
            </a:extLst>
          </p:cNvPr>
          <p:cNvSpPr>
            <a:spLocks noGrp="1"/>
          </p:cNvSpPr>
          <p:nvPr>
            <p:ph type="title"/>
          </p:nvPr>
        </p:nvSpPr>
        <p:spPr>
          <a:xfrm>
            <a:off x="839788" y="365125"/>
            <a:ext cx="10515600" cy="1325563"/>
          </a:xfrm>
        </p:spPr>
        <p:txBody>
          <a:bodyPr/>
          <a:lstStyle/>
          <a:p>
            <a:r>
              <a:rPr lang="fr-FR"/>
              <a:t>Modifiez le style du titre</a:t>
            </a:r>
            <a:endParaRPr lang="en-GB"/>
          </a:p>
        </p:txBody>
      </p:sp>
      <p:sp>
        <p:nvSpPr>
          <p:cNvPr id="3" name="Espace réservé du texte 2">
            <a:extLst>
              <a:ext uri="{FF2B5EF4-FFF2-40B4-BE49-F238E27FC236}">
                <a16:creationId xmlns:a16="http://schemas.microsoft.com/office/drawing/2014/main" id="{8B3870C0-37C5-1542-8308-29F5F848D6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89C1103C-9396-C241-91E7-F76694D4FD10}"/>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5" name="Espace réservé du texte 4">
            <a:extLst>
              <a:ext uri="{FF2B5EF4-FFF2-40B4-BE49-F238E27FC236}">
                <a16:creationId xmlns:a16="http://schemas.microsoft.com/office/drawing/2014/main" id="{6DD087CF-EC92-C841-8124-A0A136C109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178AD94B-715F-3C4F-A0FD-3FB702439230}"/>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7" name="Espace réservé de la date 6">
            <a:extLst>
              <a:ext uri="{FF2B5EF4-FFF2-40B4-BE49-F238E27FC236}">
                <a16:creationId xmlns:a16="http://schemas.microsoft.com/office/drawing/2014/main" id="{6C1C357F-A6E8-FF48-A4DC-E2A571577EFF}"/>
              </a:ext>
            </a:extLst>
          </p:cNvPr>
          <p:cNvSpPr>
            <a:spLocks noGrp="1"/>
          </p:cNvSpPr>
          <p:nvPr>
            <p:ph type="dt" sz="half" idx="10"/>
          </p:nvPr>
        </p:nvSpPr>
        <p:spPr/>
        <p:txBody>
          <a:bodyPr/>
          <a:lstStyle/>
          <a:p>
            <a:fld id="{365A2016-7577-8646-88C3-5D97955E6A8D}" type="datetime1">
              <a:rPr lang="fr-FR" smtClean="0"/>
              <a:t>02/05/2022</a:t>
            </a:fld>
            <a:endParaRPr lang="en-GB"/>
          </a:p>
        </p:txBody>
      </p:sp>
      <p:sp>
        <p:nvSpPr>
          <p:cNvPr id="8" name="Espace réservé du pied de page 7">
            <a:extLst>
              <a:ext uri="{FF2B5EF4-FFF2-40B4-BE49-F238E27FC236}">
                <a16:creationId xmlns:a16="http://schemas.microsoft.com/office/drawing/2014/main" id="{5D2E9C0F-A8C2-924E-B246-1268883D6A55}"/>
              </a:ext>
            </a:extLst>
          </p:cNvPr>
          <p:cNvSpPr>
            <a:spLocks noGrp="1"/>
          </p:cNvSpPr>
          <p:nvPr>
            <p:ph type="ftr" sz="quarter" idx="11"/>
          </p:nvPr>
        </p:nvSpPr>
        <p:spPr/>
        <p:txBody>
          <a:bodyPr/>
          <a:lstStyle/>
          <a:p>
            <a:endParaRPr lang="en-GB"/>
          </a:p>
        </p:txBody>
      </p:sp>
      <p:sp>
        <p:nvSpPr>
          <p:cNvPr id="9" name="Espace réservé du numéro de diapositive 8">
            <a:extLst>
              <a:ext uri="{FF2B5EF4-FFF2-40B4-BE49-F238E27FC236}">
                <a16:creationId xmlns:a16="http://schemas.microsoft.com/office/drawing/2014/main" id="{43793E99-1202-EF4B-92C3-1B00C01B0919}"/>
              </a:ext>
            </a:extLst>
          </p:cNvPr>
          <p:cNvSpPr>
            <a:spLocks noGrp="1"/>
          </p:cNvSpPr>
          <p:nvPr>
            <p:ph type="sldNum" sz="quarter" idx="12"/>
          </p:nvPr>
        </p:nvSpPr>
        <p:spPr/>
        <p:txBody>
          <a:bodyPr/>
          <a:lstStyle/>
          <a:p>
            <a:fld id="{19F7C35C-926E-0E4D-AB5E-2EAC7CCF0320}" type="slidenum">
              <a:rPr lang="en-GB" smtClean="0"/>
              <a:t>‹N°›</a:t>
            </a:fld>
            <a:endParaRPr lang="en-GB"/>
          </a:p>
        </p:txBody>
      </p:sp>
    </p:spTree>
    <p:extLst>
      <p:ext uri="{BB962C8B-B14F-4D97-AF65-F5344CB8AC3E}">
        <p14:creationId xmlns:p14="http://schemas.microsoft.com/office/powerpoint/2010/main" val="39065057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50D03E-85C0-E642-959B-48DC44222E99}"/>
              </a:ext>
            </a:extLst>
          </p:cNvPr>
          <p:cNvSpPr>
            <a:spLocks noGrp="1"/>
          </p:cNvSpPr>
          <p:nvPr>
            <p:ph type="title"/>
          </p:nvPr>
        </p:nvSpPr>
        <p:spPr/>
        <p:txBody>
          <a:bodyPr/>
          <a:lstStyle/>
          <a:p>
            <a:r>
              <a:rPr lang="fr-FR"/>
              <a:t>Modifiez le style du titre</a:t>
            </a:r>
            <a:endParaRPr lang="en-GB"/>
          </a:p>
        </p:txBody>
      </p:sp>
      <p:sp>
        <p:nvSpPr>
          <p:cNvPr id="3" name="Espace réservé de la date 2">
            <a:extLst>
              <a:ext uri="{FF2B5EF4-FFF2-40B4-BE49-F238E27FC236}">
                <a16:creationId xmlns:a16="http://schemas.microsoft.com/office/drawing/2014/main" id="{2DECC8F5-AC21-A44D-9CFE-B092BE491C6D}"/>
              </a:ext>
            </a:extLst>
          </p:cNvPr>
          <p:cNvSpPr>
            <a:spLocks noGrp="1"/>
          </p:cNvSpPr>
          <p:nvPr>
            <p:ph type="dt" sz="half" idx="10"/>
          </p:nvPr>
        </p:nvSpPr>
        <p:spPr/>
        <p:txBody>
          <a:bodyPr/>
          <a:lstStyle/>
          <a:p>
            <a:fld id="{06CBE6C0-A36B-6F45-B3CA-BA5FBC8AD5B7}" type="datetime1">
              <a:rPr lang="fr-FR" smtClean="0"/>
              <a:t>02/05/2022</a:t>
            </a:fld>
            <a:endParaRPr lang="en-GB"/>
          </a:p>
        </p:txBody>
      </p:sp>
      <p:sp>
        <p:nvSpPr>
          <p:cNvPr id="4" name="Espace réservé du pied de page 3">
            <a:extLst>
              <a:ext uri="{FF2B5EF4-FFF2-40B4-BE49-F238E27FC236}">
                <a16:creationId xmlns:a16="http://schemas.microsoft.com/office/drawing/2014/main" id="{BBDA704A-30DF-7447-BFC0-B67CF974B955}"/>
              </a:ext>
            </a:extLst>
          </p:cNvPr>
          <p:cNvSpPr>
            <a:spLocks noGrp="1"/>
          </p:cNvSpPr>
          <p:nvPr>
            <p:ph type="ftr" sz="quarter" idx="11"/>
          </p:nvPr>
        </p:nvSpPr>
        <p:spPr/>
        <p:txBody>
          <a:bodyPr/>
          <a:lstStyle/>
          <a:p>
            <a:endParaRPr lang="en-GB"/>
          </a:p>
        </p:txBody>
      </p:sp>
      <p:sp>
        <p:nvSpPr>
          <p:cNvPr id="5" name="Espace réservé du numéro de diapositive 4">
            <a:extLst>
              <a:ext uri="{FF2B5EF4-FFF2-40B4-BE49-F238E27FC236}">
                <a16:creationId xmlns:a16="http://schemas.microsoft.com/office/drawing/2014/main" id="{870306BE-CB4F-9547-89AB-B7FF7314B6DB}"/>
              </a:ext>
            </a:extLst>
          </p:cNvPr>
          <p:cNvSpPr>
            <a:spLocks noGrp="1"/>
          </p:cNvSpPr>
          <p:nvPr>
            <p:ph type="sldNum" sz="quarter" idx="12"/>
          </p:nvPr>
        </p:nvSpPr>
        <p:spPr/>
        <p:txBody>
          <a:bodyPr/>
          <a:lstStyle/>
          <a:p>
            <a:fld id="{19F7C35C-926E-0E4D-AB5E-2EAC7CCF0320}" type="slidenum">
              <a:rPr lang="en-GB" smtClean="0"/>
              <a:t>‹N°›</a:t>
            </a:fld>
            <a:endParaRPr lang="en-GB"/>
          </a:p>
        </p:txBody>
      </p:sp>
    </p:spTree>
    <p:extLst>
      <p:ext uri="{BB962C8B-B14F-4D97-AF65-F5344CB8AC3E}">
        <p14:creationId xmlns:p14="http://schemas.microsoft.com/office/powerpoint/2010/main" val="128693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D84B7EE1-E38D-AB45-96B9-72AC471E3847}"/>
              </a:ext>
            </a:extLst>
          </p:cNvPr>
          <p:cNvSpPr>
            <a:spLocks noGrp="1"/>
          </p:cNvSpPr>
          <p:nvPr>
            <p:ph type="dt" sz="half" idx="10"/>
          </p:nvPr>
        </p:nvSpPr>
        <p:spPr/>
        <p:txBody>
          <a:bodyPr/>
          <a:lstStyle/>
          <a:p>
            <a:fld id="{FEA8AD4A-69F7-B747-B686-691C69496661}" type="datetime1">
              <a:rPr lang="fr-FR" smtClean="0"/>
              <a:t>02/05/2022</a:t>
            </a:fld>
            <a:endParaRPr lang="en-GB"/>
          </a:p>
        </p:txBody>
      </p:sp>
      <p:sp>
        <p:nvSpPr>
          <p:cNvPr id="3" name="Espace réservé du pied de page 2">
            <a:extLst>
              <a:ext uri="{FF2B5EF4-FFF2-40B4-BE49-F238E27FC236}">
                <a16:creationId xmlns:a16="http://schemas.microsoft.com/office/drawing/2014/main" id="{AC99C730-765F-6348-9136-5A8A5B42F981}"/>
              </a:ext>
            </a:extLst>
          </p:cNvPr>
          <p:cNvSpPr>
            <a:spLocks noGrp="1"/>
          </p:cNvSpPr>
          <p:nvPr>
            <p:ph type="ftr" sz="quarter" idx="11"/>
          </p:nvPr>
        </p:nvSpPr>
        <p:spPr/>
        <p:txBody>
          <a:bodyPr/>
          <a:lstStyle/>
          <a:p>
            <a:endParaRPr lang="en-GB"/>
          </a:p>
        </p:txBody>
      </p:sp>
      <p:sp>
        <p:nvSpPr>
          <p:cNvPr id="4" name="Espace réservé du numéro de diapositive 3">
            <a:extLst>
              <a:ext uri="{FF2B5EF4-FFF2-40B4-BE49-F238E27FC236}">
                <a16:creationId xmlns:a16="http://schemas.microsoft.com/office/drawing/2014/main" id="{AF15CF85-6D87-B74F-A772-E7E71CAB5030}"/>
              </a:ext>
            </a:extLst>
          </p:cNvPr>
          <p:cNvSpPr>
            <a:spLocks noGrp="1"/>
          </p:cNvSpPr>
          <p:nvPr>
            <p:ph type="sldNum" sz="quarter" idx="12"/>
          </p:nvPr>
        </p:nvSpPr>
        <p:spPr/>
        <p:txBody>
          <a:bodyPr/>
          <a:lstStyle/>
          <a:p>
            <a:fld id="{19F7C35C-926E-0E4D-AB5E-2EAC7CCF0320}" type="slidenum">
              <a:rPr lang="en-GB" smtClean="0"/>
              <a:t>‹N°›</a:t>
            </a:fld>
            <a:endParaRPr lang="en-GB"/>
          </a:p>
        </p:txBody>
      </p:sp>
    </p:spTree>
    <p:extLst>
      <p:ext uri="{BB962C8B-B14F-4D97-AF65-F5344CB8AC3E}">
        <p14:creationId xmlns:p14="http://schemas.microsoft.com/office/powerpoint/2010/main" val="2526179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6BC039-2070-A14C-B096-AC3D666B3E3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GB"/>
          </a:p>
        </p:txBody>
      </p:sp>
      <p:sp>
        <p:nvSpPr>
          <p:cNvPr id="3" name="Espace réservé du contenu 2">
            <a:extLst>
              <a:ext uri="{FF2B5EF4-FFF2-40B4-BE49-F238E27FC236}">
                <a16:creationId xmlns:a16="http://schemas.microsoft.com/office/drawing/2014/main" id="{2644E9C7-A5B2-6B41-8D24-9A4B217EC4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u texte 3">
            <a:extLst>
              <a:ext uri="{FF2B5EF4-FFF2-40B4-BE49-F238E27FC236}">
                <a16:creationId xmlns:a16="http://schemas.microsoft.com/office/drawing/2014/main" id="{CAD54A43-B2E7-1C41-B5EB-FC125C2E52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7BC0B35-9636-7F45-855F-EC59BC0EECA2}"/>
              </a:ext>
            </a:extLst>
          </p:cNvPr>
          <p:cNvSpPr>
            <a:spLocks noGrp="1"/>
          </p:cNvSpPr>
          <p:nvPr>
            <p:ph type="dt" sz="half" idx="10"/>
          </p:nvPr>
        </p:nvSpPr>
        <p:spPr/>
        <p:txBody>
          <a:bodyPr/>
          <a:lstStyle/>
          <a:p>
            <a:fld id="{38315E13-0CC1-1940-86D0-180C52F15D9F}" type="datetime1">
              <a:rPr lang="fr-FR" smtClean="0"/>
              <a:t>02/05/2022</a:t>
            </a:fld>
            <a:endParaRPr lang="en-GB"/>
          </a:p>
        </p:txBody>
      </p:sp>
      <p:sp>
        <p:nvSpPr>
          <p:cNvPr id="6" name="Espace réservé du pied de page 5">
            <a:extLst>
              <a:ext uri="{FF2B5EF4-FFF2-40B4-BE49-F238E27FC236}">
                <a16:creationId xmlns:a16="http://schemas.microsoft.com/office/drawing/2014/main" id="{20F669DA-0CA2-0D41-95EC-D97678F7C366}"/>
              </a:ext>
            </a:extLst>
          </p:cNvPr>
          <p:cNvSpPr>
            <a:spLocks noGrp="1"/>
          </p:cNvSpPr>
          <p:nvPr>
            <p:ph type="ftr" sz="quarter" idx="11"/>
          </p:nvPr>
        </p:nvSpPr>
        <p:spPr/>
        <p:txBody>
          <a:bodyPr/>
          <a:lstStyle/>
          <a:p>
            <a:endParaRPr lang="en-GB"/>
          </a:p>
        </p:txBody>
      </p:sp>
      <p:sp>
        <p:nvSpPr>
          <p:cNvPr id="7" name="Espace réservé du numéro de diapositive 6">
            <a:extLst>
              <a:ext uri="{FF2B5EF4-FFF2-40B4-BE49-F238E27FC236}">
                <a16:creationId xmlns:a16="http://schemas.microsoft.com/office/drawing/2014/main" id="{ED1F9587-5940-C647-88DF-685F15CBD135}"/>
              </a:ext>
            </a:extLst>
          </p:cNvPr>
          <p:cNvSpPr>
            <a:spLocks noGrp="1"/>
          </p:cNvSpPr>
          <p:nvPr>
            <p:ph type="sldNum" sz="quarter" idx="12"/>
          </p:nvPr>
        </p:nvSpPr>
        <p:spPr/>
        <p:txBody>
          <a:bodyPr/>
          <a:lstStyle/>
          <a:p>
            <a:fld id="{19F7C35C-926E-0E4D-AB5E-2EAC7CCF0320}" type="slidenum">
              <a:rPr lang="en-GB" smtClean="0"/>
              <a:t>‹N°›</a:t>
            </a:fld>
            <a:endParaRPr lang="en-GB"/>
          </a:p>
        </p:txBody>
      </p:sp>
    </p:spTree>
    <p:extLst>
      <p:ext uri="{BB962C8B-B14F-4D97-AF65-F5344CB8AC3E}">
        <p14:creationId xmlns:p14="http://schemas.microsoft.com/office/powerpoint/2010/main" val="3621697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519188-6EA8-A448-B9CB-92977C9BFEE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GB"/>
          </a:p>
        </p:txBody>
      </p:sp>
      <p:sp>
        <p:nvSpPr>
          <p:cNvPr id="3" name="Espace réservé pour une image  2">
            <a:extLst>
              <a:ext uri="{FF2B5EF4-FFF2-40B4-BE49-F238E27FC236}">
                <a16:creationId xmlns:a16="http://schemas.microsoft.com/office/drawing/2014/main" id="{5A227BE0-4900-964D-A477-4D7558DF10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Espace réservé du texte 3">
            <a:extLst>
              <a:ext uri="{FF2B5EF4-FFF2-40B4-BE49-F238E27FC236}">
                <a16:creationId xmlns:a16="http://schemas.microsoft.com/office/drawing/2014/main" id="{D0E6A17C-2411-934D-A4C7-83185BB0FB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CB2DC5B-8CCB-5E48-8E23-DCE912448162}"/>
              </a:ext>
            </a:extLst>
          </p:cNvPr>
          <p:cNvSpPr>
            <a:spLocks noGrp="1"/>
          </p:cNvSpPr>
          <p:nvPr>
            <p:ph type="dt" sz="half" idx="10"/>
          </p:nvPr>
        </p:nvSpPr>
        <p:spPr/>
        <p:txBody>
          <a:bodyPr/>
          <a:lstStyle/>
          <a:p>
            <a:fld id="{B83A2164-F985-0549-923E-AD487C56D7C5}" type="datetime1">
              <a:rPr lang="fr-FR" smtClean="0"/>
              <a:t>02/05/2022</a:t>
            </a:fld>
            <a:endParaRPr lang="en-GB"/>
          </a:p>
        </p:txBody>
      </p:sp>
      <p:sp>
        <p:nvSpPr>
          <p:cNvPr id="6" name="Espace réservé du pied de page 5">
            <a:extLst>
              <a:ext uri="{FF2B5EF4-FFF2-40B4-BE49-F238E27FC236}">
                <a16:creationId xmlns:a16="http://schemas.microsoft.com/office/drawing/2014/main" id="{0076FF24-5125-FF4F-AD46-0334D681ABB7}"/>
              </a:ext>
            </a:extLst>
          </p:cNvPr>
          <p:cNvSpPr>
            <a:spLocks noGrp="1"/>
          </p:cNvSpPr>
          <p:nvPr>
            <p:ph type="ftr" sz="quarter" idx="11"/>
          </p:nvPr>
        </p:nvSpPr>
        <p:spPr/>
        <p:txBody>
          <a:bodyPr/>
          <a:lstStyle/>
          <a:p>
            <a:endParaRPr lang="en-GB"/>
          </a:p>
        </p:txBody>
      </p:sp>
      <p:sp>
        <p:nvSpPr>
          <p:cNvPr id="7" name="Espace réservé du numéro de diapositive 6">
            <a:extLst>
              <a:ext uri="{FF2B5EF4-FFF2-40B4-BE49-F238E27FC236}">
                <a16:creationId xmlns:a16="http://schemas.microsoft.com/office/drawing/2014/main" id="{5A9F57BB-66A1-8342-AC22-0B3039028BA9}"/>
              </a:ext>
            </a:extLst>
          </p:cNvPr>
          <p:cNvSpPr>
            <a:spLocks noGrp="1"/>
          </p:cNvSpPr>
          <p:nvPr>
            <p:ph type="sldNum" sz="quarter" idx="12"/>
          </p:nvPr>
        </p:nvSpPr>
        <p:spPr/>
        <p:txBody>
          <a:bodyPr/>
          <a:lstStyle/>
          <a:p>
            <a:fld id="{19F7C35C-926E-0E4D-AB5E-2EAC7CCF0320}" type="slidenum">
              <a:rPr lang="en-GB" smtClean="0"/>
              <a:t>‹N°›</a:t>
            </a:fld>
            <a:endParaRPr lang="en-GB"/>
          </a:p>
        </p:txBody>
      </p:sp>
    </p:spTree>
    <p:extLst>
      <p:ext uri="{BB962C8B-B14F-4D97-AF65-F5344CB8AC3E}">
        <p14:creationId xmlns:p14="http://schemas.microsoft.com/office/powerpoint/2010/main" val="2440030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3667918C-ADE0-9D49-BA8F-A66A3D2457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GB"/>
          </a:p>
        </p:txBody>
      </p:sp>
      <p:sp>
        <p:nvSpPr>
          <p:cNvPr id="3" name="Espace réservé du texte 2">
            <a:extLst>
              <a:ext uri="{FF2B5EF4-FFF2-40B4-BE49-F238E27FC236}">
                <a16:creationId xmlns:a16="http://schemas.microsoft.com/office/drawing/2014/main" id="{D22B7F03-EAE2-F147-A76B-FB2FE472F4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a:extLst>
              <a:ext uri="{FF2B5EF4-FFF2-40B4-BE49-F238E27FC236}">
                <a16:creationId xmlns:a16="http://schemas.microsoft.com/office/drawing/2014/main" id="{1C633662-0792-7341-85B6-3B187306AB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020866-9343-4B45-A30D-9DCEB61854C7}" type="datetime1">
              <a:rPr lang="fr-FR" smtClean="0"/>
              <a:t>02/05/2022</a:t>
            </a:fld>
            <a:endParaRPr lang="en-GB"/>
          </a:p>
        </p:txBody>
      </p:sp>
      <p:sp>
        <p:nvSpPr>
          <p:cNvPr id="5" name="Espace réservé du pied de page 4">
            <a:extLst>
              <a:ext uri="{FF2B5EF4-FFF2-40B4-BE49-F238E27FC236}">
                <a16:creationId xmlns:a16="http://schemas.microsoft.com/office/drawing/2014/main" id="{55B21054-952D-644D-A011-C199F4AF46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Espace réservé du numéro de diapositive 5">
            <a:extLst>
              <a:ext uri="{FF2B5EF4-FFF2-40B4-BE49-F238E27FC236}">
                <a16:creationId xmlns:a16="http://schemas.microsoft.com/office/drawing/2014/main" id="{A0F1F62A-FB61-1F48-8F1B-DF6077D1E0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F7C35C-926E-0E4D-AB5E-2EAC7CCF0320}" type="slidenum">
              <a:rPr lang="en-GB" smtClean="0"/>
              <a:t>‹N°›</a:t>
            </a:fld>
            <a:endParaRPr lang="en-GB"/>
          </a:p>
        </p:txBody>
      </p:sp>
    </p:spTree>
    <p:extLst>
      <p:ext uri="{BB962C8B-B14F-4D97-AF65-F5344CB8AC3E}">
        <p14:creationId xmlns:p14="http://schemas.microsoft.com/office/powerpoint/2010/main" val="2306670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9.tiff"/><Relationship Id="rId2" Type="http://schemas.openxmlformats.org/officeDocument/2006/relationships/image" Target="../media/image68.png"/><Relationship Id="rId1" Type="http://schemas.openxmlformats.org/officeDocument/2006/relationships/slideLayout" Target="../slideLayouts/slideLayout1.xml"/><Relationship Id="rId5" Type="http://schemas.openxmlformats.org/officeDocument/2006/relationships/image" Target="../media/image71.jpeg"/><Relationship Id="rId4" Type="http://schemas.openxmlformats.org/officeDocument/2006/relationships/image" Target="../media/image70.tiff"/></Relationships>
</file>

<file path=ppt/slides/_rels/slide11.xml.rels><?xml version="1.0" encoding="UTF-8" standalone="yes"?>
<Relationships xmlns="http://schemas.openxmlformats.org/package/2006/relationships"><Relationship Id="rId3" Type="http://schemas.openxmlformats.org/officeDocument/2006/relationships/image" Target="../media/image73.tiff"/><Relationship Id="rId7" Type="http://schemas.openxmlformats.org/officeDocument/2006/relationships/image" Target="../media/image77.jpeg"/><Relationship Id="rId2" Type="http://schemas.openxmlformats.org/officeDocument/2006/relationships/image" Target="../media/image72.tiff"/><Relationship Id="rId1" Type="http://schemas.openxmlformats.org/officeDocument/2006/relationships/slideLayout" Target="../slideLayouts/slideLayout1.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tiff"/></Relationships>
</file>

<file path=ppt/slides/_rels/slide12.xml.rels><?xml version="1.0" encoding="UTF-8" standalone="yes"?>
<Relationships xmlns="http://schemas.openxmlformats.org/package/2006/relationships"><Relationship Id="rId8" Type="http://schemas.openxmlformats.org/officeDocument/2006/relationships/image" Target="../media/image78.jpeg"/><Relationship Id="rId13" Type="http://schemas.openxmlformats.org/officeDocument/2006/relationships/image" Target="../media/image83.png"/><Relationship Id="rId18" Type="http://schemas.openxmlformats.org/officeDocument/2006/relationships/image" Target="../media/image88.gif"/><Relationship Id="rId3" Type="http://schemas.openxmlformats.org/officeDocument/2006/relationships/image" Target="../media/image73.tiff"/><Relationship Id="rId7" Type="http://schemas.openxmlformats.org/officeDocument/2006/relationships/image" Target="../media/image77.jpeg"/><Relationship Id="rId12" Type="http://schemas.openxmlformats.org/officeDocument/2006/relationships/image" Target="../media/image82.png"/><Relationship Id="rId17" Type="http://schemas.openxmlformats.org/officeDocument/2006/relationships/image" Target="../media/image87.png"/><Relationship Id="rId2" Type="http://schemas.openxmlformats.org/officeDocument/2006/relationships/image" Target="../media/image72.tiff"/><Relationship Id="rId16" Type="http://schemas.openxmlformats.org/officeDocument/2006/relationships/image" Target="../media/image86.jpeg"/><Relationship Id="rId1" Type="http://schemas.openxmlformats.org/officeDocument/2006/relationships/slideLayout" Target="../slideLayouts/slideLayout1.xml"/><Relationship Id="rId6" Type="http://schemas.openxmlformats.org/officeDocument/2006/relationships/image" Target="../media/image76.jpeg"/><Relationship Id="rId11" Type="http://schemas.openxmlformats.org/officeDocument/2006/relationships/image" Target="../media/image81.png"/><Relationship Id="rId5" Type="http://schemas.openxmlformats.org/officeDocument/2006/relationships/image" Target="../media/image75.jpeg"/><Relationship Id="rId15" Type="http://schemas.openxmlformats.org/officeDocument/2006/relationships/image" Target="../media/image85.png"/><Relationship Id="rId10" Type="http://schemas.openxmlformats.org/officeDocument/2006/relationships/image" Target="../media/image80.png"/><Relationship Id="rId4" Type="http://schemas.openxmlformats.org/officeDocument/2006/relationships/image" Target="../media/image74.tiff"/><Relationship Id="rId9" Type="http://schemas.openxmlformats.org/officeDocument/2006/relationships/image" Target="../media/image79.png"/><Relationship Id="rId14" Type="http://schemas.openxmlformats.org/officeDocument/2006/relationships/image" Target="../media/image84.png"/></Relationships>
</file>

<file path=ppt/slides/_rels/slide13.xml.rels><?xml version="1.0" encoding="UTF-8" standalone="yes"?>
<Relationships xmlns="http://schemas.openxmlformats.org/package/2006/relationships"><Relationship Id="rId8" Type="http://schemas.openxmlformats.org/officeDocument/2006/relationships/image" Target="../media/image78.jpeg"/><Relationship Id="rId13" Type="http://schemas.openxmlformats.org/officeDocument/2006/relationships/image" Target="../media/image83.png"/><Relationship Id="rId18" Type="http://schemas.openxmlformats.org/officeDocument/2006/relationships/image" Target="../media/image89.tiff"/><Relationship Id="rId26" Type="http://schemas.openxmlformats.org/officeDocument/2006/relationships/image" Target="../media/image97.png"/><Relationship Id="rId3" Type="http://schemas.openxmlformats.org/officeDocument/2006/relationships/image" Target="../media/image73.tiff"/><Relationship Id="rId21" Type="http://schemas.openxmlformats.org/officeDocument/2006/relationships/image" Target="../media/image92.png"/><Relationship Id="rId7" Type="http://schemas.openxmlformats.org/officeDocument/2006/relationships/image" Target="../media/image77.jpeg"/><Relationship Id="rId12" Type="http://schemas.openxmlformats.org/officeDocument/2006/relationships/image" Target="../media/image82.png"/><Relationship Id="rId17" Type="http://schemas.openxmlformats.org/officeDocument/2006/relationships/image" Target="../media/image87.png"/><Relationship Id="rId25" Type="http://schemas.openxmlformats.org/officeDocument/2006/relationships/image" Target="../media/image96.png"/><Relationship Id="rId2" Type="http://schemas.openxmlformats.org/officeDocument/2006/relationships/image" Target="../media/image72.tiff"/><Relationship Id="rId16" Type="http://schemas.openxmlformats.org/officeDocument/2006/relationships/image" Target="../media/image86.jpeg"/><Relationship Id="rId20" Type="http://schemas.openxmlformats.org/officeDocument/2006/relationships/image" Target="../media/image91.png"/><Relationship Id="rId29" Type="http://schemas.openxmlformats.org/officeDocument/2006/relationships/image" Target="../media/image100.jpeg"/><Relationship Id="rId1" Type="http://schemas.openxmlformats.org/officeDocument/2006/relationships/slideLayout" Target="../slideLayouts/slideLayout1.xml"/><Relationship Id="rId6" Type="http://schemas.openxmlformats.org/officeDocument/2006/relationships/image" Target="../media/image76.jpeg"/><Relationship Id="rId11" Type="http://schemas.openxmlformats.org/officeDocument/2006/relationships/image" Target="../media/image81.png"/><Relationship Id="rId24" Type="http://schemas.openxmlformats.org/officeDocument/2006/relationships/image" Target="../media/image95.png"/><Relationship Id="rId5" Type="http://schemas.openxmlformats.org/officeDocument/2006/relationships/image" Target="../media/image75.jpeg"/><Relationship Id="rId15" Type="http://schemas.openxmlformats.org/officeDocument/2006/relationships/image" Target="../media/image85.png"/><Relationship Id="rId23" Type="http://schemas.openxmlformats.org/officeDocument/2006/relationships/image" Target="../media/image94.jpeg"/><Relationship Id="rId28" Type="http://schemas.openxmlformats.org/officeDocument/2006/relationships/image" Target="../media/image99.png"/><Relationship Id="rId10" Type="http://schemas.openxmlformats.org/officeDocument/2006/relationships/image" Target="../media/image80.png"/><Relationship Id="rId19" Type="http://schemas.openxmlformats.org/officeDocument/2006/relationships/image" Target="../media/image90.jpeg"/><Relationship Id="rId31" Type="http://schemas.openxmlformats.org/officeDocument/2006/relationships/image" Target="../media/image88.gif"/><Relationship Id="rId4" Type="http://schemas.openxmlformats.org/officeDocument/2006/relationships/image" Target="../media/image74.tiff"/><Relationship Id="rId9" Type="http://schemas.openxmlformats.org/officeDocument/2006/relationships/image" Target="../media/image79.png"/><Relationship Id="rId14" Type="http://schemas.openxmlformats.org/officeDocument/2006/relationships/image" Target="../media/image84.png"/><Relationship Id="rId22" Type="http://schemas.openxmlformats.org/officeDocument/2006/relationships/image" Target="../media/image93.tiff"/><Relationship Id="rId27" Type="http://schemas.openxmlformats.org/officeDocument/2006/relationships/image" Target="../media/image98.png"/><Relationship Id="rId30" Type="http://schemas.openxmlformats.org/officeDocument/2006/relationships/image" Target="../media/image101.png"/></Relationships>
</file>

<file path=ppt/slides/_rels/slide1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xml"/><Relationship Id="rId5" Type="http://schemas.openxmlformats.org/officeDocument/2006/relationships/image" Target="../media/image105.jpeg"/><Relationship Id="rId4" Type="http://schemas.openxmlformats.org/officeDocument/2006/relationships/image" Target="../media/image10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07.png"/></Relationships>
</file>

<file path=ppt/slides/_rels/slide19.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10.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2.xml.rels><?xml version="1.0" encoding="UTF-8" standalone="yes"?>
<Relationships xmlns="http://schemas.openxmlformats.org/package/2006/relationships"><Relationship Id="rId8" Type="http://schemas.openxmlformats.org/officeDocument/2006/relationships/hyperlink" Target="https://www.nanobiotix.com/" TargetMode="External"/><Relationship Id="rId13" Type="http://schemas.openxmlformats.org/officeDocument/2006/relationships/image" Target="../media/image4.png"/><Relationship Id="rId3" Type="http://schemas.openxmlformats.org/officeDocument/2006/relationships/hyperlink" Target="https://www.genopole.com/" TargetMode="External"/><Relationship Id="rId7" Type="http://schemas.openxmlformats.org/officeDocument/2006/relationships/hyperlink" Target="https://servier.com/en" TargetMode="External"/><Relationship Id="rId12" Type="http://schemas.openxmlformats.org/officeDocument/2006/relationships/image" Target="../media/image3.png"/><Relationship Id="rId2" Type="http://schemas.openxmlformats.org/officeDocument/2006/relationships/hyperlink" Target="https://www.insa-lyon.fr/en" TargetMode="External"/><Relationship Id="rId1" Type="http://schemas.openxmlformats.org/officeDocument/2006/relationships/slideLayout" Target="../slideLayouts/slideLayout1.xml"/><Relationship Id="rId6" Type="http://schemas.openxmlformats.org/officeDocument/2006/relationships/hyperlink" Target="https://pharnext.com/" TargetMode="External"/><Relationship Id="rId11" Type="http://schemas.openxmlformats.org/officeDocument/2006/relationships/hyperlink" Target="mailto:mickael.guedj@gmail.com" TargetMode="External"/><Relationship Id="rId5" Type="http://schemas.openxmlformats.org/officeDocument/2006/relationships/hyperlink" Target="https://www.ligue-cancer.net/" TargetMode="External"/><Relationship Id="rId10" Type="http://schemas.openxmlformats.org/officeDocument/2006/relationships/image" Target="../media/image2.jpeg"/><Relationship Id="rId4" Type="http://schemas.openxmlformats.org/officeDocument/2006/relationships/hyperlink" Target="https://www.merckgroup.com/en" TargetMode="External"/><Relationship Id="rId9" Type="http://schemas.openxmlformats.org/officeDocument/2006/relationships/hyperlink" Target="https://ensai.fr/en" TargetMode="External"/><Relationship Id="rId14" Type="http://schemas.openxmlformats.org/officeDocument/2006/relationships/hyperlink" Target="https://www.linkedin.com/in/mickaelguedj"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png"/><Relationship Id="rId1" Type="http://schemas.openxmlformats.org/officeDocument/2006/relationships/slideLayout" Target="../slideLayouts/slideLayout1.xml"/><Relationship Id="rId4" Type="http://schemas.openxmlformats.org/officeDocument/2006/relationships/image" Target="../media/image113.png"/></Relationships>
</file>

<file path=ppt/slides/_rels/slide2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4.png"/><Relationship Id="rId1" Type="http://schemas.openxmlformats.org/officeDocument/2006/relationships/slideLayout" Target="../slideLayouts/slideLayout1.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2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1.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2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2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png"/><Relationship Id="rId1" Type="http://schemas.openxmlformats.org/officeDocument/2006/relationships/slideLayout" Target="../slideLayouts/slideLayout1.xml"/><Relationship Id="rId5" Type="http://schemas.openxmlformats.org/officeDocument/2006/relationships/image" Target="../media/image125.jpeg"/><Relationship Id="rId4" Type="http://schemas.openxmlformats.org/officeDocument/2006/relationships/image" Target="../media/image110.jpeg"/></Relationships>
</file>

<file path=ppt/slides/_rels/slide25.xml.rels><?xml version="1.0" encoding="UTF-8" standalone="yes"?>
<Relationships xmlns="http://schemas.openxmlformats.org/package/2006/relationships"><Relationship Id="rId8" Type="http://schemas.openxmlformats.org/officeDocument/2006/relationships/image" Target="../media/image125.jpeg"/><Relationship Id="rId3" Type="http://schemas.openxmlformats.org/officeDocument/2006/relationships/image" Target="../media/image124.jpeg"/><Relationship Id="rId7" Type="http://schemas.openxmlformats.org/officeDocument/2006/relationships/image" Target="../media/image128.jpeg"/><Relationship Id="rId2" Type="http://schemas.openxmlformats.org/officeDocument/2006/relationships/image" Target="../media/image123.png"/><Relationship Id="rId1" Type="http://schemas.openxmlformats.org/officeDocument/2006/relationships/slideLayout" Target="../slideLayouts/slideLayout1.xml"/><Relationship Id="rId6" Type="http://schemas.openxmlformats.org/officeDocument/2006/relationships/image" Target="../media/image127.jpeg"/><Relationship Id="rId5" Type="http://schemas.openxmlformats.org/officeDocument/2006/relationships/image" Target="../media/image110.jpeg"/><Relationship Id="rId4" Type="http://schemas.openxmlformats.org/officeDocument/2006/relationships/image" Target="../media/image126.png"/></Relationships>
</file>

<file path=ppt/slides/_rels/slide2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29.png"/><Relationship Id="rId1" Type="http://schemas.openxmlformats.org/officeDocument/2006/relationships/slideLayout" Target="../slideLayouts/slideLayout1.xml"/><Relationship Id="rId5" Type="http://schemas.openxmlformats.org/officeDocument/2006/relationships/image" Target="../media/image130.png"/><Relationship Id="rId4" Type="http://schemas.openxmlformats.org/officeDocument/2006/relationships/image" Target="../media/image113.png"/></Relationships>
</file>

<file path=ppt/slides/_rels/slide27.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1.xml"/><Relationship Id="rId5" Type="http://schemas.openxmlformats.org/officeDocument/2006/relationships/image" Target="../media/image134.png"/><Relationship Id="rId4" Type="http://schemas.openxmlformats.org/officeDocument/2006/relationships/image" Target="../media/image133.png"/></Relationships>
</file>

<file path=ppt/slides/_rels/slide2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1.xml"/><Relationship Id="rId4" Type="http://schemas.openxmlformats.org/officeDocument/2006/relationships/image" Target="../media/image137.png"/></Relationships>
</file>

<file path=ppt/slides/_rels/slide31.xml.rels><?xml version="1.0" encoding="UTF-8" standalone="yes"?>
<Relationships xmlns="http://schemas.openxmlformats.org/package/2006/relationships"><Relationship Id="rId8" Type="http://schemas.openxmlformats.org/officeDocument/2006/relationships/image" Target="../media/image144.png"/><Relationship Id="rId13" Type="http://schemas.openxmlformats.org/officeDocument/2006/relationships/image" Target="../media/image149.png"/><Relationship Id="rId18" Type="http://schemas.openxmlformats.org/officeDocument/2006/relationships/image" Target="../media/image154.png"/><Relationship Id="rId3" Type="http://schemas.openxmlformats.org/officeDocument/2006/relationships/image" Target="../media/image139.jpeg"/><Relationship Id="rId21" Type="http://schemas.openxmlformats.org/officeDocument/2006/relationships/image" Target="../media/image157.png"/><Relationship Id="rId7" Type="http://schemas.openxmlformats.org/officeDocument/2006/relationships/image" Target="../media/image143.png"/><Relationship Id="rId12" Type="http://schemas.openxmlformats.org/officeDocument/2006/relationships/image" Target="../media/image148.gif"/><Relationship Id="rId17" Type="http://schemas.openxmlformats.org/officeDocument/2006/relationships/image" Target="../media/image153.png"/><Relationship Id="rId2" Type="http://schemas.openxmlformats.org/officeDocument/2006/relationships/image" Target="../media/image138.png"/><Relationship Id="rId16" Type="http://schemas.openxmlformats.org/officeDocument/2006/relationships/image" Target="../media/image152.jpeg"/><Relationship Id="rId20" Type="http://schemas.openxmlformats.org/officeDocument/2006/relationships/image" Target="../media/image156.png"/><Relationship Id="rId1" Type="http://schemas.openxmlformats.org/officeDocument/2006/relationships/slideLayout" Target="../slideLayouts/slideLayout1.xml"/><Relationship Id="rId6" Type="http://schemas.openxmlformats.org/officeDocument/2006/relationships/image" Target="../media/image142.png"/><Relationship Id="rId11" Type="http://schemas.openxmlformats.org/officeDocument/2006/relationships/image" Target="../media/image147.png"/><Relationship Id="rId5" Type="http://schemas.openxmlformats.org/officeDocument/2006/relationships/image" Target="../media/image141.png"/><Relationship Id="rId15" Type="http://schemas.openxmlformats.org/officeDocument/2006/relationships/image" Target="../media/image151.png"/><Relationship Id="rId10" Type="http://schemas.openxmlformats.org/officeDocument/2006/relationships/image" Target="../media/image146.png"/><Relationship Id="rId19" Type="http://schemas.openxmlformats.org/officeDocument/2006/relationships/image" Target="../media/image155.jpeg"/><Relationship Id="rId4" Type="http://schemas.openxmlformats.org/officeDocument/2006/relationships/image" Target="../media/image140.png"/><Relationship Id="rId9" Type="http://schemas.openxmlformats.org/officeDocument/2006/relationships/image" Target="../media/image145.png"/><Relationship Id="rId14" Type="http://schemas.openxmlformats.org/officeDocument/2006/relationships/image" Target="../media/image15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image" Target="../media/image159.jpeg"/><Relationship Id="rId7" Type="http://schemas.openxmlformats.org/officeDocument/2006/relationships/image" Target="../media/image163.jpeg"/><Relationship Id="rId2" Type="http://schemas.openxmlformats.org/officeDocument/2006/relationships/image" Target="../media/image158.jpeg"/><Relationship Id="rId1" Type="http://schemas.openxmlformats.org/officeDocument/2006/relationships/slideLayout" Target="../slideLayouts/slideLayout1.xml"/><Relationship Id="rId6" Type="http://schemas.openxmlformats.org/officeDocument/2006/relationships/image" Target="../media/image162.jpeg"/><Relationship Id="rId5" Type="http://schemas.openxmlformats.org/officeDocument/2006/relationships/image" Target="../media/image161.png"/><Relationship Id="rId4" Type="http://schemas.openxmlformats.org/officeDocument/2006/relationships/image" Target="../media/image160.png"/><Relationship Id="rId9" Type="http://schemas.openxmlformats.org/officeDocument/2006/relationships/image" Target="../media/image165.jpeg"/></Relationships>
</file>

<file path=ppt/slides/_rels/slide34.xml.rels><?xml version="1.0" encoding="UTF-8" standalone="yes"?>
<Relationships xmlns="http://schemas.openxmlformats.org/package/2006/relationships"><Relationship Id="rId3" Type="http://schemas.openxmlformats.org/officeDocument/2006/relationships/image" Target="../media/image167.tiff"/><Relationship Id="rId2" Type="http://schemas.openxmlformats.org/officeDocument/2006/relationships/image" Target="../media/image166.tiff"/><Relationship Id="rId1" Type="http://schemas.openxmlformats.org/officeDocument/2006/relationships/slideLayout" Target="../slideLayouts/slideLayout1.xml"/><Relationship Id="rId5" Type="http://schemas.openxmlformats.org/officeDocument/2006/relationships/image" Target="../media/image165.jpeg"/><Relationship Id="rId4" Type="http://schemas.openxmlformats.org/officeDocument/2006/relationships/image" Target="../media/image168.tiff"/></Relationships>
</file>

<file path=ppt/slides/_rels/slide35.xml.rels><?xml version="1.0" encoding="UTF-8" standalone="yes"?>
<Relationships xmlns="http://schemas.openxmlformats.org/package/2006/relationships"><Relationship Id="rId3" Type="http://schemas.openxmlformats.org/officeDocument/2006/relationships/image" Target="../media/image170.tiff"/><Relationship Id="rId2" Type="http://schemas.openxmlformats.org/officeDocument/2006/relationships/image" Target="../media/image169.png"/><Relationship Id="rId1" Type="http://schemas.openxmlformats.org/officeDocument/2006/relationships/slideLayout" Target="../slideLayouts/slideLayout1.xml"/><Relationship Id="rId4" Type="http://schemas.openxmlformats.org/officeDocument/2006/relationships/image" Target="../media/image165.jpeg"/></Relationships>
</file>

<file path=ppt/slides/_rels/slide36.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171.tiff"/><Relationship Id="rId1" Type="http://schemas.openxmlformats.org/officeDocument/2006/relationships/slideLayout" Target="../slideLayouts/slideLayout1.xml"/><Relationship Id="rId4" Type="http://schemas.openxmlformats.org/officeDocument/2006/relationships/image" Target="../media/image165.jpeg"/></Relationships>
</file>

<file path=ppt/slides/_rels/slide37.xml.rels><?xml version="1.0" encoding="UTF-8" standalone="yes"?>
<Relationships xmlns="http://schemas.openxmlformats.org/package/2006/relationships"><Relationship Id="rId3" Type="http://schemas.openxmlformats.org/officeDocument/2006/relationships/image" Target="../media/image174.tiff"/><Relationship Id="rId2" Type="http://schemas.openxmlformats.org/officeDocument/2006/relationships/image" Target="../media/image173.tiff"/><Relationship Id="rId1" Type="http://schemas.openxmlformats.org/officeDocument/2006/relationships/slideLayout" Target="../slideLayouts/slideLayout1.xml"/><Relationship Id="rId6" Type="http://schemas.openxmlformats.org/officeDocument/2006/relationships/image" Target="../media/image166.tiff"/><Relationship Id="rId5" Type="http://schemas.openxmlformats.org/officeDocument/2006/relationships/image" Target="../media/image165.jpeg"/><Relationship Id="rId4" Type="http://schemas.openxmlformats.org/officeDocument/2006/relationships/image" Target="../media/image170.tiff"/></Relationships>
</file>

<file path=ppt/slides/_rels/slide38.xml.rels><?xml version="1.0" encoding="UTF-8" standalone="yes"?>
<Relationships xmlns="http://schemas.openxmlformats.org/package/2006/relationships"><Relationship Id="rId3" Type="http://schemas.openxmlformats.org/officeDocument/2006/relationships/image" Target="../media/image168.tiff"/><Relationship Id="rId2" Type="http://schemas.openxmlformats.org/officeDocument/2006/relationships/image" Target="../media/image165.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76.png"/><Relationship Id="rId7" Type="http://schemas.openxmlformats.org/officeDocument/2006/relationships/image" Target="../media/image113.png"/><Relationship Id="rId2" Type="http://schemas.openxmlformats.org/officeDocument/2006/relationships/image" Target="../media/image175.png"/><Relationship Id="rId1" Type="http://schemas.openxmlformats.org/officeDocument/2006/relationships/slideLayout" Target="../slideLayouts/slideLayout1.xml"/><Relationship Id="rId6" Type="http://schemas.openxmlformats.org/officeDocument/2006/relationships/image" Target="../media/image179.jpeg"/><Relationship Id="rId5" Type="http://schemas.openxmlformats.org/officeDocument/2006/relationships/image" Target="../media/image178.tiff"/><Relationship Id="rId4" Type="http://schemas.openxmlformats.org/officeDocument/2006/relationships/image" Target="../media/image177.tiff"/></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80.png"/><Relationship Id="rId1" Type="http://schemas.openxmlformats.org/officeDocument/2006/relationships/slideLayout" Target="../slideLayouts/slideLayout1.xml"/><Relationship Id="rId6" Type="http://schemas.openxmlformats.org/officeDocument/2006/relationships/image" Target="../media/image183.png"/><Relationship Id="rId5" Type="http://schemas.openxmlformats.org/officeDocument/2006/relationships/image" Target="../media/image182.jpeg"/><Relationship Id="rId4" Type="http://schemas.openxmlformats.org/officeDocument/2006/relationships/image" Target="../media/image181.png"/></Relationships>
</file>

<file path=ppt/slides/_rels/slide41.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79.jpeg"/><Relationship Id="rId1" Type="http://schemas.openxmlformats.org/officeDocument/2006/relationships/slideLayout" Target="../slideLayouts/slideLayout1.xml"/><Relationship Id="rId5" Type="http://schemas.openxmlformats.org/officeDocument/2006/relationships/image" Target="../media/image186.jpeg"/><Relationship Id="rId4" Type="http://schemas.openxmlformats.org/officeDocument/2006/relationships/image" Target="../media/image185.png"/></Relationships>
</file>

<file path=ppt/slides/_rels/slide42.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87.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8" Type="http://schemas.openxmlformats.org/officeDocument/2006/relationships/hyperlink" Target="https://www.google.com/url?sa=i&amp;rct=j&amp;q=&amp;esrc=s&amp;source=images&amp;cd=&amp;cad=rja&amp;uact=8&amp;ved=2ahUKEwjn-sKy5NbhAhXMxIUKHUteD7UQjRx6BAgBEAU&amp;url=https://thenounproject.com/term/curved-arrow/482165/&amp;psig=AOvVaw1iRxiyMTftIW6S_YthnzBk&amp;ust=1555578702736065" TargetMode="External"/><Relationship Id="rId3" Type="http://schemas.openxmlformats.org/officeDocument/2006/relationships/image" Target="../media/image190.emf"/><Relationship Id="rId7" Type="http://schemas.openxmlformats.org/officeDocument/2006/relationships/image" Target="../media/image188.jpeg"/><Relationship Id="rId2" Type="http://schemas.openxmlformats.org/officeDocument/2006/relationships/image" Target="../media/image189.emf"/><Relationship Id="rId1" Type="http://schemas.openxmlformats.org/officeDocument/2006/relationships/slideLayout" Target="../slideLayouts/slideLayout1.xml"/><Relationship Id="rId6" Type="http://schemas.openxmlformats.org/officeDocument/2006/relationships/image" Target="../media/image193.emf"/><Relationship Id="rId5" Type="http://schemas.openxmlformats.org/officeDocument/2006/relationships/image" Target="../media/image192.emf"/><Relationship Id="rId10" Type="http://schemas.openxmlformats.org/officeDocument/2006/relationships/image" Target="../media/image195.PNG"/><Relationship Id="rId4" Type="http://schemas.openxmlformats.org/officeDocument/2006/relationships/image" Target="../media/image191.emf"/><Relationship Id="rId9" Type="http://schemas.openxmlformats.org/officeDocument/2006/relationships/image" Target="../media/image194.png"/></Relationships>
</file>

<file path=ppt/slides/_rels/slide44.xml.rels><?xml version="1.0" encoding="UTF-8" standalone="yes"?>
<Relationships xmlns="http://schemas.openxmlformats.org/package/2006/relationships"><Relationship Id="rId8" Type="http://schemas.openxmlformats.org/officeDocument/2006/relationships/image" Target="../media/image199.PNG"/><Relationship Id="rId3" Type="http://schemas.openxmlformats.org/officeDocument/2006/relationships/image" Target="../media/image197.png"/><Relationship Id="rId7" Type="http://schemas.openxmlformats.org/officeDocument/2006/relationships/image" Target="../media/image194.png"/><Relationship Id="rId2" Type="http://schemas.openxmlformats.org/officeDocument/2006/relationships/image" Target="../media/image196.png"/><Relationship Id="rId1" Type="http://schemas.openxmlformats.org/officeDocument/2006/relationships/slideLayout" Target="../slideLayouts/slideLayout1.xml"/><Relationship Id="rId6" Type="http://schemas.openxmlformats.org/officeDocument/2006/relationships/hyperlink" Target="https://www.google.com/url?sa=i&amp;rct=j&amp;q=&amp;esrc=s&amp;source=images&amp;cd=&amp;cad=rja&amp;uact=8&amp;ved=2ahUKEwjn-sKy5NbhAhXMxIUKHUteD7UQjRx6BAgBEAU&amp;url=https://thenounproject.com/term/curved-arrow/482165/&amp;psig=AOvVaw1iRxiyMTftIW6S_YthnzBk&amp;ust=1555578702736065" TargetMode="External"/><Relationship Id="rId5" Type="http://schemas.openxmlformats.org/officeDocument/2006/relationships/image" Target="../media/image188.jpeg"/><Relationship Id="rId4" Type="http://schemas.openxmlformats.org/officeDocument/2006/relationships/image" Target="../media/image198.tiff"/><Relationship Id="rId9" Type="http://schemas.openxmlformats.org/officeDocument/2006/relationships/image" Target="../media/image108.png"/></Relationships>
</file>

<file path=ppt/slides/_rels/slide45.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200.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201.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03.png"/><Relationship Id="rId7" Type="http://schemas.openxmlformats.org/officeDocument/2006/relationships/image" Target="../media/image206.png"/><Relationship Id="rId2" Type="http://schemas.openxmlformats.org/officeDocument/2006/relationships/image" Target="../media/image202.png"/><Relationship Id="rId1" Type="http://schemas.openxmlformats.org/officeDocument/2006/relationships/slideLayout" Target="../slideLayouts/slideLayout1.xml"/><Relationship Id="rId6" Type="http://schemas.openxmlformats.org/officeDocument/2006/relationships/image" Target="../media/image179.jpeg"/><Relationship Id="rId5" Type="http://schemas.openxmlformats.org/officeDocument/2006/relationships/image" Target="../media/image205.png"/><Relationship Id="rId4" Type="http://schemas.openxmlformats.org/officeDocument/2006/relationships/image" Target="../media/image204.png"/></Relationships>
</file>

<file path=ppt/slides/_rels/slide48.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207.tiff"/><Relationship Id="rId1" Type="http://schemas.openxmlformats.org/officeDocument/2006/relationships/slideLayout" Target="../slideLayouts/slideLayout1.xml"/><Relationship Id="rId5" Type="http://schemas.openxmlformats.org/officeDocument/2006/relationships/image" Target="../media/image208.png"/><Relationship Id="rId4" Type="http://schemas.openxmlformats.org/officeDocument/2006/relationships/image" Target="../media/image39.png"/></Relationships>
</file>

<file path=ppt/slides/_rels/slide49.xml.rels><?xml version="1.0" encoding="UTF-8" standalone="yes"?>
<Relationships xmlns="http://schemas.openxmlformats.org/package/2006/relationships"><Relationship Id="rId3" Type="http://schemas.openxmlformats.org/officeDocument/2006/relationships/image" Target="../media/image210.tiff"/><Relationship Id="rId2" Type="http://schemas.openxmlformats.org/officeDocument/2006/relationships/image" Target="../media/image209.tiff"/><Relationship Id="rId1" Type="http://schemas.openxmlformats.org/officeDocument/2006/relationships/slideLayout" Target="../slideLayouts/slideLayout1.xml"/><Relationship Id="rId5" Type="http://schemas.openxmlformats.org/officeDocument/2006/relationships/image" Target="../media/image113.png"/><Relationship Id="rId4" Type="http://schemas.openxmlformats.org/officeDocument/2006/relationships/image" Target="../media/image179.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13" Type="http://schemas.openxmlformats.org/officeDocument/2006/relationships/image" Target="../media/image29.jpeg"/><Relationship Id="rId18" Type="http://schemas.openxmlformats.org/officeDocument/2006/relationships/image" Target="../media/image34.png"/><Relationship Id="rId26" Type="http://schemas.openxmlformats.org/officeDocument/2006/relationships/image" Target="../media/image42.png"/><Relationship Id="rId39" Type="http://schemas.openxmlformats.org/officeDocument/2006/relationships/image" Target="../media/image55.png"/><Relationship Id="rId21" Type="http://schemas.openxmlformats.org/officeDocument/2006/relationships/image" Target="../media/image37.png"/><Relationship Id="rId34" Type="http://schemas.openxmlformats.org/officeDocument/2006/relationships/image" Target="../media/image50.jpeg"/><Relationship Id="rId42" Type="http://schemas.openxmlformats.org/officeDocument/2006/relationships/image" Target="../media/image58.tiff"/><Relationship Id="rId7" Type="http://schemas.openxmlformats.org/officeDocument/2006/relationships/image" Target="../media/image23.jpeg"/><Relationship Id="rId2" Type="http://schemas.openxmlformats.org/officeDocument/2006/relationships/image" Target="../media/image18.jpeg"/><Relationship Id="rId16" Type="http://schemas.openxmlformats.org/officeDocument/2006/relationships/image" Target="../media/image32.png"/><Relationship Id="rId20" Type="http://schemas.openxmlformats.org/officeDocument/2006/relationships/image" Target="../media/image36.png"/><Relationship Id="rId29" Type="http://schemas.openxmlformats.org/officeDocument/2006/relationships/image" Target="../media/image45.jpeg"/><Relationship Id="rId41" Type="http://schemas.openxmlformats.org/officeDocument/2006/relationships/image" Target="../media/image57.tiff"/><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27.png"/><Relationship Id="rId24" Type="http://schemas.openxmlformats.org/officeDocument/2006/relationships/image" Target="../media/image40.jpeg"/><Relationship Id="rId32" Type="http://schemas.openxmlformats.org/officeDocument/2006/relationships/image" Target="../media/image48.png"/><Relationship Id="rId37" Type="http://schemas.openxmlformats.org/officeDocument/2006/relationships/image" Target="../media/image53.png"/><Relationship Id="rId40" Type="http://schemas.openxmlformats.org/officeDocument/2006/relationships/image" Target="../media/image56.jpeg"/><Relationship Id="rId5" Type="http://schemas.openxmlformats.org/officeDocument/2006/relationships/image" Target="../media/image21.png"/><Relationship Id="rId15" Type="http://schemas.openxmlformats.org/officeDocument/2006/relationships/image" Target="../media/image31.png"/><Relationship Id="rId23" Type="http://schemas.openxmlformats.org/officeDocument/2006/relationships/image" Target="../media/image39.png"/><Relationship Id="rId28" Type="http://schemas.openxmlformats.org/officeDocument/2006/relationships/image" Target="../media/image44.jpeg"/><Relationship Id="rId36" Type="http://schemas.openxmlformats.org/officeDocument/2006/relationships/image" Target="../media/image52.png"/><Relationship Id="rId10" Type="http://schemas.openxmlformats.org/officeDocument/2006/relationships/image" Target="../media/image26.jpeg"/><Relationship Id="rId19" Type="http://schemas.openxmlformats.org/officeDocument/2006/relationships/image" Target="../media/image35.png"/><Relationship Id="rId31" Type="http://schemas.openxmlformats.org/officeDocument/2006/relationships/image" Target="../media/image47.png"/><Relationship Id="rId44" Type="http://schemas.openxmlformats.org/officeDocument/2006/relationships/image" Target="../media/image60.jpeg"/><Relationship Id="rId4" Type="http://schemas.openxmlformats.org/officeDocument/2006/relationships/image" Target="../media/image20.png"/><Relationship Id="rId9" Type="http://schemas.openxmlformats.org/officeDocument/2006/relationships/image" Target="../media/image25.jpeg"/><Relationship Id="rId14" Type="http://schemas.openxmlformats.org/officeDocument/2006/relationships/image" Target="../media/image30.png"/><Relationship Id="rId22" Type="http://schemas.openxmlformats.org/officeDocument/2006/relationships/image" Target="../media/image38.png"/><Relationship Id="rId27" Type="http://schemas.openxmlformats.org/officeDocument/2006/relationships/image" Target="../media/image43.jpeg"/><Relationship Id="rId30" Type="http://schemas.openxmlformats.org/officeDocument/2006/relationships/image" Target="../media/image46.png"/><Relationship Id="rId35" Type="http://schemas.openxmlformats.org/officeDocument/2006/relationships/image" Target="../media/image51.png"/><Relationship Id="rId43" Type="http://schemas.openxmlformats.org/officeDocument/2006/relationships/image" Target="../media/image59.png"/><Relationship Id="rId8" Type="http://schemas.openxmlformats.org/officeDocument/2006/relationships/image" Target="../media/image24.png"/><Relationship Id="rId3" Type="http://schemas.openxmlformats.org/officeDocument/2006/relationships/image" Target="../media/image19.png"/><Relationship Id="rId12" Type="http://schemas.openxmlformats.org/officeDocument/2006/relationships/image" Target="../media/image28.jpeg"/><Relationship Id="rId17" Type="http://schemas.openxmlformats.org/officeDocument/2006/relationships/image" Target="../media/image33.png"/><Relationship Id="rId25" Type="http://schemas.openxmlformats.org/officeDocument/2006/relationships/image" Target="../media/image41.png"/><Relationship Id="rId33" Type="http://schemas.openxmlformats.org/officeDocument/2006/relationships/image" Target="../media/image49.png"/><Relationship Id="rId38" Type="http://schemas.openxmlformats.org/officeDocument/2006/relationships/image" Target="../media/image5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66.tiff"/><Relationship Id="rId3" Type="http://schemas.openxmlformats.org/officeDocument/2006/relationships/chart" Target="../charts/chart1.xml"/><Relationship Id="rId7" Type="http://schemas.openxmlformats.org/officeDocument/2006/relationships/image" Target="../media/image65.tiff"/><Relationship Id="rId2" Type="http://schemas.openxmlformats.org/officeDocument/2006/relationships/image" Target="../media/image61.tiff"/><Relationship Id="rId1" Type="http://schemas.openxmlformats.org/officeDocument/2006/relationships/slideLayout" Target="../slideLayouts/slideLayout1.xml"/><Relationship Id="rId6" Type="http://schemas.openxmlformats.org/officeDocument/2006/relationships/image" Target="../media/image64.tiff"/><Relationship Id="rId5" Type="http://schemas.openxmlformats.org/officeDocument/2006/relationships/image" Target="../media/image63.png"/><Relationship Id="rId4" Type="http://schemas.openxmlformats.org/officeDocument/2006/relationships/image" Target="../media/image62.tiff"/><Relationship Id="rId9" Type="http://schemas.openxmlformats.org/officeDocument/2006/relationships/image" Target="../media/image67.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D0E42C9-ED68-0C44-8BDF-2CF04F753942}"/>
              </a:ext>
            </a:extLst>
          </p:cNvPr>
          <p:cNvPicPr>
            <a:picLocks noChangeAspect="1"/>
          </p:cNvPicPr>
          <p:nvPr/>
        </p:nvPicPr>
        <p:blipFill rotWithShape="1">
          <a:blip r:embed="rId2"/>
          <a:srcRect t="33092"/>
          <a:stretch/>
        </p:blipFill>
        <p:spPr>
          <a:xfrm>
            <a:off x="1551763" y="2643154"/>
            <a:ext cx="9088474" cy="3040463"/>
          </a:xfrm>
          <a:prstGeom prst="rect">
            <a:avLst/>
          </a:prstGeom>
        </p:spPr>
      </p:pic>
      <p:grpSp>
        <p:nvGrpSpPr>
          <p:cNvPr id="14" name="Groupe 13">
            <a:extLst>
              <a:ext uri="{FF2B5EF4-FFF2-40B4-BE49-F238E27FC236}">
                <a16:creationId xmlns:a16="http://schemas.microsoft.com/office/drawing/2014/main" id="{9BB10CF7-D2E5-E241-A5AD-7E321056118F}"/>
              </a:ext>
            </a:extLst>
          </p:cNvPr>
          <p:cNvGrpSpPr/>
          <p:nvPr/>
        </p:nvGrpSpPr>
        <p:grpSpPr>
          <a:xfrm>
            <a:off x="1551763" y="1329070"/>
            <a:ext cx="5880395" cy="1314084"/>
            <a:chOff x="1551763" y="1157322"/>
            <a:chExt cx="5880395" cy="1743041"/>
          </a:xfrm>
        </p:grpSpPr>
        <p:sp>
          <p:nvSpPr>
            <p:cNvPr id="6" name="Rectangle 5">
              <a:extLst>
                <a:ext uri="{FF2B5EF4-FFF2-40B4-BE49-F238E27FC236}">
                  <a16:creationId xmlns:a16="http://schemas.microsoft.com/office/drawing/2014/main" id="{66A166EC-B66C-5447-A6B8-96CABBF51743}"/>
                </a:ext>
              </a:extLst>
            </p:cNvPr>
            <p:cNvSpPr/>
            <p:nvPr/>
          </p:nvSpPr>
          <p:spPr>
            <a:xfrm>
              <a:off x="1551763" y="1157322"/>
              <a:ext cx="5880395" cy="1743041"/>
            </a:xfrm>
            <a:prstGeom prst="rect">
              <a:avLst/>
            </a:prstGeom>
            <a:solidFill>
              <a:srgbClr val="0B1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ZoneTexte 6">
              <a:extLst>
                <a:ext uri="{FF2B5EF4-FFF2-40B4-BE49-F238E27FC236}">
                  <a16:creationId xmlns:a16="http://schemas.microsoft.com/office/drawing/2014/main" id="{FC887D8D-9162-2244-AD2A-A7C7BB858A52}"/>
                </a:ext>
              </a:extLst>
            </p:cNvPr>
            <p:cNvSpPr txBox="1"/>
            <p:nvPr/>
          </p:nvSpPr>
          <p:spPr>
            <a:xfrm>
              <a:off x="1579614" y="1253265"/>
              <a:ext cx="5852544" cy="1347206"/>
            </a:xfrm>
            <a:prstGeom prst="rect">
              <a:avLst/>
            </a:prstGeom>
            <a:noFill/>
          </p:spPr>
          <p:txBody>
            <a:bodyPr wrap="square" rtlCol="0">
              <a:spAutoFit/>
            </a:bodyPr>
            <a:lstStyle/>
            <a:p>
              <a:pPr algn="just"/>
              <a:r>
                <a:rPr lang="en-GB" sz="3000" b="1" dirty="0">
                  <a:solidFill>
                    <a:schemeClr val="bg1"/>
                  </a:solidFill>
                  <a:latin typeface="Corbel" panose="020B0503020204020204" pitchFamily="34" charset="0"/>
                </a:rPr>
                <a:t>Toward a</a:t>
              </a:r>
            </a:p>
            <a:p>
              <a:pPr algn="just"/>
              <a:r>
                <a:rPr lang="en-GB" sz="3000" b="1" dirty="0">
                  <a:solidFill>
                    <a:schemeClr val="bg1"/>
                  </a:solidFill>
                  <a:latin typeface="Corbel" panose="020B0503020204020204" pitchFamily="34" charset="0"/>
                </a:rPr>
                <a:t>Computational Precision Medicine</a:t>
              </a:r>
            </a:p>
          </p:txBody>
        </p:sp>
        <p:cxnSp>
          <p:nvCxnSpPr>
            <p:cNvPr id="13" name="Connecteur droit 12">
              <a:extLst>
                <a:ext uri="{FF2B5EF4-FFF2-40B4-BE49-F238E27FC236}">
                  <a16:creationId xmlns:a16="http://schemas.microsoft.com/office/drawing/2014/main" id="{5806400B-7DB8-3E48-A26E-6B9E1DEDD589}"/>
                </a:ext>
              </a:extLst>
            </p:cNvPr>
            <p:cNvCxnSpPr/>
            <p:nvPr/>
          </p:nvCxnSpPr>
          <p:spPr>
            <a:xfrm>
              <a:off x="1688855" y="2730961"/>
              <a:ext cx="5616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8" name="ZoneTexte 7">
            <a:extLst>
              <a:ext uri="{FF2B5EF4-FFF2-40B4-BE49-F238E27FC236}">
                <a16:creationId xmlns:a16="http://schemas.microsoft.com/office/drawing/2014/main" id="{E6CABFC7-952D-C44E-887C-85794642FB78}"/>
              </a:ext>
            </a:extLst>
          </p:cNvPr>
          <p:cNvSpPr txBox="1"/>
          <p:nvPr/>
        </p:nvSpPr>
        <p:spPr>
          <a:xfrm>
            <a:off x="8953996" y="2260198"/>
            <a:ext cx="1975990" cy="461665"/>
          </a:xfrm>
          <a:prstGeom prst="rect">
            <a:avLst/>
          </a:prstGeom>
          <a:noFill/>
        </p:spPr>
        <p:txBody>
          <a:bodyPr wrap="none" rtlCol="0">
            <a:spAutoFit/>
          </a:bodyPr>
          <a:lstStyle/>
          <a:p>
            <a:pPr algn="r"/>
            <a:r>
              <a:rPr lang="en-GB" sz="2400" dirty="0">
                <a:solidFill>
                  <a:srgbClr val="0B1333"/>
                </a:solidFill>
                <a:latin typeface="Corbel" panose="020B0503020204020204" pitchFamily="34" charset="0"/>
              </a:rPr>
              <a:t>Mickaël Guedj</a:t>
            </a:r>
          </a:p>
        </p:txBody>
      </p:sp>
    </p:spTree>
    <p:extLst>
      <p:ext uri="{BB962C8B-B14F-4D97-AF65-F5344CB8AC3E}">
        <p14:creationId xmlns:p14="http://schemas.microsoft.com/office/powerpoint/2010/main" val="23509678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FC887D8D-9162-2244-AD2A-A7C7BB858A52}"/>
              </a:ext>
            </a:extLst>
          </p:cNvPr>
          <p:cNvSpPr txBox="1"/>
          <p:nvPr/>
        </p:nvSpPr>
        <p:spPr>
          <a:xfrm>
            <a:off x="323860" y="142880"/>
            <a:ext cx="7386959" cy="553998"/>
          </a:xfrm>
          <a:prstGeom prst="rect">
            <a:avLst/>
          </a:prstGeom>
          <a:noFill/>
        </p:spPr>
        <p:txBody>
          <a:bodyPr wrap="none" rtlCol="0">
            <a:spAutoFit/>
          </a:bodyPr>
          <a:lstStyle/>
          <a:p>
            <a:r>
              <a:rPr lang="en-GB" sz="3000" b="1" dirty="0">
                <a:solidFill>
                  <a:srgbClr val="0B1333"/>
                </a:solidFill>
                <a:latin typeface="Corbel" panose="020B0503020204020204" pitchFamily="34" charset="0"/>
              </a:rPr>
              <a:t>Health as equilibrium of connected systems</a:t>
            </a:r>
          </a:p>
        </p:txBody>
      </p:sp>
      <p:cxnSp>
        <p:nvCxnSpPr>
          <p:cNvPr id="13" name="Connecteur droit 12">
            <a:extLst>
              <a:ext uri="{FF2B5EF4-FFF2-40B4-BE49-F238E27FC236}">
                <a16:creationId xmlns:a16="http://schemas.microsoft.com/office/drawing/2014/main" id="{5806400B-7DB8-3E48-A26E-6B9E1DEDD589}"/>
              </a:ext>
            </a:extLst>
          </p:cNvPr>
          <p:cNvCxnSpPr/>
          <p:nvPr/>
        </p:nvCxnSpPr>
        <p:spPr>
          <a:xfrm>
            <a:off x="352436" y="739742"/>
            <a:ext cx="6120000" cy="0"/>
          </a:xfrm>
          <a:prstGeom prst="line">
            <a:avLst/>
          </a:prstGeom>
          <a:ln w="12700">
            <a:solidFill>
              <a:srgbClr val="0B1333"/>
            </a:solidFill>
          </a:ln>
        </p:spPr>
        <p:style>
          <a:lnRef idx="1">
            <a:schemeClr val="accent1"/>
          </a:lnRef>
          <a:fillRef idx="0">
            <a:schemeClr val="accent1"/>
          </a:fillRef>
          <a:effectRef idx="0">
            <a:schemeClr val="accent1"/>
          </a:effectRef>
          <a:fontRef idx="minor">
            <a:schemeClr val="tx1"/>
          </a:fontRef>
        </p:style>
      </p:cxnSp>
      <p:grpSp>
        <p:nvGrpSpPr>
          <p:cNvPr id="51" name="Groupe 50">
            <a:extLst>
              <a:ext uri="{FF2B5EF4-FFF2-40B4-BE49-F238E27FC236}">
                <a16:creationId xmlns:a16="http://schemas.microsoft.com/office/drawing/2014/main" id="{F9D070AA-EA47-1C44-8EE0-B174A3211BE8}"/>
              </a:ext>
            </a:extLst>
          </p:cNvPr>
          <p:cNvGrpSpPr>
            <a:grpSpLocks noChangeAspect="1"/>
          </p:cNvGrpSpPr>
          <p:nvPr/>
        </p:nvGrpSpPr>
        <p:grpSpPr>
          <a:xfrm>
            <a:off x="2187572" y="1917000"/>
            <a:ext cx="3605955" cy="3024000"/>
            <a:chOff x="2123728" y="2054569"/>
            <a:chExt cx="3028564" cy="2539793"/>
          </a:xfrm>
        </p:grpSpPr>
        <p:pic>
          <p:nvPicPr>
            <p:cNvPr id="52" name="Image 51">
              <a:extLst>
                <a:ext uri="{FF2B5EF4-FFF2-40B4-BE49-F238E27FC236}">
                  <a16:creationId xmlns:a16="http://schemas.microsoft.com/office/drawing/2014/main" id="{07D9FA2D-479A-4B4B-8283-C4A253A9C06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123728" y="2054569"/>
              <a:ext cx="2880320" cy="2539793"/>
            </a:xfrm>
            <a:prstGeom prst="rect">
              <a:avLst/>
            </a:prstGeom>
          </p:spPr>
        </p:pic>
        <p:sp>
          <p:nvSpPr>
            <p:cNvPr id="74" name="Rectangle 73">
              <a:extLst>
                <a:ext uri="{FF2B5EF4-FFF2-40B4-BE49-F238E27FC236}">
                  <a16:creationId xmlns:a16="http://schemas.microsoft.com/office/drawing/2014/main" id="{7708F4BE-2D26-A64F-9123-4AA068A30FAC}"/>
                </a:ext>
              </a:extLst>
            </p:cNvPr>
            <p:cNvSpPr/>
            <p:nvPr/>
          </p:nvSpPr>
          <p:spPr>
            <a:xfrm>
              <a:off x="4247984" y="3939902"/>
              <a:ext cx="216000" cy="2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p>
          </p:txBody>
        </p:sp>
        <p:sp>
          <p:nvSpPr>
            <p:cNvPr id="75" name="Rectangle 74">
              <a:extLst>
                <a:ext uri="{FF2B5EF4-FFF2-40B4-BE49-F238E27FC236}">
                  <a16:creationId xmlns:a16="http://schemas.microsoft.com/office/drawing/2014/main" id="{0563DC45-8367-9E4F-BBA7-8A0134C679A6}"/>
                </a:ext>
              </a:extLst>
            </p:cNvPr>
            <p:cNvSpPr/>
            <p:nvPr/>
          </p:nvSpPr>
          <p:spPr>
            <a:xfrm>
              <a:off x="4936292" y="3867894"/>
              <a:ext cx="216000" cy="2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p>
          </p:txBody>
        </p:sp>
      </p:grpSp>
      <p:sp>
        <p:nvSpPr>
          <p:cNvPr id="76" name="Rectangle 75">
            <a:extLst>
              <a:ext uri="{FF2B5EF4-FFF2-40B4-BE49-F238E27FC236}">
                <a16:creationId xmlns:a16="http://schemas.microsoft.com/office/drawing/2014/main" id="{DF95071E-5FB3-424E-AB67-98157E95699A}"/>
              </a:ext>
            </a:extLst>
          </p:cNvPr>
          <p:cNvSpPr/>
          <p:nvPr/>
        </p:nvSpPr>
        <p:spPr>
          <a:xfrm>
            <a:off x="4587839" y="4044136"/>
            <a:ext cx="389850" cy="379656"/>
          </a:xfrm>
          <a:prstGeom prst="rect">
            <a:avLst/>
          </a:prstGeom>
        </p:spPr>
        <p:txBody>
          <a:bodyPr wrap="none">
            <a:spAutoFit/>
          </a:bodyPr>
          <a:lstStyle/>
          <a:p>
            <a:r>
              <a:rPr lang="fr-FR" sz="1867" dirty="0">
                <a:latin typeface="Calibri" pitchFamily="34" charset="0"/>
              </a:rPr>
              <a:t>⇨</a:t>
            </a:r>
            <a:endParaRPr lang="fr-FR" sz="1867" dirty="0"/>
          </a:p>
        </p:txBody>
      </p:sp>
      <p:sp>
        <p:nvSpPr>
          <p:cNvPr id="77" name="Rectangle 76">
            <a:extLst>
              <a:ext uri="{FF2B5EF4-FFF2-40B4-BE49-F238E27FC236}">
                <a16:creationId xmlns:a16="http://schemas.microsoft.com/office/drawing/2014/main" id="{5A91756A-A1A3-854D-85DF-FBEC9D12AA45}"/>
              </a:ext>
            </a:extLst>
          </p:cNvPr>
          <p:cNvSpPr/>
          <p:nvPr/>
        </p:nvSpPr>
        <p:spPr>
          <a:xfrm>
            <a:off x="5520292" y="4044136"/>
            <a:ext cx="389850" cy="379656"/>
          </a:xfrm>
          <a:prstGeom prst="rect">
            <a:avLst/>
          </a:prstGeom>
        </p:spPr>
        <p:txBody>
          <a:bodyPr wrap="none">
            <a:spAutoFit/>
          </a:bodyPr>
          <a:lstStyle/>
          <a:p>
            <a:r>
              <a:rPr lang="fr-FR" sz="1867" dirty="0">
                <a:latin typeface="Calibri" pitchFamily="34" charset="0"/>
              </a:rPr>
              <a:t>⇨</a:t>
            </a:r>
            <a:endParaRPr lang="fr-FR" sz="1867" dirty="0"/>
          </a:p>
        </p:txBody>
      </p:sp>
      <p:pic>
        <p:nvPicPr>
          <p:cNvPr id="78" name="Image 77">
            <a:extLst>
              <a:ext uri="{FF2B5EF4-FFF2-40B4-BE49-F238E27FC236}">
                <a16:creationId xmlns:a16="http://schemas.microsoft.com/office/drawing/2014/main" id="{CB9B6B81-8DCB-D342-86A5-0B9F0E10797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62566" y="2768706"/>
            <a:ext cx="772001" cy="502152"/>
          </a:xfrm>
          <a:prstGeom prst="rect">
            <a:avLst/>
          </a:prstGeom>
        </p:spPr>
      </p:pic>
      <p:sp>
        <p:nvSpPr>
          <p:cNvPr id="79" name="Rectangle 78">
            <a:extLst>
              <a:ext uri="{FF2B5EF4-FFF2-40B4-BE49-F238E27FC236}">
                <a16:creationId xmlns:a16="http://schemas.microsoft.com/office/drawing/2014/main" id="{3A3ECA92-DE29-2E4F-950C-8C576BEEC9A6}"/>
              </a:ext>
            </a:extLst>
          </p:cNvPr>
          <p:cNvSpPr/>
          <p:nvPr/>
        </p:nvSpPr>
        <p:spPr>
          <a:xfrm rot="5400000">
            <a:off x="6453640" y="3219984"/>
            <a:ext cx="389850" cy="379656"/>
          </a:xfrm>
          <a:prstGeom prst="rect">
            <a:avLst/>
          </a:prstGeom>
        </p:spPr>
        <p:txBody>
          <a:bodyPr wrap="none">
            <a:spAutoFit/>
          </a:bodyPr>
          <a:lstStyle/>
          <a:p>
            <a:r>
              <a:rPr lang="fr-FR" sz="1867" dirty="0">
                <a:latin typeface="Calibri" pitchFamily="34" charset="0"/>
              </a:rPr>
              <a:t>⇨</a:t>
            </a:r>
            <a:endParaRPr lang="fr-FR" sz="1867" dirty="0"/>
          </a:p>
        </p:txBody>
      </p:sp>
      <p:sp>
        <p:nvSpPr>
          <p:cNvPr id="80" name="ZoneTexte 79">
            <a:extLst>
              <a:ext uri="{FF2B5EF4-FFF2-40B4-BE49-F238E27FC236}">
                <a16:creationId xmlns:a16="http://schemas.microsoft.com/office/drawing/2014/main" id="{C381A2C5-1A64-D145-9EDF-96A19170CAE0}"/>
              </a:ext>
            </a:extLst>
          </p:cNvPr>
          <p:cNvSpPr txBox="1"/>
          <p:nvPr/>
        </p:nvSpPr>
        <p:spPr>
          <a:xfrm>
            <a:off x="6268975" y="2493064"/>
            <a:ext cx="694421" cy="215444"/>
          </a:xfrm>
          <a:prstGeom prst="rect">
            <a:avLst/>
          </a:prstGeom>
          <a:noFill/>
        </p:spPr>
        <p:txBody>
          <a:bodyPr wrap="none" rtlCol="0">
            <a:spAutoFit/>
          </a:bodyPr>
          <a:lstStyle/>
          <a:p>
            <a:r>
              <a:rPr lang="fr-FR" sz="800" b="1" dirty="0" err="1">
                <a:solidFill>
                  <a:srgbClr val="333333"/>
                </a:solidFill>
                <a:latin typeface="Calibri" panose="020F0502020204030204" pitchFamily="34" charset="0"/>
                <a:cs typeface="Calibri" panose="020F0502020204030204" pitchFamily="34" charset="0"/>
              </a:rPr>
              <a:t>metabolites</a:t>
            </a:r>
            <a:endParaRPr lang="fr-FR" sz="933" b="1" dirty="0">
              <a:solidFill>
                <a:srgbClr val="333333"/>
              </a:solidFill>
              <a:latin typeface="Calibri" panose="020F0502020204030204" pitchFamily="34" charset="0"/>
              <a:cs typeface="Calibri" panose="020F0502020204030204" pitchFamily="34" charset="0"/>
            </a:endParaRPr>
          </a:p>
        </p:txBody>
      </p:sp>
      <p:pic>
        <p:nvPicPr>
          <p:cNvPr id="81" name="Image 80">
            <a:extLst>
              <a:ext uri="{FF2B5EF4-FFF2-40B4-BE49-F238E27FC236}">
                <a16:creationId xmlns:a16="http://schemas.microsoft.com/office/drawing/2014/main" id="{4B2220B4-96D1-E34D-A785-FBF50B98501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09277" y="3650559"/>
            <a:ext cx="1278580" cy="1278580"/>
          </a:xfrm>
          <a:prstGeom prst="rect">
            <a:avLst/>
          </a:prstGeom>
        </p:spPr>
      </p:pic>
      <p:sp>
        <p:nvSpPr>
          <p:cNvPr id="82" name="Arc 81">
            <a:extLst>
              <a:ext uri="{FF2B5EF4-FFF2-40B4-BE49-F238E27FC236}">
                <a16:creationId xmlns:a16="http://schemas.microsoft.com/office/drawing/2014/main" id="{5BAC226D-AF16-EE46-B04A-F3D02B1F4321}"/>
              </a:ext>
            </a:extLst>
          </p:cNvPr>
          <p:cNvSpPr>
            <a:spLocks noChangeAspect="1"/>
          </p:cNvSpPr>
          <p:nvPr/>
        </p:nvSpPr>
        <p:spPr>
          <a:xfrm rot="18703914">
            <a:off x="3741406" y="3471514"/>
            <a:ext cx="2207999" cy="2207999"/>
          </a:xfrm>
          <a:prstGeom prst="arc">
            <a:avLst/>
          </a:prstGeom>
          <a:ln w="12700">
            <a:solidFill>
              <a:schemeClr val="bg1">
                <a:lumMod val="50000"/>
              </a:schemeClr>
            </a:solidFill>
            <a:prstDash val="dash"/>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2400" dirty="0">
              <a:solidFill>
                <a:schemeClr val="bg1">
                  <a:lumMod val="50000"/>
                </a:schemeClr>
              </a:solidFill>
            </a:endParaRPr>
          </a:p>
        </p:txBody>
      </p:sp>
      <p:sp>
        <p:nvSpPr>
          <p:cNvPr id="83" name="ZoneTexte 82">
            <a:extLst>
              <a:ext uri="{FF2B5EF4-FFF2-40B4-BE49-F238E27FC236}">
                <a16:creationId xmlns:a16="http://schemas.microsoft.com/office/drawing/2014/main" id="{84FBCA6B-3A9E-5849-B50F-E33E4F39287B}"/>
              </a:ext>
            </a:extLst>
          </p:cNvPr>
          <p:cNvSpPr txBox="1"/>
          <p:nvPr/>
        </p:nvSpPr>
        <p:spPr>
          <a:xfrm>
            <a:off x="5530144" y="5053140"/>
            <a:ext cx="2271776" cy="430887"/>
          </a:xfrm>
          <a:prstGeom prst="rect">
            <a:avLst/>
          </a:prstGeom>
          <a:noFill/>
        </p:spPr>
        <p:txBody>
          <a:bodyPr wrap="none" rtlCol="0">
            <a:spAutoFit/>
          </a:bodyPr>
          <a:lstStyle/>
          <a:p>
            <a:pPr algn="ctr"/>
            <a:r>
              <a:rPr lang="fr-FR" sz="1100" b="1" dirty="0">
                <a:solidFill>
                  <a:srgbClr val="FF0000"/>
                </a:solidFill>
                <a:latin typeface="Calibri" panose="020F0502020204030204" pitchFamily="34" charset="0"/>
                <a:cs typeface="Calibri" panose="020F0502020204030204" pitchFamily="34" charset="0"/>
              </a:rPr>
              <a:t>bio-</a:t>
            </a:r>
            <a:r>
              <a:rPr lang="fr-FR" sz="1100" b="1" dirty="0" err="1">
                <a:solidFill>
                  <a:srgbClr val="FF0000"/>
                </a:solidFill>
                <a:latin typeface="Calibri" panose="020F0502020204030204" pitchFamily="34" charset="0"/>
                <a:cs typeface="Calibri" panose="020F0502020204030204" pitchFamily="34" charset="0"/>
              </a:rPr>
              <a:t>molecular</a:t>
            </a:r>
            <a:endParaRPr lang="fr-FR" sz="1100" b="1" dirty="0">
              <a:solidFill>
                <a:srgbClr val="FF0000"/>
              </a:solidFill>
              <a:latin typeface="Calibri" panose="020F0502020204030204" pitchFamily="34" charset="0"/>
              <a:cs typeface="Calibri" panose="020F0502020204030204" pitchFamily="34" charset="0"/>
            </a:endParaRPr>
          </a:p>
          <a:p>
            <a:pPr algn="ctr"/>
            <a:r>
              <a:rPr lang="fr-FR" sz="1100" b="1" dirty="0">
                <a:solidFill>
                  <a:srgbClr val="FF0000"/>
                </a:solidFill>
                <a:latin typeface="Calibri" panose="020F0502020204030204" pitchFamily="34" charset="0"/>
                <a:cs typeface="Calibri" panose="020F0502020204030204" pitchFamily="34" charset="0"/>
              </a:rPr>
              <a:t>networks / </a:t>
            </a:r>
            <a:r>
              <a:rPr lang="fr-FR" sz="1100" b="1" dirty="0" err="1">
                <a:solidFill>
                  <a:srgbClr val="FF0000"/>
                </a:solidFill>
                <a:latin typeface="Calibri" panose="020F0502020204030204" pitchFamily="34" charset="0"/>
                <a:cs typeface="Calibri" panose="020F0502020204030204" pitchFamily="34" charset="0"/>
              </a:rPr>
              <a:t>pathways</a:t>
            </a:r>
            <a:r>
              <a:rPr lang="fr-FR" sz="1100" b="1" dirty="0">
                <a:solidFill>
                  <a:srgbClr val="FF0000"/>
                </a:solidFill>
                <a:latin typeface="Calibri" panose="020F0502020204030204" pitchFamily="34" charset="0"/>
                <a:cs typeface="Calibri" panose="020F0502020204030204" pitchFamily="34" charset="0"/>
              </a:rPr>
              <a:t> / </a:t>
            </a:r>
            <a:r>
              <a:rPr lang="fr-FR" sz="1100" b="1" dirty="0" err="1">
                <a:solidFill>
                  <a:srgbClr val="FF0000"/>
                </a:solidFill>
                <a:latin typeface="Calibri" panose="020F0502020204030204" pitchFamily="34" charset="0"/>
                <a:cs typeface="Calibri" panose="020F0502020204030204" pitchFamily="34" charset="0"/>
              </a:rPr>
              <a:t>interactome</a:t>
            </a:r>
            <a:endParaRPr lang="fr-FR" sz="1200" b="1" dirty="0">
              <a:solidFill>
                <a:srgbClr val="FF0000"/>
              </a:solidFill>
              <a:latin typeface="Calibri" panose="020F0502020204030204" pitchFamily="34" charset="0"/>
              <a:cs typeface="Calibri" panose="020F0502020204030204" pitchFamily="34" charset="0"/>
            </a:endParaRPr>
          </a:p>
        </p:txBody>
      </p:sp>
      <p:sp>
        <p:nvSpPr>
          <p:cNvPr id="84" name="ZoneTexte 83">
            <a:extLst>
              <a:ext uri="{FF2B5EF4-FFF2-40B4-BE49-F238E27FC236}">
                <a16:creationId xmlns:a16="http://schemas.microsoft.com/office/drawing/2014/main" id="{3492F921-0893-CD44-894C-68FE31E1517C}"/>
              </a:ext>
            </a:extLst>
          </p:cNvPr>
          <p:cNvSpPr txBox="1"/>
          <p:nvPr/>
        </p:nvSpPr>
        <p:spPr>
          <a:xfrm>
            <a:off x="4508558" y="3189689"/>
            <a:ext cx="655949" cy="215444"/>
          </a:xfrm>
          <a:prstGeom prst="rect">
            <a:avLst/>
          </a:prstGeom>
          <a:noFill/>
        </p:spPr>
        <p:txBody>
          <a:bodyPr wrap="none" rtlCol="0">
            <a:spAutoFit/>
          </a:bodyPr>
          <a:lstStyle/>
          <a:p>
            <a:r>
              <a:rPr lang="fr-FR" sz="800" i="1" dirty="0" err="1">
                <a:solidFill>
                  <a:srgbClr val="7F7E7F"/>
                </a:solidFill>
                <a:latin typeface="Calibri" panose="020F0502020204030204" pitchFamily="34" charset="0"/>
                <a:cs typeface="Calibri" panose="020F0502020204030204" pitchFamily="34" charset="0"/>
              </a:rPr>
              <a:t>regulations</a:t>
            </a:r>
            <a:endParaRPr lang="fr-FR" sz="800" i="1" dirty="0">
              <a:solidFill>
                <a:srgbClr val="7F7E7F"/>
              </a:solidFill>
              <a:latin typeface="Calibri" panose="020F0502020204030204" pitchFamily="34" charset="0"/>
              <a:cs typeface="Calibri" panose="020F0502020204030204" pitchFamily="34" charset="0"/>
            </a:endParaRPr>
          </a:p>
        </p:txBody>
      </p:sp>
      <p:sp>
        <p:nvSpPr>
          <p:cNvPr id="85" name="Rectangle 84">
            <a:extLst>
              <a:ext uri="{FF2B5EF4-FFF2-40B4-BE49-F238E27FC236}">
                <a16:creationId xmlns:a16="http://schemas.microsoft.com/office/drawing/2014/main" id="{BA325EF3-1BF7-AB48-A520-3005B1F7FD87}"/>
              </a:ext>
            </a:extLst>
          </p:cNvPr>
          <p:cNvSpPr/>
          <p:nvPr/>
        </p:nvSpPr>
        <p:spPr>
          <a:xfrm>
            <a:off x="7332815" y="4003097"/>
            <a:ext cx="389850" cy="379656"/>
          </a:xfrm>
          <a:prstGeom prst="rect">
            <a:avLst/>
          </a:prstGeom>
        </p:spPr>
        <p:txBody>
          <a:bodyPr wrap="none">
            <a:spAutoFit/>
          </a:bodyPr>
          <a:lstStyle/>
          <a:p>
            <a:r>
              <a:rPr lang="fr-FR" sz="1867" dirty="0">
                <a:latin typeface="Calibri" pitchFamily="34" charset="0"/>
              </a:rPr>
              <a:t>⇨</a:t>
            </a:r>
            <a:endParaRPr lang="fr-FR" sz="1867" dirty="0"/>
          </a:p>
        </p:txBody>
      </p:sp>
      <p:sp>
        <p:nvSpPr>
          <p:cNvPr id="86" name="ZoneTexte 85">
            <a:extLst>
              <a:ext uri="{FF2B5EF4-FFF2-40B4-BE49-F238E27FC236}">
                <a16:creationId xmlns:a16="http://schemas.microsoft.com/office/drawing/2014/main" id="{1401B6B5-1D46-3649-A94E-0BC176CC797B}"/>
              </a:ext>
            </a:extLst>
          </p:cNvPr>
          <p:cNvSpPr txBox="1"/>
          <p:nvPr/>
        </p:nvSpPr>
        <p:spPr>
          <a:xfrm>
            <a:off x="7850672" y="3962061"/>
            <a:ext cx="753732" cy="430887"/>
          </a:xfrm>
          <a:prstGeom prst="rect">
            <a:avLst/>
          </a:prstGeom>
          <a:noFill/>
        </p:spPr>
        <p:txBody>
          <a:bodyPr wrap="none" rtlCol="0">
            <a:spAutoFit/>
          </a:bodyPr>
          <a:lstStyle/>
          <a:p>
            <a:pPr algn="ctr"/>
            <a:r>
              <a:rPr lang="fr-FR" sz="1100" b="1" dirty="0">
                <a:solidFill>
                  <a:srgbClr val="FF0000"/>
                </a:solidFill>
                <a:latin typeface="Calibri" panose="020F0502020204030204" pitchFamily="34" charset="0"/>
                <a:cs typeface="Calibri" panose="020F0502020204030204" pitchFamily="34" charset="0"/>
              </a:rPr>
              <a:t>cellular</a:t>
            </a:r>
          </a:p>
          <a:p>
            <a:pPr algn="ctr"/>
            <a:r>
              <a:rPr lang="fr-FR" sz="1100" b="1" dirty="0" err="1">
                <a:solidFill>
                  <a:srgbClr val="FF0000"/>
                </a:solidFill>
                <a:latin typeface="Calibri" panose="020F0502020204030204" pitchFamily="34" charset="0"/>
                <a:cs typeface="Calibri" panose="020F0502020204030204" pitchFamily="34" charset="0"/>
              </a:rPr>
              <a:t>processes</a:t>
            </a:r>
            <a:endParaRPr lang="fr-FR" sz="1100" b="1" dirty="0">
              <a:solidFill>
                <a:srgbClr val="FF0000"/>
              </a:solidFill>
              <a:latin typeface="Calibri" panose="020F0502020204030204" pitchFamily="34" charset="0"/>
              <a:cs typeface="Calibri" panose="020F0502020204030204" pitchFamily="34" charset="0"/>
            </a:endParaRPr>
          </a:p>
        </p:txBody>
      </p:sp>
      <p:sp>
        <p:nvSpPr>
          <p:cNvPr id="87" name="Rectangle 86">
            <a:extLst>
              <a:ext uri="{FF2B5EF4-FFF2-40B4-BE49-F238E27FC236}">
                <a16:creationId xmlns:a16="http://schemas.microsoft.com/office/drawing/2014/main" id="{EBA3CA7A-C507-D143-BC28-CFDE65FFB488}"/>
              </a:ext>
            </a:extLst>
          </p:cNvPr>
          <p:cNvSpPr/>
          <p:nvPr/>
        </p:nvSpPr>
        <p:spPr>
          <a:xfrm>
            <a:off x="8756581" y="4003097"/>
            <a:ext cx="389850" cy="379656"/>
          </a:xfrm>
          <a:prstGeom prst="rect">
            <a:avLst/>
          </a:prstGeom>
        </p:spPr>
        <p:txBody>
          <a:bodyPr wrap="none">
            <a:spAutoFit/>
          </a:bodyPr>
          <a:lstStyle/>
          <a:p>
            <a:r>
              <a:rPr lang="fr-FR" sz="1867" dirty="0">
                <a:latin typeface="Calibri" pitchFamily="34" charset="0"/>
              </a:rPr>
              <a:t>⇨</a:t>
            </a:r>
            <a:endParaRPr lang="fr-FR" sz="1867" dirty="0"/>
          </a:p>
        </p:txBody>
      </p:sp>
      <p:sp>
        <p:nvSpPr>
          <p:cNvPr id="88" name="ZoneTexte 87">
            <a:extLst>
              <a:ext uri="{FF2B5EF4-FFF2-40B4-BE49-F238E27FC236}">
                <a16:creationId xmlns:a16="http://schemas.microsoft.com/office/drawing/2014/main" id="{34C0ACCB-B6F5-C645-B19D-05BA9CB76050}"/>
              </a:ext>
            </a:extLst>
          </p:cNvPr>
          <p:cNvSpPr txBox="1"/>
          <p:nvPr/>
        </p:nvSpPr>
        <p:spPr>
          <a:xfrm>
            <a:off x="2054196" y="1859159"/>
            <a:ext cx="473206" cy="276999"/>
          </a:xfrm>
          <a:prstGeom prst="rect">
            <a:avLst/>
          </a:prstGeom>
          <a:noFill/>
        </p:spPr>
        <p:txBody>
          <a:bodyPr wrap="none" rtlCol="0">
            <a:spAutoFit/>
          </a:bodyPr>
          <a:lstStyle/>
          <a:p>
            <a:r>
              <a:rPr lang="fr-FR" sz="1200" b="1" dirty="0">
                <a:solidFill>
                  <a:schemeClr val="bg1">
                    <a:lumMod val="50000"/>
                  </a:schemeClr>
                </a:solidFill>
                <a:latin typeface="Calibri" panose="020F0502020204030204" pitchFamily="34" charset="0"/>
                <a:cs typeface="Calibri" panose="020F0502020204030204" pitchFamily="34" charset="0"/>
              </a:rPr>
              <a:t>CELL</a:t>
            </a:r>
          </a:p>
        </p:txBody>
      </p:sp>
      <p:sp>
        <p:nvSpPr>
          <p:cNvPr id="89" name="ZoneTexte 88">
            <a:extLst>
              <a:ext uri="{FF2B5EF4-FFF2-40B4-BE49-F238E27FC236}">
                <a16:creationId xmlns:a16="http://schemas.microsoft.com/office/drawing/2014/main" id="{D8CA5AA7-4F7A-8548-91D5-6784334B8D00}"/>
              </a:ext>
            </a:extLst>
          </p:cNvPr>
          <p:cNvSpPr txBox="1"/>
          <p:nvPr/>
        </p:nvSpPr>
        <p:spPr>
          <a:xfrm>
            <a:off x="3919745" y="4771326"/>
            <a:ext cx="1128835" cy="261610"/>
          </a:xfrm>
          <a:prstGeom prst="rect">
            <a:avLst/>
          </a:prstGeom>
          <a:noFill/>
        </p:spPr>
        <p:txBody>
          <a:bodyPr wrap="none" rtlCol="0">
            <a:spAutoFit/>
          </a:bodyPr>
          <a:lstStyle/>
          <a:p>
            <a:pPr algn="ctr"/>
            <a:r>
              <a:rPr lang="fr-FR" sz="1100" b="1" dirty="0" err="1">
                <a:solidFill>
                  <a:srgbClr val="FF0000"/>
                </a:solidFill>
                <a:latin typeface="Calibri" panose="020F0502020204030204" pitchFamily="34" charset="0"/>
                <a:cs typeface="Calibri" panose="020F0502020204030204" pitchFamily="34" charset="0"/>
              </a:rPr>
              <a:t>gene</a:t>
            </a:r>
            <a:r>
              <a:rPr lang="fr-FR" sz="1100" b="1" dirty="0">
                <a:solidFill>
                  <a:srgbClr val="FF0000"/>
                </a:solidFill>
                <a:latin typeface="Calibri" panose="020F0502020204030204" pitchFamily="34" charset="0"/>
                <a:cs typeface="Calibri" panose="020F0502020204030204" pitchFamily="34" charset="0"/>
              </a:rPr>
              <a:t> expression</a:t>
            </a:r>
            <a:endParaRPr lang="fr-FR" sz="1200" b="1" dirty="0">
              <a:solidFill>
                <a:srgbClr val="FF0000"/>
              </a:solidFill>
              <a:latin typeface="Calibri" panose="020F0502020204030204" pitchFamily="34" charset="0"/>
              <a:cs typeface="Calibri" panose="020F0502020204030204" pitchFamily="34" charset="0"/>
            </a:endParaRPr>
          </a:p>
        </p:txBody>
      </p:sp>
      <p:sp>
        <p:nvSpPr>
          <p:cNvPr id="90" name="ZoneTexte 89">
            <a:extLst>
              <a:ext uri="{FF2B5EF4-FFF2-40B4-BE49-F238E27FC236}">
                <a16:creationId xmlns:a16="http://schemas.microsoft.com/office/drawing/2014/main" id="{7C509881-9B23-8648-A646-E359C46C3BAB}"/>
              </a:ext>
            </a:extLst>
          </p:cNvPr>
          <p:cNvSpPr txBox="1"/>
          <p:nvPr/>
        </p:nvSpPr>
        <p:spPr>
          <a:xfrm>
            <a:off x="9341899" y="4056213"/>
            <a:ext cx="647933" cy="261610"/>
          </a:xfrm>
          <a:prstGeom prst="rect">
            <a:avLst/>
          </a:prstGeom>
          <a:noFill/>
        </p:spPr>
        <p:txBody>
          <a:bodyPr wrap="none" rtlCol="0">
            <a:spAutoFit/>
          </a:bodyPr>
          <a:lstStyle/>
          <a:p>
            <a:pPr algn="ctr"/>
            <a:r>
              <a:rPr lang="fr-FR" sz="1100" b="1" dirty="0">
                <a:solidFill>
                  <a:srgbClr val="058EE1"/>
                </a:solidFill>
                <a:latin typeface="Calibri" panose="020F0502020204030204" pitchFamily="34" charset="0"/>
                <a:cs typeface="Calibri" panose="020F0502020204030204" pitchFamily="34" charset="0"/>
              </a:rPr>
              <a:t>HEALTH</a:t>
            </a:r>
          </a:p>
        </p:txBody>
      </p:sp>
      <p:sp>
        <p:nvSpPr>
          <p:cNvPr id="91" name="Rectangle 90">
            <a:extLst>
              <a:ext uri="{FF2B5EF4-FFF2-40B4-BE49-F238E27FC236}">
                <a16:creationId xmlns:a16="http://schemas.microsoft.com/office/drawing/2014/main" id="{79D1B9DF-D61B-B544-BBEA-0C4D09EC2983}"/>
              </a:ext>
            </a:extLst>
          </p:cNvPr>
          <p:cNvSpPr/>
          <p:nvPr/>
        </p:nvSpPr>
        <p:spPr>
          <a:xfrm rot="5400000">
            <a:off x="9474606" y="3410230"/>
            <a:ext cx="389850" cy="379656"/>
          </a:xfrm>
          <a:prstGeom prst="rect">
            <a:avLst/>
          </a:prstGeom>
        </p:spPr>
        <p:txBody>
          <a:bodyPr wrap="none">
            <a:spAutoFit/>
          </a:bodyPr>
          <a:lstStyle/>
          <a:p>
            <a:r>
              <a:rPr lang="fr-FR" sz="1867" dirty="0">
                <a:latin typeface="Calibri" pitchFamily="34" charset="0"/>
              </a:rPr>
              <a:t>⇨</a:t>
            </a:r>
            <a:endParaRPr lang="fr-FR" sz="1867" dirty="0"/>
          </a:p>
        </p:txBody>
      </p:sp>
      <p:sp>
        <p:nvSpPr>
          <p:cNvPr id="92" name="ZoneTexte 91">
            <a:extLst>
              <a:ext uri="{FF2B5EF4-FFF2-40B4-BE49-F238E27FC236}">
                <a16:creationId xmlns:a16="http://schemas.microsoft.com/office/drawing/2014/main" id="{CBDA5821-E059-8C4A-899B-E33188BC0B25}"/>
              </a:ext>
            </a:extLst>
          </p:cNvPr>
          <p:cNvSpPr txBox="1"/>
          <p:nvPr/>
        </p:nvSpPr>
        <p:spPr>
          <a:xfrm>
            <a:off x="9146280" y="2849252"/>
            <a:ext cx="1035860" cy="430887"/>
          </a:xfrm>
          <a:prstGeom prst="rect">
            <a:avLst/>
          </a:prstGeom>
          <a:noFill/>
        </p:spPr>
        <p:txBody>
          <a:bodyPr wrap="none" rtlCol="0">
            <a:spAutoFit/>
          </a:bodyPr>
          <a:lstStyle/>
          <a:p>
            <a:pPr algn="ctr"/>
            <a:r>
              <a:rPr lang="fr-FR" sz="1100" b="1" dirty="0">
                <a:solidFill>
                  <a:srgbClr val="EF1818"/>
                </a:solidFill>
                <a:latin typeface="Calibri" panose="020F0502020204030204" pitchFamily="34" charset="0"/>
                <a:cs typeface="Calibri" panose="020F0502020204030204" pitchFamily="34" charset="0"/>
              </a:rPr>
              <a:t>life style</a:t>
            </a:r>
          </a:p>
          <a:p>
            <a:pPr algn="ctr"/>
            <a:r>
              <a:rPr lang="fr-FR" sz="1100" b="1" dirty="0">
                <a:solidFill>
                  <a:srgbClr val="EF1818"/>
                </a:solidFill>
                <a:latin typeface="Calibri" panose="020F0502020204030204" pitchFamily="34" charset="0"/>
                <a:cs typeface="Calibri" panose="020F0502020204030204" pitchFamily="34" charset="0"/>
              </a:rPr>
              <a:t>&amp; environnent</a:t>
            </a:r>
            <a:endParaRPr lang="fr-FR" sz="1200" b="1" dirty="0">
              <a:solidFill>
                <a:srgbClr val="EF1818"/>
              </a:solidFill>
              <a:latin typeface="Calibri" panose="020F0502020204030204" pitchFamily="34" charset="0"/>
              <a:cs typeface="Calibri" panose="020F0502020204030204" pitchFamily="34" charset="0"/>
            </a:endParaRPr>
          </a:p>
        </p:txBody>
      </p:sp>
      <p:sp>
        <p:nvSpPr>
          <p:cNvPr id="26" name="Arc 25">
            <a:extLst>
              <a:ext uri="{FF2B5EF4-FFF2-40B4-BE49-F238E27FC236}">
                <a16:creationId xmlns:a16="http://schemas.microsoft.com/office/drawing/2014/main" id="{835C02B1-6C17-8742-B00B-2688F5A223BA}"/>
              </a:ext>
            </a:extLst>
          </p:cNvPr>
          <p:cNvSpPr>
            <a:spLocks noChangeAspect="1"/>
          </p:cNvSpPr>
          <p:nvPr/>
        </p:nvSpPr>
        <p:spPr>
          <a:xfrm rot="18703914">
            <a:off x="7042434" y="2546560"/>
            <a:ext cx="2207999" cy="2207999"/>
          </a:xfrm>
          <a:prstGeom prst="arc">
            <a:avLst/>
          </a:prstGeom>
          <a:ln w="12700">
            <a:solidFill>
              <a:schemeClr val="bg1">
                <a:lumMod val="50000"/>
              </a:schemeClr>
            </a:solidFill>
            <a:prstDash val="dash"/>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2400" dirty="0">
              <a:solidFill>
                <a:schemeClr val="bg1">
                  <a:lumMod val="50000"/>
                </a:schemeClr>
              </a:solidFill>
            </a:endParaRPr>
          </a:p>
        </p:txBody>
      </p:sp>
      <p:sp>
        <p:nvSpPr>
          <p:cNvPr id="28" name="Espace réservé du numéro de diapositive 7">
            <a:extLst>
              <a:ext uri="{FF2B5EF4-FFF2-40B4-BE49-F238E27FC236}">
                <a16:creationId xmlns:a16="http://schemas.microsoft.com/office/drawing/2014/main" id="{10544115-292F-9741-BDC8-1CD360B509CF}"/>
              </a:ext>
            </a:extLst>
          </p:cNvPr>
          <p:cNvSpPr>
            <a:spLocks noGrp="1"/>
          </p:cNvSpPr>
          <p:nvPr>
            <p:ph type="sldNum" sz="quarter" idx="12"/>
          </p:nvPr>
        </p:nvSpPr>
        <p:spPr>
          <a:xfrm>
            <a:off x="9385002" y="6492875"/>
            <a:ext cx="2743200" cy="365125"/>
          </a:xfrm>
        </p:spPr>
        <p:txBody>
          <a:bodyPr/>
          <a:lstStyle/>
          <a:p>
            <a:fld id="{19F7C35C-926E-0E4D-AB5E-2EAC7CCF0320}" type="slidenum">
              <a:rPr lang="en-GB" smtClean="0"/>
              <a:t>10</a:t>
            </a:fld>
            <a:endParaRPr lang="en-GB" dirty="0"/>
          </a:p>
        </p:txBody>
      </p:sp>
      <p:pic>
        <p:nvPicPr>
          <p:cNvPr id="31" name="Picture 2" descr="Organ Icons | Pictogram design, Medicine illustration, Book icons">
            <a:extLst>
              <a:ext uri="{FF2B5EF4-FFF2-40B4-BE49-F238E27FC236}">
                <a16:creationId xmlns:a16="http://schemas.microsoft.com/office/drawing/2014/main" id="{A9F923AA-0086-3646-8836-9B66898EC8A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9886" r="36853" b="56244"/>
          <a:stretch/>
        </p:blipFill>
        <p:spPr bwMode="auto">
          <a:xfrm>
            <a:off x="10129018" y="3681103"/>
            <a:ext cx="580121" cy="818427"/>
          </a:xfrm>
          <a:prstGeom prst="rect">
            <a:avLst/>
          </a:prstGeom>
          <a:noFill/>
          <a:extLst>
            <a:ext uri="{909E8E84-426E-40DD-AFC4-6F175D3DCCD1}">
              <a14:hiddenFill xmlns:a14="http://schemas.microsoft.com/office/drawing/2010/main">
                <a:solidFill>
                  <a:srgbClr val="FFFFFF"/>
                </a:solidFill>
              </a14:hiddenFill>
            </a:ext>
          </a:extLst>
        </p:spPr>
      </p:pic>
      <p:sp>
        <p:nvSpPr>
          <p:cNvPr id="32" name="Arc 31">
            <a:extLst>
              <a:ext uri="{FF2B5EF4-FFF2-40B4-BE49-F238E27FC236}">
                <a16:creationId xmlns:a16="http://schemas.microsoft.com/office/drawing/2014/main" id="{3F662EE1-CC31-4C49-B680-D2C0D2E21B86}"/>
              </a:ext>
            </a:extLst>
          </p:cNvPr>
          <p:cNvSpPr>
            <a:spLocks noChangeAspect="1"/>
          </p:cNvSpPr>
          <p:nvPr/>
        </p:nvSpPr>
        <p:spPr>
          <a:xfrm rot="19296786">
            <a:off x="4122280" y="1773589"/>
            <a:ext cx="5319664" cy="5319664"/>
          </a:xfrm>
          <a:prstGeom prst="arc">
            <a:avLst>
              <a:gd name="adj1" fmla="val 16200000"/>
              <a:gd name="adj2" fmla="val 32421"/>
            </a:avLst>
          </a:prstGeom>
          <a:ln w="12700">
            <a:solidFill>
              <a:schemeClr val="bg1">
                <a:lumMod val="50000"/>
              </a:schemeClr>
            </a:solidFill>
            <a:prstDash val="dash"/>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2400" dirty="0">
              <a:solidFill>
                <a:schemeClr val="bg1">
                  <a:lumMod val="50000"/>
                </a:schemeClr>
              </a:solidFill>
            </a:endParaRPr>
          </a:p>
        </p:txBody>
      </p:sp>
    </p:spTree>
    <p:extLst>
      <p:ext uri="{BB962C8B-B14F-4D97-AF65-F5344CB8AC3E}">
        <p14:creationId xmlns:p14="http://schemas.microsoft.com/office/powerpoint/2010/main" val="4195831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E320FDC9-7B46-7B43-A684-FC67E6ABE833}"/>
              </a:ext>
            </a:extLst>
          </p:cNvPr>
          <p:cNvSpPr/>
          <p:nvPr/>
        </p:nvSpPr>
        <p:spPr>
          <a:xfrm>
            <a:off x="704412" y="1014731"/>
            <a:ext cx="4680000" cy="4343080"/>
          </a:xfrm>
          <a:prstGeom prst="rect">
            <a:avLst/>
          </a:prstGeom>
          <a:solidFill>
            <a:schemeClr val="bg1"/>
          </a:solidFill>
          <a:ln>
            <a:solidFill>
              <a:srgbClr val="0B133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ZoneTexte 6">
            <a:extLst>
              <a:ext uri="{FF2B5EF4-FFF2-40B4-BE49-F238E27FC236}">
                <a16:creationId xmlns:a16="http://schemas.microsoft.com/office/drawing/2014/main" id="{FC887D8D-9162-2244-AD2A-A7C7BB858A52}"/>
              </a:ext>
            </a:extLst>
          </p:cNvPr>
          <p:cNvSpPr txBox="1"/>
          <p:nvPr/>
        </p:nvSpPr>
        <p:spPr>
          <a:xfrm>
            <a:off x="323860" y="142880"/>
            <a:ext cx="7199407" cy="553998"/>
          </a:xfrm>
          <a:prstGeom prst="rect">
            <a:avLst/>
          </a:prstGeom>
          <a:noFill/>
        </p:spPr>
        <p:txBody>
          <a:bodyPr wrap="none" rtlCol="0">
            <a:spAutoFit/>
          </a:bodyPr>
          <a:lstStyle/>
          <a:p>
            <a:r>
              <a:rPr lang="en-GB" sz="3000" b="1" dirty="0">
                <a:solidFill>
                  <a:srgbClr val="0B1333"/>
                </a:solidFill>
                <a:latin typeface="Corbel" panose="020B0503020204020204" pitchFamily="34" charset="0"/>
              </a:rPr>
              <a:t>Capturing the value of big biomedical data</a:t>
            </a:r>
          </a:p>
        </p:txBody>
      </p:sp>
      <p:cxnSp>
        <p:nvCxnSpPr>
          <p:cNvPr id="13" name="Connecteur droit 12">
            <a:extLst>
              <a:ext uri="{FF2B5EF4-FFF2-40B4-BE49-F238E27FC236}">
                <a16:creationId xmlns:a16="http://schemas.microsoft.com/office/drawing/2014/main" id="{5806400B-7DB8-3E48-A26E-6B9E1DEDD589}"/>
              </a:ext>
            </a:extLst>
          </p:cNvPr>
          <p:cNvCxnSpPr/>
          <p:nvPr/>
        </p:nvCxnSpPr>
        <p:spPr>
          <a:xfrm>
            <a:off x="352436" y="739742"/>
            <a:ext cx="6120000" cy="0"/>
          </a:xfrm>
          <a:prstGeom prst="line">
            <a:avLst/>
          </a:prstGeom>
          <a:ln w="12700">
            <a:solidFill>
              <a:srgbClr val="0B1333"/>
            </a:solidFill>
          </a:ln>
        </p:spPr>
        <p:style>
          <a:lnRef idx="1">
            <a:schemeClr val="accent1"/>
          </a:lnRef>
          <a:fillRef idx="0">
            <a:schemeClr val="accent1"/>
          </a:fillRef>
          <a:effectRef idx="0">
            <a:schemeClr val="accent1"/>
          </a:effectRef>
          <a:fontRef idx="minor">
            <a:schemeClr val="tx1"/>
          </a:fontRef>
        </p:style>
      </p:cxnSp>
      <p:sp>
        <p:nvSpPr>
          <p:cNvPr id="19" name="ZoneTexte 18">
            <a:extLst>
              <a:ext uri="{FF2B5EF4-FFF2-40B4-BE49-F238E27FC236}">
                <a16:creationId xmlns:a16="http://schemas.microsoft.com/office/drawing/2014/main" id="{C39AC438-8640-D047-A26E-2C995C66359C}"/>
              </a:ext>
            </a:extLst>
          </p:cNvPr>
          <p:cNvSpPr txBox="1"/>
          <p:nvPr/>
        </p:nvSpPr>
        <p:spPr>
          <a:xfrm>
            <a:off x="704412" y="1001915"/>
            <a:ext cx="4648190" cy="338554"/>
          </a:xfrm>
          <a:prstGeom prst="rect">
            <a:avLst/>
          </a:prstGeom>
          <a:noFill/>
        </p:spPr>
        <p:txBody>
          <a:bodyPr wrap="square">
            <a:spAutoFit/>
          </a:bodyPr>
          <a:lstStyle/>
          <a:p>
            <a:pPr marL="0" lvl="1">
              <a:buClr>
                <a:prstClr val="black">
                  <a:lumMod val="75000"/>
                  <a:lumOff val="25000"/>
                </a:prstClr>
              </a:buClr>
              <a:buSzPct val="80000"/>
              <a:tabLst>
                <a:tab pos="117475" algn="l"/>
              </a:tabLst>
              <a:defRPr/>
            </a:pPr>
            <a:r>
              <a:rPr lang="en-US" sz="1600" b="1" dirty="0">
                <a:solidFill>
                  <a:srgbClr val="002060"/>
                </a:solidFill>
                <a:latin typeface="Calibri" panose="020F0502020204030204" pitchFamily="34" charset="0"/>
                <a:cs typeface="Calibri" panose="020F0502020204030204" pitchFamily="34" charset="0"/>
              </a:rPr>
              <a:t>High-throughput technology platforms</a:t>
            </a:r>
          </a:p>
        </p:txBody>
      </p:sp>
      <p:pic>
        <p:nvPicPr>
          <p:cNvPr id="20" name="Image 19">
            <a:extLst>
              <a:ext uri="{FF2B5EF4-FFF2-40B4-BE49-F238E27FC236}">
                <a16:creationId xmlns:a16="http://schemas.microsoft.com/office/drawing/2014/main" id="{1CBE89AD-1A14-3B46-9989-3754FD95CE63}"/>
              </a:ext>
            </a:extLst>
          </p:cNvPr>
          <p:cNvPicPr>
            <a:picLocks noChangeAspect="1"/>
          </p:cNvPicPr>
          <p:nvPr/>
        </p:nvPicPr>
        <p:blipFill>
          <a:blip r:embed="rId2"/>
          <a:stretch>
            <a:fillRect/>
          </a:stretch>
        </p:blipFill>
        <p:spPr>
          <a:xfrm>
            <a:off x="964577" y="1960239"/>
            <a:ext cx="1080000" cy="1080000"/>
          </a:xfrm>
          <a:prstGeom prst="rect">
            <a:avLst/>
          </a:prstGeom>
          <a:effectLst/>
        </p:spPr>
      </p:pic>
      <p:pic>
        <p:nvPicPr>
          <p:cNvPr id="21" name="Image 20">
            <a:extLst>
              <a:ext uri="{FF2B5EF4-FFF2-40B4-BE49-F238E27FC236}">
                <a16:creationId xmlns:a16="http://schemas.microsoft.com/office/drawing/2014/main" id="{DA091162-C68C-9249-BA36-1C1C06EF620B}"/>
              </a:ext>
            </a:extLst>
          </p:cNvPr>
          <p:cNvPicPr>
            <a:picLocks noChangeAspect="1"/>
          </p:cNvPicPr>
          <p:nvPr/>
        </p:nvPicPr>
        <p:blipFill rotWithShape="1">
          <a:blip r:embed="rId3"/>
          <a:srcRect l="7640" t="10158" r="44997" b="16288"/>
          <a:stretch/>
        </p:blipFill>
        <p:spPr>
          <a:xfrm>
            <a:off x="2526824" y="1960239"/>
            <a:ext cx="1080000" cy="1080000"/>
          </a:xfrm>
          <a:prstGeom prst="rect">
            <a:avLst/>
          </a:prstGeom>
          <a:effectLst/>
        </p:spPr>
      </p:pic>
      <p:pic>
        <p:nvPicPr>
          <p:cNvPr id="22" name="Image 21">
            <a:extLst>
              <a:ext uri="{FF2B5EF4-FFF2-40B4-BE49-F238E27FC236}">
                <a16:creationId xmlns:a16="http://schemas.microsoft.com/office/drawing/2014/main" id="{E9FC6630-6E95-4348-9703-925408E9E63C}"/>
              </a:ext>
            </a:extLst>
          </p:cNvPr>
          <p:cNvPicPr preferRelativeResize="0">
            <a:picLocks/>
          </p:cNvPicPr>
          <p:nvPr/>
        </p:nvPicPr>
        <p:blipFill>
          <a:blip r:embed="rId4"/>
          <a:stretch>
            <a:fillRect/>
          </a:stretch>
        </p:blipFill>
        <p:spPr>
          <a:xfrm>
            <a:off x="4089071" y="1960239"/>
            <a:ext cx="1080000" cy="1080000"/>
          </a:xfrm>
          <a:prstGeom prst="rect">
            <a:avLst/>
          </a:prstGeom>
          <a:effectLst/>
        </p:spPr>
      </p:pic>
      <p:sp>
        <p:nvSpPr>
          <p:cNvPr id="23" name="ZoneTexte 22">
            <a:extLst>
              <a:ext uri="{FF2B5EF4-FFF2-40B4-BE49-F238E27FC236}">
                <a16:creationId xmlns:a16="http://schemas.microsoft.com/office/drawing/2014/main" id="{F66C72BD-9AC9-794C-B025-35B672BFD7EE}"/>
              </a:ext>
            </a:extLst>
          </p:cNvPr>
          <p:cNvSpPr txBox="1"/>
          <p:nvPr/>
        </p:nvSpPr>
        <p:spPr>
          <a:xfrm>
            <a:off x="1083026" y="1639725"/>
            <a:ext cx="857414" cy="276999"/>
          </a:xfrm>
          <a:prstGeom prst="rect">
            <a:avLst/>
          </a:prstGeom>
          <a:noFill/>
        </p:spPr>
        <p:txBody>
          <a:bodyPr wrap="none" rtlCol="0">
            <a:spAutoFit/>
          </a:bodyPr>
          <a:lstStyle/>
          <a:p>
            <a:r>
              <a:rPr lang="en-GB" sz="1200" dirty="0">
                <a:solidFill>
                  <a:schemeClr val="tx1">
                    <a:lumMod val="50000"/>
                    <a:lumOff val="50000"/>
                  </a:schemeClr>
                </a:solidFill>
                <a:latin typeface="Calibri" panose="020F0502020204030204" pitchFamily="34" charset="0"/>
                <a:cs typeface="Calibri" panose="020F0502020204030204" pitchFamily="34" charset="0"/>
              </a:rPr>
              <a:t>microarray</a:t>
            </a:r>
          </a:p>
        </p:txBody>
      </p:sp>
      <p:sp>
        <p:nvSpPr>
          <p:cNvPr id="24" name="ZoneTexte 23">
            <a:extLst>
              <a:ext uri="{FF2B5EF4-FFF2-40B4-BE49-F238E27FC236}">
                <a16:creationId xmlns:a16="http://schemas.microsoft.com/office/drawing/2014/main" id="{55297B40-21E9-DB43-9D28-F825957B3D8D}"/>
              </a:ext>
            </a:extLst>
          </p:cNvPr>
          <p:cNvSpPr txBox="1"/>
          <p:nvPr/>
        </p:nvSpPr>
        <p:spPr>
          <a:xfrm>
            <a:off x="2615327" y="1638946"/>
            <a:ext cx="893193" cy="276999"/>
          </a:xfrm>
          <a:prstGeom prst="rect">
            <a:avLst/>
          </a:prstGeom>
          <a:noFill/>
        </p:spPr>
        <p:txBody>
          <a:bodyPr wrap="none" rtlCol="0">
            <a:spAutoFit/>
          </a:bodyPr>
          <a:lstStyle/>
          <a:p>
            <a:pPr algn="ctr"/>
            <a:r>
              <a:rPr lang="en-GB" sz="1200" dirty="0">
                <a:solidFill>
                  <a:schemeClr val="tx1">
                    <a:lumMod val="50000"/>
                    <a:lumOff val="50000"/>
                  </a:schemeClr>
                </a:solidFill>
                <a:latin typeface="Calibri" panose="020F0502020204030204" pitchFamily="34" charset="0"/>
                <a:cs typeface="Calibri" panose="020F0502020204030204" pitchFamily="34" charset="0"/>
              </a:rPr>
              <a:t>sequencing</a:t>
            </a:r>
          </a:p>
        </p:txBody>
      </p:sp>
      <p:sp>
        <p:nvSpPr>
          <p:cNvPr id="25" name="ZoneTexte 24">
            <a:extLst>
              <a:ext uri="{FF2B5EF4-FFF2-40B4-BE49-F238E27FC236}">
                <a16:creationId xmlns:a16="http://schemas.microsoft.com/office/drawing/2014/main" id="{7C073CB1-56A9-0949-873B-CF20C41E7054}"/>
              </a:ext>
            </a:extLst>
          </p:cNvPr>
          <p:cNvSpPr txBox="1"/>
          <p:nvPr/>
        </p:nvSpPr>
        <p:spPr>
          <a:xfrm>
            <a:off x="4122685" y="1638946"/>
            <a:ext cx="1007263" cy="276999"/>
          </a:xfrm>
          <a:prstGeom prst="rect">
            <a:avLst/>
          </a:prstGeom>
          <a:noFill/>
        </p:spPr>
        <p:txBody>
          <a:bodyPr wrap="none" rtlCol="0">
            <a:spAutoFit/>
          </a:bodyPr>
          <a:lstStyle/>
          <a:p>
            <a:pPr algn="ctr"/>
            <a:r>
              <a:rPr lang="en-GB" sz="1200" dirty="0">
                <a:solidFill>
                  <a:schemeClr val="tx1">
                    <a:lumMod val="50000"/>
                    <a:lumOff val="50000"/>
                  </a:schemeClr>
                </a:solidFill>
                <a:latin typeface="Calibri" panose="020F0502020204030204" pitchFamily="34" charset="0"/>
                <a:cs typeface="Calibri" panose="020F0502020204030204" pitchFamily="34" charset="0"/>
              </a:rPr>
              <a:t>spectroscopy</a:t>
            </a:r>
          </a:p>
        </p:txBody>
      </p:sp>
      <p:pic>
        <p:nvPicPr>
          <p:cNvPr id="1026" name="Picture 2" descr="Introduction to Raman and Fluorescence-based Flow Cytometry- Oxford  Instruments">
            <a:extLst>
              <a:ext uri="{FF2B5EF4-FFF2-40B4-BE49-F238E27FC236}">
                <a16:creationId xmlns:a16="http://schemas.microsoft.com/office/drawing/2014/main" id="{08DCE672-FB8E-B841-A872-CCA0E649A8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4577" y="3492604"/>
            <a:ext cx="1080000" cy="108000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028" name="Picture 4" descr="Normal brain MRI including MRA | Radiology Case | Radiopaedia.org">
            <a:extLst>
              <a:ext uri="{FF2B5EF4-FFF2-40B4-BE49-F238E27FC236}">
                <a16:creationId xmlns:a16="http://schemas.microsoft.com/office/drawing/2014/main" id="{4A5EEA47-79C0-4A45-8864-1CE9D3007D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21923" y="3492604"/>
            <a:ext cx="1080000" cy="108000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036" name="Picture 12" descr="As Coronavirus Strikes, Crucial Data In Electronic Health Records Hard To  Harvest | Kaiser Health News">
            <a:extLst>
              <a:ext uri="{FF2B5EF4-FFF2-40B4-BE49-F238E27FC236}">
                <a16:creationId xmlns:a16="http://schemas.microsoft.com/office/drawing/2014/main" id="{B68E729E-76D1-B747-96DD-5317C3A05CEB}"/>
              </a:ext>
            </a:extLst>
          </p:cNvPr>
          <p:cNvPicPr preferRelativeResize="0">
            <a:picLocks noChangeArrowheads="1"/>
          </p:cNvPicPr>
          <p:nvPr/>
        </p:nvPicPr>
        <p:blipFill rotWithShape="1">
          <a:blip r:embed="rId7">
            <a:extLst>
              <a:ext uri="{28A0092B-C50C-407E-A947-70E740481C1C}">
                <a14:useLocalDpi xmlns:a14="http://schemas.microsoft.com/office/drawing/2010/main" val="0"/>
              </a:ext>
            </a:extLst>
          </a:blip>
          <a:srcRect l="11609" r="21925"/>
          <a:stretch/>
        </p:blipFill>
        <p:spPr bwMode="auto">
          <a:xfrm>
            <a:off x="4086317" y="3492604"/>
            <a:ext cx="1080000" cy="1080000"/>
          </a:xfrm>
          <a:prstGeom prst="rect">
            <a:avLst/>
          </a:prstGeom>
          <a:noFill/>
          <a:effectLst/>
          <a:extLst>
            <a:ext uri="{909E8E84-426E-40DD-AFC4-6F175D3DCCD1}">
              <a14:hiddenFill xmlns:a14="http://schemas.microsoft.com/office/drawing/2010/main">
                <a:solidFill>
                  <a:srgbClr val="FFFFFF"/>
                </a:solidFill>
              </a14:hiddenFill>
            </a:ext>
          </a:extLst>
        </p:spPr>
      </p:pic>
      <p:sp>
        <p:nvSpPr>
          <p:cNvPr id="32" name="ZoneTexte 31">
            <a:extLst>
              <a:ext uri="{FF2B5EF4-FFF2-40B4-BE49-F238E27FC236}">
                <a16:creationId xmlns:a16="http://schemas.microsoft.com/office/drawing/2014/main" id="{A8A9517E-E932-1A4E-A3D5-AAA07C83B791}"/>
              </a:ext>
            </a:extLst>
          </p:cNvPr>
          <p:cNvSpPr txBox="1"/>
          <p:nvPr/>
        </p:nvSpPr>
        <p:spPr>
          <a:xfrm>
            <a:off x="1095812" y="4672620"/>
            <a:ext cx="825099" cy="276999"/>
          </a:xfrm>
          <a:prstGeom prst="rect">
            <a:avLst/>
          </a:prstGeom>
          <a:noFill/>
        </p:spPr>
        <p:txBody>
          <a:bodyPr wrap="none" rtlCol="0">
            <a:spAutoFit/>
          </a:bodyPr>
          <a:lstStyle/>
          <a:p>
            <a:pPr algn="ctr"/>
            <a:r>
              <a:rPr lang="en-GB" sz="1200" dirty="0">
                <a:solidFill>
                  <a:schemeClr val="tx1">
                    <a:lumMod val="50000"/>
                    <a:lumOff val="50000"/>
                  </a:schemeClr>
                </a:solidFill>
                <a:latin typeface="Calibri" panose="020F0502020204030204" pitchFamily="34" charset="0"/>
                <a:cs typeface="Calibri" panose="020F0502020204030204" pitchFamily="34" charset="0"/>
              </a:rPr>
              <a:t>cytometry</a:t>
            </a:r>
          </a:p>
        </p:txBody>
      </p:sp>
      <p:sp>
        <p:nvSpPr>
          <p:cNvPr id="33" name="ZoneTexte 32">
            <a:extLst>
              <a:ext uri="{FF2B5EF4-FFF2-40B4-BE49-F238E27FC236}">
                <a16:creationId xmlns:a16="http://schemas.microsoft.com/office/drawing/2014/main" id="{C1BA912A-37C9-5E4E-ACB5-15F9DA03C8C0}"/>
              </a:ext>
            </a:extLst>
          </p:cNvPr>
          <p:cNvSpPr txBox="1"/>
          <p:nvPr/>
        </p:nvSpPr>
        <p:spPr>
          <a:xfrm>
            <a:off x="2723529" y="4672620"/>
            <a:ext cx="676788" cy="276999"/>
          </a:xfrm>
          <a:prstGeom prst="rect">
            <a:avLst/>
          </a:prstGeom>
          <a:noFill/>
        </p:spPr>
        <p:txBody>
          <a:bodyPr wrap="none" rtlCol="0">
            <a:spAutoFit/>
          </a:bodyPr>
          <a:lstStyle/>
          <a:p>
            <a:pPr algn="ctr"/>
            <a:r>
              <a:rPr lang="en-GB" sz="1200" dirty="0">
                <a:solidFill>
                  <a:schemeClr val="tx1">
                    <a:lumMod val="50000"/>
                    <a:lumOff val="50000"/>
                  </a:schemeClr>
                </a:solidFill>
                <a:latin typeface="Calibri" panose="020F0502020204030204" pitchFamily="34" charset="0"/>
                <a:cs typeface="Calibri" panose="020F0502020204030204" pitchFamily="34" charset="0"/>
              </a:rPr>
              <a:t>imaging</a:t>
            </a:r>
          </a:p>
        </p:txBody>
      </p:sp>
      <p:sp>
        <p:nvSpPr>
          <p:cNvPr id="34" name="ZoneTexte 33">
            <a:extLst>
              <a:ext uri="{FF2B5EF4-FFF2-40B4-BE49-F238E27FC236}">
                <a16:creationId xmlns:a16="http://schemas.microsoft.com/office/drawing/2014/main" id="{407AAB8D-DD00-EA41-9651-10A16FD9A57C}"/>
              </a:ext>
            </a:extLst>
          </p:cNvPr>
          <p:cNvSpPr txBox="1"/>
          <p:nvPr/>
        </p:nvSpPr>
        <p:spPr>
          <a:xfrm>
            <a:off x="4224251" y="4670838"/>
            <a:ext cx="804131" cy="461665"/>
          </a:xfrm>
          <a:prstGeom prst="rect">
            <a:avLst/>
          </a:prstGeom>
          <a:noFill/>
        </p:spPr>
        <p:txBody>
          <a:bodyPr wrap="none" rtlCol="0">
            <a:spAutoFit/>
          </a:bodyPr>
          <a:lstStyle/>
          <a:p>
            <a:pPr algn="ctr"/>
            <a:r>
              <a:rPr lang="en-GB" sz="1200" dirty="0">
                <a:solidFill>
                  <a:schemeClr val="tx1">
                    <a:lumMod val="50000"/>
                    <a:lumOff val="50000"/>
                  </a:schemeClr>
                </a:solidFill>
                <a:latin typeface="Calibri" panose="020F0502020204030204" pitchFamily="34" charset="0"/>
                <a:cs typeface="Calibri" panose="020F0502020204030204" pitchFamily="34" charset="0"/>
              </a:rPr>
              <a:t>electronic</a:t>
            </a:r>
          </a:p>
          <a:p>
            <a:pPr algn="ctr"/>
            <a:r>
              <a:rPr lang="en-GB" sz="1200" dirty="0">
                <a:solidFill>
                  <a:schemeClr val="tx1">
                    <a:lumMod val="50000"/>
                    <a:lumOff val="50000"/>
                  </a:schemeClr>
                </a:solidFill>
                <a:latin typeface="Calibri" panose="020F0502020204030204" pitchFamily="34" charset="0"/>
                <a:cs typeface="Calibri" panose="020F0502020204030204" pitchFamily="34" charset="0"/>
              </a:rPr>
              <a:t>capture</a:t>
            </a:r>
          </a:p>
        </p:txBody>
      </p:sp>
      <p:sp>
        <p:nvSpPr>
          <p:cNvPr id="35" name="Espace réservé du numéro de diapositive 7">
            <a:extLst>
              <a:ext uri="{FF2B5EF4-FFF2-40B4-BE49-F238E27FC236}">
                <a16:creationId xmlns:a16="http://schemas.microsoft.com/office/drawing/2014/main" id="{CFA354F2-5A7C-E74C-A494-417879FA15BC}"/>
              </a:ext>
            </a:extLst>
          </p:cNvPr>
          <p:cNvSpPr>
            <a:spLocks noGrp="1"/>
          </p:cNvSpPr>
          <p:nvPr>
            <p:ph type="sldNum" sz="quarter" idx="12"/>
          </p:nvPr>
        </p:nvSpPr>
        <p:spPr>
          <a:xfrm>
            <a:off x="9385002" y="6492875"/>
            <a:ext cx="2743200" cy="365125"/>
          </a:xfrm>
        </p:spPr>
        <p:txBody>
          <a:bodyPr/>
          <a:lstStyle/>
          <a:p>
            <a:fld id="{19F7C35C-926E-0E4D-AB5E-2EAC7CCF0320}" type="slidenum">
              <a:rPr lang="en-GB" smtClean="0"/>
              <a:t>11</a:t>
            </a:fld>
            <a:endParaRPr lang="en-GB" dirty="0"/>
          </a:p>
        </p:txBody>
      </p:sp>
    </p:spTree>
    <p:extLst>
      <p:ext uri="{BB962C8B-B14F-4D97-AF65-F5344CB8AC3E}">
        <p14:creationId xmlns:p14="http://schemas.microsoft.com/office/powerpoint/2010/main" val="10659149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B9921A16-898C-DB4D-B28E-7F5188A6DCCA}"/>
              </a:ext>
            </a:extLst>
          </p:cNvPr>
          <p:cNvSpPr/>
          <p:nvPr/>
        </p:nvSpPr>
        <p:spPr>
          <a:xfrm>
            <a:off x="5772392" y="1014134"/>
            <a:ext cx="4784338" cy="4343077"/>
          </a:xfrm>
          <a:prstGeom prst="rect">
            <a:avLst/>
          </a:prstGeom>
          <a:solidFill>
            <a:schemeClr val="bg1"/>
          </a:solidFill>
          <a:ln>
            <a:solidFill>
              <a:srgbClr val="0B133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E320FDC9-7B46-7B43-A684-FC67E6ABE833}"/>
              </a:ext>
            </a:extLst>
          </p:cNvPr>
          <p:cNvSpPr/>
          <p:nvPr/>
        </p:nvSpPr>
        <p:spPr>
          <a:xfrm>
            <a:off x="704412" y="1014731"/>
            <a:ext cx="4680000" cy="4343080"/>
          </a:xfrm>
          <a:prstGeom prst="rect">
            <a:avLst/>
          </a:prstGeom>
          <a:solidFill>
            <a:schemeClr val="bg1"/>
          </a:solidFill>
          <a:ln>
            <a:solidFill>
              <a:srgbClr val="0B133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ZoneTexte 6">
            <a:extLst>
              <a:ext uri="{FF2B5EF4-FFF2-40B4-BE49-F238E27FC236}">
                <a16:creationId xmlns:a16="http://schemas.microsoft.com/office/drawing/2014/main" id="{FC887D8D-9162-2244-AD2A-A7C7BB858A52}"/>
              </a:ext>
            </a:extLst>
          </p:cNvPr>
          <p:cNvSpPr txBox="1"/>
          <p:nvPr/>
        </p:nvSpPr>
        <p:spPr>
          <a:xfrm>
            <a:off x="323860" y="142880"/>
            <a:ext cx="7199407" cy="553998"/>
          </a:xfrm>
          <a:prstGeom prst="rect">
            <a:avLst/>
          </a:prstGeom>
          <a:noFill/>
        </p:spPr>
        <p:txBody>
          <a:bodyPr wrap="none" rtlCol="0">
            <a:spAutoFit/>
          </a:bodyPr>
          <a:lstStyle/>
          <a:p>
            <a:r>
              <a:rPr lang="en-GB" sz="3000" b="1" dirty="0">
                <a:solidFill>
                  <a:srgbClr val="0B1333"/>
                </a:solidFill>
                <a:latin typeface="Corbel" panose="020B0503020204020204" pitchFamily="34" charset="0"/>
              </a:rPr>
              <a:t>Capturing the value of big biomedical data</a:t>
            </a:r>
          </a:p>
        </p:txBody>
      </p:sp>
      <p:cxnSp>
        <p:nvCxnSpPr>
          <p:cNvPr id="13" name="Connecteur droit 12">
            <a:extLst>
              <a:ext uri="{FF2B5EF4-FFF2-40B4-BE49-F238E27FC236}">
                <a16:creationId xmlns:a16="http://schemas.microsoft.com/office/drawing/2014/main" id="{5806400B-7DB8-3E48-A26E-6B9E1DEDD589}"/>
              </a:ext>
            </a:extLst>
          </p:cNvPr>
          <p:cNvCxnSpPr/>
          <p:nvPr/>
        </p:nvCxnSpPr>
        <p:spPr>
          <a:xfrm>
            <a:off x="352436" y="739742"/>
            <a:ext cx="6120000" cy="0"/>
          </a:xfrm>
          <a:prstGeom prst="line">
            <a:avLst/>
          </a:prstGeom>
          <a:ln w="12700">
            <a:solidFill>
              <a:srgbClr val="0B1333"/>
            </a:solidFill>
          </a:ln>
        </p:spPr>
        <p:style>
          <a:lnRef idx="1">
            <a:schemeClr val="accent1"/>
          </a:lnRef>
          <a:fillRef idx="0">
            <a:schemeClr val="accent1"/>
          </a:fillRef>
          <a:effectRef idx="0">
            <a:schemeClr val="accent1"/>
          </a:effectRef>
          <a:fontRef idx="minor">
            <a:schemeClr val="tx1"/>
          </a:fontRef>
        </p:style>
      </p:cxnSp>
      <p:sp>
        <p:nvSpPr>
          <p:cNvPr id="19" name="ZoneTexte 18">
            <a:extLst>
              <a:ext uri="{FF2B5EF4-FFF2-40B4-BE49-F238E27FC236}">
                <a16:creationId xmlns:a16="http://schemas.microsoft.com/office/drawing/2014/main" id="{C39AC438-8640-D047-A26E-2C995C66359C}"/>
              </a:ext>
            </a:extLst>
          </p:cNvPr>
          <p:cNvSpPr txBox="1"/>
          <p:nvPr/>
        </p:nvSpPr>
        <p:spPr>
          <a:xfrm>
            <a:off x="704412" y="1001915"/>
            <a:ext cx="4648190" cy="338554"/>
          </a:xfrm>
          <a:prstGeom prst="rect">
            <a:avLst/>
          </a:prstGeom>
          <a:noFill/>
        </p:spPr>
        <p:txBody>
          <a:bodyPr wrap="square">
            <a:spAutoFit/>
          </a:bodyPr>
          <a:lstStyle/>
          <a:p>
            <a:pPr marL="0" lvl="1">
              <a:buClr>
                <a:prstClr val="black">
                  <a:lumMod val="75000"/>
                  <a:lumOff val="25000"/>
                </a:prstClr>
              </a:buClr>
              <a:buSzPct val="80000"/>
              <a:tabLst>
                <a:tab pos="117475" algn="l"/>
              </a:tabLst>
              <a:defRPr/>
            </a:pPr>
            <a:r>
              <a:rPr lang="en-US" sz="1600" b="1" dirty="0">
                <a:solidFill>
                  <a:srgbClr val="002060"/>
                </a:solidFill>
                <a:latin typeface="Calibri" panose="020F0502020204030204" pitchFamily="34" charset="0"/>
                <a:cs typeface="Calibri" panose="020F0502020204030204" pitchFamily="34" charset="0"/>
              </a:rPr>
              <a:t>High-throughput technology platforms</a:t>
            </a:r>
          </a:p>
        </p:txBody>
      </p:sp>
      <p:pic>
        <p:nvPicPr>
          <p:cNvPr id="20" name="Image 19">
            <a:extLst>
              <a:ext uri="{FF2B5EF4-FFF2-40B4-BE49-F238E27FC236}">
                <a16:creationId xmlns:a16="http://schemas.microsoft.com/office/drawing/2014/main" id="{1CBE89AD-1A14-3B46-9989-3754FD95CE63}"/>
              </a:ext>
            </a:extLst>
          </p:cNvPr>
          <p:cNvPicPr>
            <a:picLocks noChangeAspect="1"/>
          </p:cNvPicPr>
          <p:nvPr/>
        </p:nvPicPr>
        <p:blipFill>
          <a:blip r:embed="rId2"/>
          <a:stretch>
            <a:fillRect/>
          </a:stretch>
        </p:blipFill>
        <p:spPr>
          <a:xfrm>
            <a:off x="964577" y="1960239"/>
            <a:ext cx="1080000" cy="1080000"/>
          </a:xfrm>
          <a:prstGeom prst="rect">
            <a:avLst/>
          </a:prstGeom>
          <a:effectLst/>
        </p:spPr>
      </p:pic>
      <p:pic>
        <p:nvPicPr>
          <p:cNvPr id="21" name="Image 20">
            <a:extLst>
              <a:ext uri="{FF2B5EF4-FFF2-40B4-BE49-F238E27FC236}">
                <a16:creationId xmlns:a16="http://schemas.microsoft.com/office/drawing/2014/main" id="{DA091162-C68C-9249-BA36-1C1C06EF620B}"/>
              </a:ext>
            </a:extLst>
          </p:cNvPr>
          <p:cNvPicPr>
            <a:picLocks noChangeAspect="1"/>
          </p:cNvPicPr>
          <p:nvPr/>
        </p:nvPicPr>
        <p:blipFill rotWithShape="1">
          <a:blip r:embed="rId3"/>
          <a:srcRect l="7640" t="10158" r="44997" b="16288"/>
          <a:stretch/>
        </p:blipFill>
        <p:spPr>
          <a:xfrm>
            <a:off x="2526824" y="1960239"/>
            <a:ext cx="1080000" cy="1080000"/>
          </a:xfrm>
          <a:prstGeom prst="rect">
            <a:avLst/>
          </a:prstGeom>
          <a:effectLst/>
        </p:spPr>
      </p:pic>
      <p:pic>
        <p:nvPicPr>
          <p:cNvPr id="22" name="Image 21">
            <a:extLst>
              <a:ext uri="{FF2B5EF4-FFF2-40B4-BE49-F238E27FC236}">
                <a16:creationId xmlns:a16="http://schemas.microsoft.com/office/drawing/2014/main" id="{E9FC6630-6E95-4348-9703-925408E9E63C}"/>
              </a:ext>
            </a:extLst>
          </p:cNvPr>
          <p:cNvPicPr preferRelativeResize="0">
            <a:picLocks/>
          </p:cNvPicPr>
          <p:nvPr/>
        </p:nvPicPr>
        <p:blipFill>
          <a:blip r:embed="rId4"/>
          <a:stretch>
            <a:fillRect/>
          </a:stretch>
        </p:blipFill>
        <p:spPr>
          <a:xfrm>
            <a:off x="4089071" y="1960239"/>
            <a:ext cx="1080000" cy="1080000"/>
          </a:xfrm>
          <a:prstGeom prst="rect">
            <a:avLst/>
          </a:prstGeom>
          <a:effectLst/>
        </p:spPr>
      </p:pic>
      <p:sp>
        <p:nvSpPr>
          <p:cNvPr id="23" name="ZoneTexte 22">
            <a:extLst>
              <a:ext uri="{FF2B5EF4-FFF2-40B4-BE49-F238E27FC236}">
                <a16:creationId xmlns:a16="http://schemas.microsoft.com/office/drawing/2014/main" id="{F66C72BD-9AC9-794C-B025-35B672BFD7EE}"/>
              </a:ext>
            </a:extLst>
          </p:cNvPr>
          <p:cNvSpPr txBox="1"/>
          <p:nvPr/>
        </p:nvSpPr>
        <p:spPr>
          <a:xfrm>
            <a:off x="1083026" y="1639725"/>
            <a:ext cx="857414" cy="276999"/>
          </a:xfrm>
          <a:prstGeom prst="rect">
            <a:avLst/>
          </a:prstGeom>
          <a:noFill/>
        </p:spPr>
        <p:txBody>
          <a:bodyPr wrap="none" rtlCol="0">
            <a:spAutoFit/>
          </a:bodyPr>
          <a:lstStyle/>
          <a:p>
            <a:r>
              <a:rPr lang="en-GB" sz="1200" dirty="0">
                <a:solidFill>
                  <a:schemeClr val="tx1">
                    <a:lumMod val="50000"/>
                    <a:lumOff val="50000"/>
                  </a:schemeClr>
                </a:solidFill>
                <a:latin typeface="Calibri" panose="020F0502020204030204" pitchFamily="34" charset="0"/>
                <a:cs typeface="Calibri" panose="020F0502020204030204" pitchFamily="34" charset="0"/>
              </a:rPr>
              <a:t>microarray</a:t>
            </a:r>
          </a:p>
        </p:txBody>
      </p:sp>
      <p:sp>
        <p:nvSpPr>
          <p:cNvPr id="24" name="ZoneTexte 23">
            <a:extLst>
              <a:ext uri="{FF2B5EF4-FFF2-40B4-BE49-F238E27FC236}">
                <a16:creationId xmlns:a16="http://schemas.microsoft.com/office/drawing/2014/main" id="{55297B40-21E9-DB43-9D28-F825957B3D8D}"/>
              </a:ext>
            </a:extLst>
          </p:cNvPr>
          <p:cNvSpPr txBox="1"/>
          <p:nvPr/>
        </p:nvSpPr>
        <p:spPr>
          <a:xfrm>
            <a:off x="2615327" y="1638946"/>
            <a:ext cx="893193" cy="276999"/>
          </a:xfrm>
          <a:prstGeom prst="rect">
            <a:avLst/>
          </a:prstGeom>
          <a:noFill/>
        </p:spPr>
        <p:txBody>
          <a:bodyPr wrap="none" rtlCol="0">
            <a:spAutoFit/>
          </a:bodyPr>
          <a:lstStyle/>
          <a:p>
            <a:pPr algn="ctr"/>
            <a:r>
              <a:rPr lang="en-GB" sz="1200" dirty="0">
                <a:solidFill>
                  <a:schemeClr val="tx1">
                    <a:lumMod val="50000"/>
                    <a:lumOff val="50000"/>
                  </a:schemeClr>
                </a:solidFill>
                <a:latin typeface="Calibri" panose="020F0502020204030204" pitchFamily="34" charset="0"/>
                <a:cs typeface="Calibri" panose="020F0502020204030204" pitchFamily="34" charset="0"/>
              </a:rPr>
              <a:t>sequencing</a:t>
            </a:r>
          </a:p>
        </p:txBody>
      </p:sp>
      <p:sp>
        <p:nvSpPr>
          <p:cNvPr id="25" name="ZoneTexte 24">
            <a:extLst>
              <a:ext uri="{FF2B5EF4-FFF2-40B4-BE49-F238E27FC236}">
                <a16:creationId xmlns:a16="http://schemas.microsoft.com/office/drawing/2014/main" id="{7C073CB1-56A9-0949-873B-CF20C41E7054}"/>
              </a:ext>
            </a:extLst>
          </p:cNvPr>
          <p:cNvSpPr txBox="1"/>
          <p:nvPr/>
        </p:nvSpPr>
        <p:spPr>
          <a:xfrm>
            <a:off x="4122685" y="1638946"/>
            <a:ext cx="1007263" cy="276999"/>
          </a:xfrm>
          <a:prstGeom prst="rect">
            <a:avLst/>
          </a:prstGeom>
          <a:noFill/>
        </p:spPr>
        <p:txBody>
          <a:bodyPr wrap="none" rtlCol="0">
            <a:spAutoFit/>
          </a:bodyPr>
          <a:lstStyle/>
          <a:p>
            <a:pPr algn="ctr"/>
            <a:r>
              <a:rPr lang="en-GB" sz="1200" dirty="0">
                <a:solidFill>
                  <a:schemeClr val="tx1">
                    <a:lumMod val="50000"/>
                    <a:lumOff val="50000"/>
                  </a:schemeClr>
                </a:solidFill>
                <a:latin typeface="Calibri" panose="020F0502020204030204" pitchFamily="34" charset="0"/>
                <a:cs typeface="Calibri" panose="020F0502020204030204" pitchFamily="34" charset="0"/>
              </a:rPr>
              <a:t>spectroscopy</a:t>
            </a:r>
          </a:p>
        </p:txBody>
      </p:sp>
      <p:pic>
        <p:nvPicPr>
          <p:cNvPr id="1026" name="Picture 2" descr="Introduction to Raman and Fluorescence-based Flow Cytometry- Oxford  Instruments">
            <a:extLst>
              <a:ext uri="{FF2B5EF4-FFF2-40B4-BE49-F238E27FC236}">
                <a16:creationId xmlns:a16="http://schemas.microsoft.com/office/drawing/2014/main" id="{08DCE672-FB8E-B841-A872-CCA0E649A8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4577" y="3492604"/>
            <a:ext cx="1080000" cy="108000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028" name="Picture 4" descr="Normal brain MRI including MRA | Radiology Case | Radiopaedia.org">
            <a:extLst>
              <a:ext uri="{FF2B5EF4-FFF2-40B4-BE49-F238E27FC236}">
                <a16:creationId xmlns:a16="http://schemas.microsoft.com/office/drawing/2014/main" id="{4A5EEA47-79C0-4A45-8864-1CE9D3007D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21923" y="3492604"/>
            <a:ext cx="1080000" cy="108000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036" name="Picture 12" descr="As Coronavirus Strikes, Crucial Data In Electronic Health Records Hard To  Harvest | Kaiser Health News">
            <a:extLst>
              <a:ext uri="{FF2B5EF4-FFF2-40B4-BE49-F238E27FC236}">
                <a16:creationId xmlns:a16="http://schemas.microsoft.com/office/drawing/2014/main" id="{B68E729E-76D1-B747-96DD-5317C3A05CEB}"/>
              </a:ext>
            </a:extLst>
          </p:cNvPr>
          <p:cNvPicPr preferRelativeResize="0">
            <a:picLocks noChangeArrowheads="1"/>
          </p:cNvPicPr>
          <p:nvPr/>
        </p:nvPicPr>
        <p:blipFill rotWithShape="1">
          <a:blip r:embed="rId7">
            <a:extLst>
              <a:ext uri="{28A0092B-C50C-407E-A947-70E740481C1C}">
                <a14:useLocalDpi xmlns:a14="http://schemas.microsoft.com/office/drawing/2010/main" val="0"/>
              </a:ext>
            </a:extLst>
          </a:blip>
          <a:srcRect l="11609" r="21925"/>
          <a:stretch/>
        </p:blipFill>
        <p:spPr bwMode="auto">
          <a:xfrm>
            <a:off x="4086317" y="3492604"/>
            <a:ext cx="1080000" cy="1080000"/>
          </a:xfrm>
          <a:prstGeom prst="rect">
            <a:avLst/>
          </a:prstGeom>
          <a:noFill/>
          <a:effectLst/>
          <a:extLst>
            <a:ext uri="{909E8E84-426E-40DD-AFC4-6F175D3DCCD1}">
              <a14:hiddenFill xmlns:a14="http://schemas.microsoft.com/office/drawing/2010/main">
                <a:solidFill>
                  <a:srgbClr val="FFFFFF"/>
                </a:solidFill>
              </a14:hiddenFill>
            </a:ext>
          </a:extLst>
        </p:spPr>
      </p:pic>
      <p:sp>
        <p:nvSpPr>
          <p:cNvPr id="32" name="ZoneTexte 31">
            <a:extLst>
              <a:ext uri="{FF2B5EF4-FFF2-40B4-BE49-F238E27FC236}">
                <a16:creationId xmlns:a16="http://schemas.microsoft.com/office/drawing/2014/main" id="{A8A9517E-E932-1A4E-A3D5-AAA07C83B791}"/>
              </a:ext>
            </a:extLst>
          </p:cNvPr>
          <p:cNvSpPr txBox="1"/>
          <p:nvPr/>
        </p:nvSpPr>
        <p:spPr>
          <a:xfrm>
            <a:off x="1095812" y="4672620"/>
            <a:ext cx="825099" cy="276999"/>
          </a:xfrm>
          <a:prstGeom prst="rect">
            <a:avLst/>
          </a:prstGeom>
          <a:noFill/>
        </p:spPr>
        <p:txBody>
          <a:bodyPr wrap="none" rtlCol="0">
            <a:spAutoFit/>
          </a:bodyPr>
          <a:lstStyle/>
          <a:p>
            <a:pPr algn="ctr"/>
            <a:r>
              <a:rPr lang="en-GB" sz="1200" dirty="0">
                <a:solidFill>
                  <a:schemeClr val="tx1">
                    <a:lumMod val="50000"/>
                    <a:lumOff val="50000"/>
                  </a:schemeClr>
                </a:solidFill>
                <a:latin typeface="Calibri" panose="020F0502020204030204" pitchFamily="34" charset="0"/>
                <a:cs typeface="Calibri" panose="020F0502020204030204" pitchFamily="34" charset="0"/>
              </a:rPr>
              <a:t>cytometry</a:t>
            </a:r>
          </a:p>
        </p:txBody>
      </p:sp>
      <p:sp>
        <p:nvSpPr>
          <p:cNvPr id="33" name="ZoneTexte 32">
            <a:extLst>
              <a:ext uri="{FF2B5EF4-FFF2-40B4-BE49-F238E27FC236}">
                <a16:creationId xmlns:a16="http://schemas.microsoft.com/office/drawing/2014/main" id="{C1BA912A-37C9-5E4E-ACB5-15F9DA03C8C0}"/>
              </a:ext>
            </a:extLst>
          </p:cNvPr>
          <p:cNvSpPr txBox="1"/>
          <p:nvPr/>
        </p:nvSpPr>
        <p:spPr>
          <a:xfrm>
            <a:off x="2723529" y="4672620"/>
            <a:ext cx="676788" cy="276999"/>
          </a:xfrm>
          <a:prstGeom prst="rect">
            <a:avLst/>
          </a:prstGeom>
          <a:noFill/>
        </p:spPr>
        <p:txBody>
          <a:bodyPr wrap="none" rtlCol="0">
            <a:spAutoFit/>
          </a:bodyPr>
          <a:lstStyle/>
          <a:p>
            <a:pPr algn="ctr"/>
            <a:r>
              <a:rPr lang="en-GB" sz="1200" dirty="0">
                <a:solidFill>
                  <a:schemeClr val="tx1">
                    <a:lumMod val="50000"/>
                    <a:lumOff val="50000"/>
                  </a:schemeClr>
                </a:solidFill>
                <a:latin typeface="Calibri" panose="020F0502020204030204" pitchFamily="34" charset="0"/>
                <a:cs typeface="Calibri" panose="020F0502020204030204" pitchFamily="34" charset="0"/>
              </a:rPr>
              <a:t>imaging</a:t>
            </a:r>
          </a:p>
        </p:txBody>
      </p:sp>
      <p:sp>
        <p:nvSpPr>
          <p:cNvPr id="34" name="ZoneTexte 33">
            <a:extLst>
              <a:ext uri="{FF2B5EF4-FFF2-40B4-BE49-F238E27FC236}">
                <a16:creationId xmlns:a16="http://schemas.microsoft.com/office/drawing/2014/main" id="{407AAB8D-DD00-EA41-9651-10A16FD9A57C}"/>
              </a:ext>
            </a:extLst>
          </p:cNvPr>
          <p:cNvSpPr txBox="1"/>
          <p:nvPr/>
        </p:nvSpPr>
        <p:spPr>
          <a:xfrm>
            <a:off x="4224251" y="4670838"/>
            <a:ext cx="804131" cy="461665"/>
          </a:xfrm>
          <a:prstGeom prst="rect">
            <a:avLst/>
          </a:prstGeom>
          <a:noFill/>
        </p:spPr>
        <p:txBody>
          <a:bodyPr wrap="none" rtlCol="0">
            <a:spAutoFit/>
          </a:bodyPr>
          <a:lstStyle/>
          <a:p>
            <a:pPr algn="ctr"/>
            <a:r>
              <a:rPr lang="en-GB" sz="1200" dirty="0">
                <a:solidFill>
                  <a:schemeClr val="tx1">
                    <a:lumMod val="50000"/>
                    <a:lumOff val="50000"/>
                  </a:schemeClr>
                </a:solidFill>
                <a:latin typeface="Calibri" panose="020F0502020204030204" pitchFamily="34" charset="0"/>
                <a:cs typeface="Calibri" panose="020F0502020204030204" pitchFamily="34" charset="0"/>
              </a:rPr>
              <a:t>electronic</a:t>
            </a:r>
          </a:p>
          <a:p>
            <a:pPr algn="ctr"/>
            <a:r>
              <a:rPr lang="en-GB" sz="1200" dirty="0">
                <a:solidFill>
                  <a:schemeClr val="tx1">
                    <a:lumMod val="50000"/>
                    <a:lumOff val="50000"/>
                  </a:schemeClr>
                </a:solidFill>
                <a:latin typeface="Calibri" panose="020F0502020204030204" pitchFamily="34" charset="0"/>
                <a:cs typeface="Calibri" panose="020F0502020204030204" pitchFamily="34" charset="0"/>
              </a:rPr>
              <a:t>capture</a:t>
            </a:r>
          </a:p>
        </p:txBody>
      </p:sp>
      <p:sp>
        <p:nvSpPr>
          <p:cNvPr id="26" name="ZoneTexte 25">
            <a:extLst>
              <a:ext uri="{FF2B5EF4-FFF2-40B4-BE49-F238E27FC236}">
                <a16:creationId xmlns:a16="http://schemas.microsoft.com/office/drawing/2014/main" id="{9207B3C6-BA32-9647-B9FF-FDA0EFF1EDD6}"/>
              </a:ext>
            </a:extLst>
          </p:cNvPr>
          <p:cNvSpPr txBox="1"/>
          <p:nvPr/>
        </p:nvSpPr>
        <p:spPr>
          <a:xfrm>
            <a:off x="5772392" y="1001915"/>
            <a:ext cx="4955489" cy="523220"/>
          </a:xfrm>
          <a:prstGeom prst="rect">
            <a:avLst/>
          </a:prstGeom>
          <a:noFill/>
        </p:spPr>
        <p:txBody>
          <a:bodyPr wrap="square" rtlCol="0">
            <a:spAutoFit/>
          </a:bodyPr>
          <a:lstStyle/>
          <a:p>
            <a:r>
              <a:rPr lang="en-GB" sz="1600" b="1" dirty="0">
                <a:solidFill>
                  <a:srgbClr val="002060"/>
                </a:solidFill>
              </a:rPr>
              <a:t>Big data collecting initiatives</a:t>
            </a:r>
          </a:p>
          <a:p>
            <a:r>
              <a:rPr lang="en-GB" sz="1200" dirty="0">
                <a:solidFill>
                  <a:schemeClr val="tx1">
                    <a:lumMod val="50000"/>
                    <a:lumOff val="50000"/>
                  </a:schemeClr>
                </a:solidFill>
              </a:rPr>
              <a:t>public, private, national, international, population-based, disease-centric</a:t>
            </a:r>
          </a:p>
        </p:txBody>
      </p:sp>
      <p:pic>
        <p:nvPicPr>
          <p:cNvPr id="1038" name="Picture 14" descr="International Projects----Beijing Institute of Genomics Chinese Academy of  Sciences">
            <a:extLst>
              <a:ext uri="{FF2B5EF4-FFF2-40B4-BE49-F238E27FC236}">
                <a16:creationId xmlns:a16="http://schemas.microsoft.com/office/drawing/2014/main" id="{27DDB268-D4EC-FA4D-B8F3-60CB4295562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9489" r="9249"/>
          <a:stretch/>
        </p:blipFill>
        <p:spPr bwMode="auto">
          <a:xfrm>
            <a:off x="5923118" y="1975910"/>
            <a:ext cx="1264324"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Pin by Bina J on Online tools for biologists | Genetic variation, Genetics,  Biologist">
            <a:extLst>
              <a:ext uri="{FF2B5EF4-FFF2-40B4-BE49-F238E27FC236}">
                <a16:creationId xmlns:a16="http://schemas.microsoft.com/office/drawing/2014/main" id="{C764CB29-AB96-3F40-B47D-5147BDD744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32707" y="1970406"/>
            <a:ext cx="1225081"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UK Biobank">
            <a:extLst>
              <a:ext uri="{FF2B5EF4-FFF2-40B4-BE49-F238E27FC236}">
                <a16:creationId xmlns:a16="http://schemas.microsoft.com/office/drawing/2014/main" id="{7FDBB86D-1598-654F-8CD7-10683113E71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34931" y="2892560"/>
            <a:ext cx="1620000" cy="43200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Par structure - Etude des 3 cités">
            <a:extLst>
              <a:ext uri="{FF2B5EF4-FFF2-40B4-BE49-F238E27FC236}">
                <a16:creationId xmlns:a16="http://schemas.microsoft.com/office/drawing/2014/main" id="{BD12E8FB-5D2A-FD4D-A189-9F6FDA6FAB3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117498" y="1970406"/>
            <a:ext cx="123722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23andMe — Wikipédia">
            <a:extLst>
              <a:ext uri="{FF2B5EF4-FFF2-40B4-BE49-F238E27FC236}">
                <a16:creationId xmlns:a16="http://schemas.microsoft.com/office/drawing/2014/main" id="{3B9ED603-F4F7-094E-926E-E9183B8A5C3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296794" y="3707191"/>
            <a:ext cx="988469" cy="583200"/>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Search TCGA Samples">
            <a:extLst>
              <a:ext uri="{FF2B5EF4-FFF2-40B4-BE49-F238E27FC236}">
                <a16:creationId xmlns:a16="http://schemas.microsoft.com/office/drawing/2014/main" id="{282E6FEE-EA8C-1B4E-B183-A315A39A05A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923118" y="3691211"/>
            <a:ext cx="1265934" cy="576000"/>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ADNI | Alzheimer's Disease Neuroimaging Initiative">
            <a:extLst>
              <a:ext uri="{FF2B5EF4-FFF2-40B4-BE49-F238E27FC236}">
                <a16:creationId xmlns:a16="http://schemas.microsoft.com/office/drawing/2014/main" id="{1C70F73B-DC64-8B4D-B5C1-E9056BD5F16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887629" y="4534875"/>
            <a:ext cx="1117784" cy="648000"/>
          </a:xfrm>
          <a:prstGeom prst="rect">
            <a:avLst/>
          </a:prstGeom>
          <a:noFill/>
          <a:extLst>
            <a:ext uri="{909E8E84-426E-40DD-AFC4-6F175D3DCCD1}">
              <a14:hiddenFill xmlns:a14="http://schemas.microsoft.com/office/drawing/2010/main">
                <a:solidFill>
                  <a:srgbClr val="FFFFFF"/>
                </a:solidFill>
              </a14:hiddenFill>
            </a:ext>
          </a:extLst>
        </p:spPr>
      </p:pic>
      <p:pic>
        <p:nvPicPr>
          <p:cNvPr id="28" name="Image 27">
            <a:extLst>
              <a:ext uri="{FF2B5EF4-FFF2-40B4-BE49-F238E27FC236}">
                <a16:creationId xmlns:a16="http://schemas.microsoft.com/office/drawing/2014/main" id="{DBB6D1B2-3880-0D4D-9DAA-8361804ABC7A}"/>
              </a:ext>
            </a:extLst>
          </p:cNvPr>
          <p:cNvPicPr>
            <a:picLocks noChangeAspect="1"/>
          </p:cNvPicPr>
          <p:nvPr/>
        </p:nvPicPr>
        <p:blipFill rotWithShape="1">
          <a:blip r:embed="rId15"/>
          <a:srcRect l="8054" r="4852" b="5500"/>
          <a:stretch/>
        </p:blipFill>
        <p:spPr>
          <a:xfrm>
            <a:off x="9366252" y="4534875"/>
            <a:ext cx="988469" cy="648000"/>
          </a:xfrm>
          <a:prstGeom prst="rect">
            <a:avLst/>
          </a:prstGeom>
        </p:spPr>
      </p:pic>
      <p:pic>
        <p:nvPicPr>
          <p:cNvPr id="1052" name="Picture 28" descr="PRECISESADS | Lymphocytes B, Autoimmunité et Immunothérapies - UMR 1227">
            <a:extLst>
              <a:ext uri="{FF2B5EF4-FFF2-40B4-BE49-F238E27FC236}">
                <a16:creationId xmlns:a16="http://schemas.microsoft.com/office/drawing/2014/main" id="{9FBED3B6-0206-A44D-A52A-9BA8D3AF4CF0}"/>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t="22820" b="28006"/>
          <a:stretch/>
        </p:blipFill>
        <p:spPr bwMode="auto">
          <a:xfrm>
            <a:off x="7289783" y="4628504"/>
            <a:ext cx="1924643" cy="503999"/>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AAFA Celebrates the National Launch of the All of Us Research Program |  Asthma and Allergy Foundation of America">
            <a:extLst>
              <a:ext uri="{FF2B5EF4-FFF2-40B4-BE49-F238E27FC236}">
                <a16:creationId xmlns:a16="http://schemas.microsoft.com/office/drawing/2014/main" id="{5EDF0894-5795-2145-8121-CA19D35BB15D}"/>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14870" t="29543" r="16975" b="34341"/>
          <a:stretch/>
        </p:blipFill>
        <p:spPr bwMode="auto">
          <a:xfrm>
            <a:off x="8521279" y="2892560"/>
            <a:ext cx="1222866" cy="432000"/>
          </a:xfrm>
          <a:prstGeom prst="rect">
            <a:avLst/>
          </a:prstGeom>
          <a:noFill/>
          <a:extLst>
            <a:ext uri="{909E8E84-426E-40DD-AFC4-6F175D3DCCD1}">
              <a14:hiddenFill xmlns:a14="http://schemas.microsoft.com/office/drawing/2010/main">
                <a:solidFill>
                  <a:srgbClr val="FFFFFF"/>
                </a:solidFill>
              </a14:hiddenFill>
            </a:ext>
          </a:extLst>
        </p:spPr>
      </p:pic>
      <p:sp>
        <p:nvSpPr>
          <p:cNvPr id="35" name="Espace réservé du numéro de diapositive 7">
            <a:extLst>
              <a:ext uri="{FF2B5EF4-FFF2-40B4-BE49-F238E27FC236}">
                <a16:creationId xmlns:a16="http://schemas.microsoft.com/office/drawing/2014/main" id="{CFA354F2-5A7C-E74C-A494-417879FA15BC}"/>
              </a:ext>
            </a:extLst>
          </p:cNvPr>
          <p:cNvSpPr>
            <a:spLocks noGrp="1"/>
          </p:cNvSpPr>
          <p:nvPr>
            <p:ph type="sldNum" sz="quarter" idx="12"/>
          </p:nvPr>
        </p:nvSpPr>
        <p:spPr>
          <a:xfrm>
            <a:off x="9385002" y="6492875"/>
            <a:ext cx="2743200" cy="365125"/>
          </a:xfrm>
        </p:spPr>
        <p:txBody>
          <a:bodyPr/>
          <a:lstStyle/>
          <a:p>
            <a:fld id="{19F7C35C-926E-0E4D-AB5E-2EAC7CCF0320}" type="slidenum">
              <a:rPr lang="en-GB" smtClean="0"/>
              <a:t>12</a:t>
            </a:fld>
            <a:endParaRPr lang="en-GB" dirty="0"/>
          </a:p>
        </p:txBody>
      </p:sp>
      <p:pic>
        <p:nvPicPr>
          <p:cNvPr id="2" name="Picture 2" descr="Séminaire CIT : Intérêt de la classification moléculaire pour la prise en  charge des gliomes. - Cancéropôle Île-de-France">
            <a:extLst>
              <a:ext uri="{FF2B5EF4-FFF2-40B4-BE49-F238E27FC236}">
                <a16:creationId xmlns:a16="http://schemas.microsoft.com/office/drawing/2014/main" id="{23555097-A5A8-6CED-93EF-5991A4B10309}"/>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720639" y="3607226"/>
            <a:ext cx="970080" cy="838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38286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B9921A16-898C-DB4D-B28E-7F5188A6DCCA}"/>
              </a:ext>
            </a:extLst>
          </p:cNvPr>
          <p:cNvSpPr/>
          <p:nvPr/>
        </p:nvSpPr>
        <p:spPr>
          <a:xfrm>
            <a:off x="5772392" y="1014134"/>
            <a:ext cx="4784338" cy="4343077"/>
          </a:xfrm>
          <a:prstGeom prst="rect">
            <a:avLst/>
          </a:prstGeom>
          <a:solidFill>
            <a:schemeClr val="bg1"/>
          </a:solidFill>
          <a:ln>
            <a:solidFill>
              <a:srgbClr val="0B133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E320FDC9-7B46-7B43-A684-FC67E6ABE833}"/>
              </a:ext>
            </a:extLst>
          </p:cNvPr>
          <p:cNvSpPr/>
          <p:nvPr/>
        </p:nvSpPr>
        <p:spPr>
          <a:xfrm>
            <a:off x="704412" y="1014731"/>
            <a:ext cx="4680000" cy="4343080"/>
          </a:xfrm>
          <a:prstGeom prst="rect">
            <a:avLst/>
          </a:prstGeom>
          <a:solidFill>
            <a:schemeClr val="bg1"/>
          </a:solidFill>
          <a:ln>
            <a:solidFill>
              <a:srgbClr val="0B133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ZoneTexte 6">
            <a:extLst>
              <a:ext uri="{FF2B5EF4-FFF2-40B4-BE49-F238E27FC236}">
                <a16:creationId xmlns:a16="http://schemas.microsoft.com/office/drawing/2014/main" id="{FC887D8D-9162-2244-AD2A-A7C7BB858A52}"/>
              </a:ext>
            </a:extLst>
          </p:cNvPr>
          <p:cNvSpPr txBox="1"/>
          <p:nvPr/>
        </p:nvSpPr>
        <p:spPr>
          <a:xfrm>
            <a:off x="323860" y="142880"/>
            <a:ext cx="7199407" cy="553998"/>
          </a:xfrm>
          <a:prstGeom prst="rect">
            <a:avLst/>
          </a:prstGeom>
          <a:noFill/>
        </p:spPr>
        <p:txBody>
          <a:bodyPr wrap="none" rtlCol="0">
            <a:spAutoFit/>
          </a:bodyPr>
          <a:lstStyle/>
          <a:p>
            <a:r>
              <a:rPr lang="en-GB" sz="3000" b="1" dirty="0">
                <a:solidFill>
                  <a:srgbClr val="0B1333"/>
                </a:solidFill>
                <a:latin typeface="Corbel" panose="020B0503020204020204" pitchFamily="34" charset="0"/>
              </a:rPr>
              <a:t>Capturing the value of big biomedical data</a:t>
            </a:r>
          </a:p>
        </p:txBody>
      </p:sp>
      <p:cxnSp>
        <p:nvCxnSpPr>
          <p:cNvPr id="13" name="Connecteur droit 12">
            <a:extLst>
              <a:ext uri="{FF2B5EF4-FFF2-40B4-BE49-F238E27FC236}">
                <a16:creationId xmlns:a16="http://schemas.microsoft.com/office/drawing/2014/main" id="{5806400B-7DB8-3E48-A26E-6B9E1DEDD589}"/>
              </a:ext>
            </a:extLst>
          </p:cNvPr>
          <p:cNvCxnSpPr/>
          <p:nvPr/>
        </p:nvCxnSpPr>
        <p:spPr>
          <a:xfrm>
            <a:off x="352436" y="739742"/>
            <a:ext cx="6120000" cy="0"/>
          </a:xfrm>
          <a:prstGeom prst="line">
            <a:avLst/>
          </a:prstGeom>
          <a:ln w="12700">
            <a:solidFill>
              <a:srgbClr val="0B1333"/>
            </a:solidFill>
          </a:ln>
        </p:spPr>
        <p:style>
          <a:lnRef idx="1">
            <a:schemeClr val="accent1"/>
          </a:lnRef>
          <a:fillRef idx="0">
            <a:schemeClr val="accent1"/>
          </a:fillRef>
          <a:effectRef idx="0">
            <a:schemeClr val="accent1"/>
          </a:effectRef>
          <a:fontRef idx="minor">
            <a:schemeClr val="tx1"/>
          </a:fontRef>
        </p:style>
      </p:cxnSp>
      <p:sp>
        <p:nvSpPr>
          <p:cNvPr id="19" name="ZoneTexte 18">
            <a:extLst>
              <a:ext uri="{FF2B5EF4-FFF2-40B4-BE49-F238E27FC236}">
                <a16:creationId xmlns:a16="http://schemas.microsoft.com/office/drawing/2014/main" id="{C39AC438-8640-D047-A26E-2C995C66359C}"/>
              </a:ext>
            </a:extLst>
          </p:cNvPr>
          <p:cNvSpPr txBox="1"/>
          <p:nvPr/>
        </p:nvSpPr>
        <p:spPr>
          <a:xfrm>
            <a:off x="704412" y="1001915"/>
            <a:ext cx="4648190" cy="338554"/>
          </a:xfrm>
          <a:prstGeom prst="rect">
            <a:avLst/>
          </a:prstGeom>
          <a:noFill/>
        </p:spPr>
        <p:txBody>
          <a:bodyPr wrap="square">
            <a:spAutoFit/>
          </a:bodyPr>
          <a:lstStyle/>
          <a:p>
            <a:pPr marL="0" lvl="1">
              <a:buClr>
                <a:prstClr val="black">
                  <a:lumMod val="75000"/>
                  <a:lumOff val="25000"/>
                </a:prstClr>
              </a:buClr>
              <a:buSzPct val="80000"/>
              <a:tabLst>
                <a:tab pos="117475" algn="l"/>
              </a:tabLst>
              <a:defRPr/>
            </a:pPr>
            <a:r>
              <a:rPr lang="en-US" sz="1600" b="1" dirty="0">
                <a:solidFill>
                  <a:srgbClr val="002060"/>
                </a:solidFill>
                <a:latin typeface="Calibri" panose="020F0502020204030204" pitchFamily="34" charset="0"/>
                <a:cs typeface="Calibri" panose="020F0502020204030204" pitchFamily="34" charset="0"/>
              </a:rPr>
              <a:t>High-throughput technology platforms</a:t>
            </a:r>
          </a:p>
        </p:txBody>
      </p:sp>
      <p:pic>
        <p:nvPicPr>
          <p:cNvPr id="20" name="Image 19">
            <a:extLst>
              <a:ext uri="{FF2B5EF4-FFF2-40B4-BE49-F238E27FC236}">
                <a16:creationId xmlns:a16="http://schemas.microsoft.com/office/drawing/2014/main" id="{1CBE89AD-1A14-3B46-9989-3754FD95CE63}"/>
              </a:ext>
            </a:extLst>
          </p:cNvPr>
          <p:cNvPicPr>
            <a:picLocks noChangeAspect="1"/>
          </p:cNvPicPr>
          <p:nvPr/>
        </p:nvPicPr>
        <p:blipFill>
          <a:blip r:embed="rId2"/>
          <a:stretch>
            <a:fillRect/>
          </a:stretch>
        </p:blipFill>
        <p:spPr>
          <a:xfrm>
            <a:off x="964577" y="1960239"/>
            <a:ext cx="1080000" cy="1080000"/>
          </a:xfrm>
          <a:prstGeom prst="rect">
            <a:avLst/>
          </a:prstGeom>
          <a:effectLst/>
        </p:spPr>
      </p:pic>
      <p:pic>
        <p:nvPicPr>
          <p:cNvPr id="21" name="Image 20">
            <a:extLst>
              <a:ext uri="{FF2B5EF4-FFF2-40B4-BE49-F238E27FC236}">
                <a16:creationId xmlns:a16="http://schemas.microsoft.com/office/drawing/2014/main" id="{DA091162-C68C-9249-BA36-1C1C06EF620B}"/>
              </a:ext>
            </a:extLst>
          </p:cNvPr>
          <p:cNvPicPr>
            <a:picLocks noChangeAspect="1"/>
          </p:cNvPicPr>
          <p:nvPr/>
        </p:nvPicPr>
        <p:blipFill rotWithShape="1">
          <a:blip r:embed="rId3"/>
          <a:srcRect l="7640" t="10158" r="44997" b="16288"/>
          <a:stretch/>
        </p:blipFill>
        <p:spPr>
          <a:xfrm>
            <a:off x="2526824" y="1960239"/>
            <a:ext cx="1080000" cy="1080000"/>
          </a:xfrm>
          <a:prstGeom prst="rect">
            <a:avLst/>
          </a:prstGeom>
          <a:effectLst/>
        </p:spPr>
      </p:pic>
      <p:pic>
        <p:nvPicPr>
          <p:cNvPr id="22" name="Image 21">
            <a:extLst>
              <a:ext uri="{FF2B5EF4-FFF2-40B4-BE49-F238E27FC236}">
                <a16:creationId xmlns:a16="http://schemas.microsoft.com/office/drawing/2014/main" id="{E9FC6630-6E95-4348-9703-925408E9E63C}"/>
              </a:ext>
            </a:extLst>
          </p:cNvPr>
          <p:cNvPicPr preferRelativeResize="0">
            <a:picLocks/>
          </p:cNvPicPr>
          <p:nvPr/>
        </p:nvPicPr>
        <p:blipFill>
          <a:blip r:embed="rId4"/>
          <a:stretch>
            <a:fillRect/>
          </a:stretch>
        </p:blipFill>
        <p:spPr>
          <a:xfrm>
            <a:off x="4089071" y="1960239"/>
            <a:ext cx="1080000" cy="1080000"/>
          </a:xfrm>
          <a:prstGeom prst="rect">
            <a:avLst/>
          </a:prstGeom>
          <a:effectLst/>
        </p:spPr>
      </p:pic>
      <p:sp>
        <p:nvSpPr>
          <p:cNvPr id="23" name="ZoneTexte 22">
            <a:extLst>
              <a:ext uri="{FF2B5EF4-FFF2-40B4-BE49-F238E27FC236}">
                <a16:creationId xmlns:a16="http://schemas.microsoft.com/office/drawing/2014/main" id="{F66C72BD-9AC9-794C-B025-35B672BFD7EE}"/>
              </a:ext>
            </a:extLst>
          </p:cNvPr>
          <p:cNvSpPr txBox="1"/>
          <p:nvPr/>
        </p:nvSpPr>
        <p:spPr>
          <a:xfrm>
            <a:off x="1083026" y="1639725"/>
            <a:ext cx="857414" cy="276999"/>
          </a:xfrm>
          <a:prstGeom prst="rect">
            <a:avLst/>
          </a:prstGeom>
          <a:noFill/>
        </p:spPr>
        <p:txBody>
          <a:bodyPr wrap="none" rtlCol="0">
            <a:spAutoFit/>
          </a:bodyPr>
          <a:lstStyle/>
          <a:p>
            <a:r>
              <a:rPr lang="en-GB" sz="1200" dirty="0">
                <a:solidFill>
                  <a:schemeClr val="tx1">
                    <a:lumMod val="50000"/>
                    <a:lumOff val="50000"/>
                  </a:schemeClr>
                </a:solidFill>
                <a:latin typeface="Calibri" panose="020F0502020204030204" pitchFamily="34" charset="0"/>
                <a:cs typeface="Calibri" panose="020F0502020204030204" pitchFamily="34" charset="0"/>
              </a:rPr>
              <a:t>microarray</a:t>
            </a:r>
          </a:p>
        </p:txBody>
      </p:sp>
      <p:sp>
        <p:nvSpPr>
          <p:cNvPr id="24" name="ZoneTexte 23">
            <a:extLst>
              <a:ext uri="{FF2B5EF4-FFF2-40B4-BE49-F238E27FC236}">
                <a16:creationId xmlns:a16="http://schemas.microsoft.com/office/drawing/2014/main" id="{55297B40-21E9-DB43-9D28-F825957B3D8D}"/>
              </a:ext>
            </a:extLst>
          </p:cNvPr>
          <p:cNvSpPr txBox="1"/>
          <p:nvPr/>
        </p:nvSpPr>
        <p:spPr>
          <a:xfrm>
            <a:off x="2615327" y="1638946"/>
            <a:ext cx="893193" cy="276999"/>
          </a:xfrm>
          <a:prstGeom prst="rect">
            <a:avLst/>
          </a:prstGeom>
          <a:noFill/>
        </p:spPr>
        <p:txBody>
          <a:bodyPr wrap="none" rtlCol="0">
            <a:spAutoFit/>
          </a:bodyPr>
          <a:lstStyle/>
          <a:p>
            <a:pPr algn="ctr"/>
            <a:r>
              <a:rPr lang="en-GB" sz="1200" dirty="0">
                <a:solidFill>
                  <a:schemeClr val="tx1">
                    <a:lumMod val="50000"/>
                    <a:lumOff val="50000"/>
                  </a:schemeClr>
                </a:solidFill>
                <a:latin typeface="Calibri" panose="020F0502020204030204" pitchFamily="34" charset="0"/>
                <a:cs typeface="Calibri" panose="020F0502020204030204" pitchFamily="34" charset="0"/>
              </a:rPr>
              <a:t>sequencing</a:t>
            </a:r>
          </a:p>
        </p:txBody>
      </p:sp>
      <p:sp>
        <p:nvSpPr>
          <p:cNvPr id="25" name="ZoneTexte 24">
            <a:extLst>
              <a:ext uri="{FF2B5EF4-FFF2-40B4-BE49-F238E27FC236}">
                <a16:creationId xmlns:a16="http://schemas.microsoft.com/office/drawing/2014/main" id="{7C073CB1-56A9-0949-873B-CF20C41E7054}"/>
              </a:ext>
            </a:extLst>
          </p:cNvPr>
          <p:cNvSpPr txBox="1"/>
          <p:nvPr/>
        </p:nvSpPr>
        <p:spPr>
          <a:xfrm>
            <a:off x="4122685" y="1638946"/>
            <a:ext cx="1007263" cy="276999"/>
          </a:xfrm>
          <a:prstGeom prst="rect">
            <a:avLst/>
          </a:prstGeom>
          <a:noFill/>
        </p:spPr>
        <p:txBody>
          <a:bodyPr wrap="none" rtlCol="0">
            <a:spAutoFit/>
          </a:bodyPr>
          <a:lstStyle/>
          <a:p>
            <a:pPr algn="ctr"/>
            <a:r>
              <a:rPr lang="en-GB" sz="1200" dirty="0">
                <a:solidFill>
                  <a:schemeClr val="tx1">
                    <a:lumMod val="50000"/>
                    <a:lumOff val="50000"/>
                  </a:schemeClr>
                </a:solidFill>
                <a:latin typeface="Calibri" panose="020F0502020204030204" pitchFamily="34" charset="0"/>
                <a:cs typeface="Calibri" panose="020F0502020204030204" pitchFamily="34" charset="0"/>
              </a:rPr>
              <a:t>spectroscopy</a:t>
            </a:r>
          </a:p>
        </p:txBody>
      </p:sp>
      <p:pic>
        <p:nvPicPr>
          <p:cNvPr id="1026" name="Picture 2" descr="Introduction to Raman and Fluorescence-based Flow Cytometry- Oxford  Instruments">
            <a:extLst>
              <a:ext uri="{FF2B5EF4-FFF2-40B4-BE49-F238E27FC236}">
                <a16:creationId xmlns:a16="http://schemas.microsoft.com/office/drawing/2014/main" id="{08DCE672-FB8E-B841-A872-CCA0E649A8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4577" y="3492604"/>
            <a:ext cx="1080000" cy="108000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028" name="Picture 4" descr="Normal brain MRI including MRA | Radiology Case | Radiopaedia.org">
            <a:extLst>
              <a:ext uri="{FF2B5EF4-FFF2-40B4-BE49-F238E27FC236}">
                <a16:creationId xmlns:a16="http://schemas.microsoft.com/office/drawing/2014/main" id="{4A5EEA47-79C0-4A45-8864-1CE9D3007D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21923" y="3492604"/>
            <a:ext cx="1080000" cy="108000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036" name="Picture 12" descr="As Coronavirus Strikes, Crucial Data In Electronic Health Records Hard To  Harvest | Kaiser Health News">
            <a:extLst>
              <a:ext uri="{FF2B5EF4-FFF2-40B4-BE49-F238E27FC236}">
                <a16:creationId xmlns:a16="http://schemas.microsoft.com/office/drawing/2014/main" id="{B68E729E-76D1-B747-96DD-5317C3A05CEB}"/>
              </a:ext>
            </a:extLst>
          </p:cNvPr>
          <p:cNvPicPr preferRelativeResize="0">
            <a:picLocks noChangeArrowheads="1"/>
          </p:cNvPicPr>
          <p:nvPr/>
        </p:nvPicPr>
        <p:blipFill rotWithShape="1">
          <a:blip r:embed="rId7">
            <a:extLst>
              <a:ext uri="{28A0092B-C50C-407E-A947-70E740481C1C}">
                <a14:useLocalDpi xmlns:a14="http://schemas.microsoft.com/office/drawing/2010/main" val="0"/>
              </a:ext>
            </a:extLst>
          </a:blip>
          <a:srcRect l="11609" r="21925"/>
          <a:stretch/>
        </p:blipFill>
        <p:spPr bwMode="auto">
          <a:xfrm>
            <a:off x="4086317" y="3492604"/>
            <a:ext cx="1080000" cy="1080000"/>
          </a:xfrm>
          <a:prstGeom prst="rect">
            <a:avLst/>
          </a:prstGeom>
          <a:noFill/>
          <a:effectLst/>
          <a:extLst>
            <a:ext uri="{909E8E84-426E-40DD-AFC4-6F175D3DCCD1}">
              <a14:hiddenFill xmlns:a14="http://schemas.microsoft.com/office/drawing/2010/main">
                <a:solidFill>
                  <a:srgbClr val="FFFFFF"/>
                </a:solidFill>
              </a14:hiddenFill>
            </a:ext>
          </a:extLst>
        </p:spPr>
      </p:pic>
      <p:sp>
        <p:nvSpPr>
          <p:cNvPr id="32" name="ZoneTexte 31">
            <a:extLst>
              <a:ext uri="{FF2B5EF4-FFF2-40B4-BE49-F238E27FC236}">
                <a16:creationId xmlns:a16="http://schemas.microsoft.com/office/drawing/2014/main" id="{A8A9517E-E932-1A4E-A3D5-AAA07C83B791}"/>
              </a:ext>
            </a:extLst>
          </p:cNvPr>
          <p:cNvSpPr txBox="1"/>
          <p:nvPr/>
        </p:nvSpPr>
        <p:spPr>
          <a:xfrm>
            <a:off x="1095812" y="4672620"/>
            <a:ext cx="825099" cy="276999"/>
          </a:xfrm>
          <a:prstGeom prst="rect">
            <a:avLst/>
          </a:prstGeom>
          <a:noFill/>
        </p:spPr>
        <p:txBody>
          <a:bodyPr wrap="none" rtlCol="0">
            <a:spAutoFit/>
          </a:bodyPr>
          <a:lstStyle/>
          <a:p>
            <a:pPr algn="ctr"/>
            <a:r>
              <a:rPr lang="en-GB" sz="1200" dirty="0">
                <a:solidFill>
                  <a:schemeClr val="tx1">
                    <a:lumMod val="50000"/>
                    <a:lumOff val="50000"/>
                  </a:schemeClr>
                </a:solidFill>
                <a:latin typeface="Calibri" panose="020F0502020204030204" pitchFamily="34" charset="0"/>
                <a:cs typeface="Calibri" panose="020F0502020204030204" pitchFamily="34" charset="0"/>
              </a:rPr>
              <a:t>cytometry</a:t>
            </a:r>
          </a:p>
        </p:txBody>
      </p:sp>
      <p:sp>
        <p:nvSpPr>
          <p:cNvPr id="33" name="ZoneTexte 32">
            <a:extLst>
              <a:ext uri="{FF2B5EF4-FFF2-40B4-BE49-F238E27FC236}">
                <a16:creationId xmlns:a16="http://schemas.microsoft.com/office/drawing/2014/main" id="{C1BA912A-37C9-5E4E-ACB5-15F9DA03C8C0}"/>
              </a:ext>
            </a:extLst>
          </p:cNvPr>
          <p:cNvSpPr txBox="1"/>
          <p:nvPr/>
        </p:nvSpPr>
        <p:spPr>
          <a:xfrm>
            <a:off x="2723529" y="4672620"/>
            <a:ext cx="676788" cy="276999"/>
          </a:xfrm>
          <a:prstGeom prst="rect">
            <a:avLst/>
          </a:prstGeom>
          <a:noFill/>
        </p:spPr>
        <p:txBody>
          <a:bodyPr wrap="none" rtlCol="0">
            <a:spAutoFit/>
          </a:bodyPr>
          <a:lstStyle/>
          <a:p>
            <a:pPr algn="ctr"/>
            <a:r>
              <a:rPr lang="en-GB" sz="1200" dirty="0">
                <a:solidFill>
                  <a:schemeClr val="tx1">
                    <a:lumMod val="50000"/>
                    <a:lumOff val="50000"/>
                  </a:schemeClr>
                </a:solidFill>
                <a:latin typeface="Calibri" panose="020F0502020204030204" pitchFamily="34" charset="0"/>
                <a:cs typeface="Calibri" panose="020F0502020204030204" pitchFamily="34" charset="0"/>
              </a:rPr>
              <a:t>imaging</a:t>
            </a:r>
          </a:p>
        </p:txBody>
      </p:sp>
      <p:sp>
        <p:nvSpPr>
          <p:cNvPr id="34" name="ZoneTexte 33">
            <a:extLst>
              <a:ext uri="{FF2B5EF4-FFF2-40B4-BE49-F238E27FC236}">
                <a16:creationId xmlns:a16="http://schemas.microsoft.com/office/drawing/2014/main" id="{407AAB8D-DD00-EA41-9651-10A16FD9A57C}"/>
              </a:ext>
            </a:extLst>
          </p:cNvPr>
          <p:cNvSpPr txBox="1"/>
          <p:nvPr/>
        </p:nvSpPr>
        <p:spPr>
          <a:xfrm>
            <a:off x="4224251" y="4670838"/>
            <a:ext cx="804131" cy="461665"/>
          </a:xfrm>
          <a:prstGeom prst="rect">
            <a:avLst/>
          </a:prstGeom>
          <a:noFill/>
        </p:spPr>
        <p:txBody>
          <a:bodyPr wrap="none" rtlCol="0">
            <a:spAutoFit/>
          </a:bodyPr>
          <a:lstStyle/>
          <a:p>
            <a:pPr algn="ctr"/>
            <a:r>
              <a:rPr lang="en-GB" sz="1200" dirty="0">
                <a:solidFill>
                  <a:schemeClr val="tx1">
                    <a:lumMod val="50000"/>
                    <a:lumOff val="50000"/>
                  </a:schemeClr>
                </a:solidFill>
                <a:latin typeface="Calibri" panose="020F0502020204030204" pitchFamily="34" charset="0"/>
                <a:cs typeface="Calibri" panose="020F0502020204030204" pitchFamily="34" charset="0"/>
              </a:rPr>
              <a:t>electronic</a:t>
            </a:r>
          </a:p>
          <a:p>
            <a:pPr algn="ctr"/>
            <a:r>
              <a:rPr lang="en-GB" sz="1200" dirty="0">
                <a:solidFill>
                  <a:schemeClr val="tx1">
                    <a:lumMod val="50000"/>
                    <a:lumOff val="50000"/>
                  </a:schemeClr>
                </a:solidFill>
                <a:latin typeface="Calibri" panose="020F0502020204030204" pitchFamily="34" charset="0"/>
                <a:cs typeface="Calibri" panose="020F0502020204030204" pitchFamily="34" charset="0"/>
              </a:rPr>
              <a:t>capture</a:t>
            </a:r>
          </a:p>
        </p:txBody>
      </p:sp>
      <p:sp>
        <p:nvSpPr>
          <p:cNvPr id="26" name="ZoneTexte 25">
            <a:extLst>
              <a:ext uri="{FF2B5EF4-FFF2-40B4-BE49-F238E27FC236}">
                <a16:creationId xmlns:a16="http://schemas.microsoft.com/office/drawing/2014/main" id="{9207B3C6-BA32-9647-B9FF-FDA0EFF1EDD6}"/>
              </a:ext>
            </a:extLst>
          </p:cNvPr>
          <p:cNvSpPr txBox="1"/>
          <p:nvPr/>
        </p:nvSpPr>
        <p:spPr>
          <a:xfrm>
            <a:off x="5772392" y="1001915"/>
            <a:ext cx="4955489" cy="523220"/>
          </a:xfrm>
          <a:prstGeom prst="rect">
            <a:avLst/>
          </a:prstGeom>
          <a:noFill/>
        </p:spPr>
        <p:txBody>
          <a:bodyPr wrap="square" rtlCol="0">
            <a:spAutoFit/>
          </a:bodyPr>
          <a:lstStyle/>
          <a:p>
            <a:r>
              <a:rPr lang="en-GB" sz="1600" b="1" dirty="0">
                <a:solidFill>
                  <a:srgbClr val="002060"/>
                </a:solidFill>
              </a:rPr>
              <a:t>Big data collecting initiatives</a:t>
            </a:r>
          </a:p>
          <a:p>
            <a:r>
              <a:rPr lang="en-GB" sz="1200" dirty="0">
                <a:solidFill>
                  <a:schemeClr val="tx1">
                    <a:lumMod val="50000"/>
                    <a:lumOff val="50000"/>
                  </a:schemeClr>
                </a:solidFill>
              </a:rPr>
              <a:t>public, private, national, international, population-based, disease-centric</a:t>
            </a:r>
          </a:p>
        </p:txBody>
      </p:sp>
      <p:pic>
        <p:nvPicPr>
          <p:cNvPr id="1038" name="Picture 14" descr="International Projects----Beijing Institute of Genomics Chinese Academy of  Sciences">
            <a:extLst>
              <a:ext uri="{FF2B5EF4-FFF2-40B4-BE49-F238E27FC236}">
                <a16:creationId xmlns:a16="http://schemas.microsoft.com/office/drawing/2014/main" id="{27DDB268-D4EC-FA4D-B8F3-60CB4295562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9489" r="9249"/>
          <a:stretch/>
        </p:blipFill>
        <p:spPr bwMode="auto">
          <a:xfrm>
            <a:off x="5923118" y="1975910"/>
            <a:ext cx="1264324"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Pin by Bina J on Online tools for biologists | Genetic variation, Genetics,  Biologist">
            <a:extLst>
              <a:ext uri="{FF2B5EF4-FFF2-40B4-BE49-F238E27FC236}">
                <a16:creationId xmlns:a16="http://schemas.microsoft.com/office/drawing/2014/main" id="{C764CB29-AB96-3F40-B47D-5147BDD744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32707" y="1970406"/>
            <a:ext cx="1225081"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UK Biobank">
            <a:extLst>
              <a:ext uri="{FF2B5EF4-FFF2-40B4-BE49-F238E27FC236}">
                <a16:creationId xmlns:a16="http://schemas.microsoft.com/office/drawing/2014/main" id="{7FDBB86D-1598-654F-8CD7-10683113E71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34931" y="2892560"/>
            <a:ext cx="1620000" cy="43200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Par structure - Etude des 3 cités">
            <a:extLst>
              <a:ext uri="{FF2B5EF4-FFF2-40B4-BE49-F238E27FC236}">
                <a16:creationId xmlns:a16="http://schemas.microsoft.com/office/drawing/2014/main" id="{BD12E8FB-5D2A-FD4D-A189-9F6FDA6FAB3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117498" y="1970406"/>
            <a:ext cx="123722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23andMe — Wikipédia">
            <a:extLst>
              <a:ext uri="{FF2B5EF4-FFF2-40B4-BE49-F238E27FC236}">
                <a16:creationId xmlns:a16="http://schemas.microsoft.com/office/drawing/2014/main" id="{3B9ED603-F4F7-094E-926E-E9183B8A5C3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296794" y="3707191"/>
            <a:ext cx="988469" cy="583200"/>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Search TCGA Samples">
            <a:extLst>
              <a:ext uri="{FF2B5EF4-FFF2-40B4-BE49-F238E27FC236}">
                <a16:creationId xmlns:a16="http://schemas.microsoft.com/office/drawing/2014/main" id="{282E6FEE-EA8C-1B4E-B183-A315A39A05A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923118" y="3691211"/>
            <a:ext cx="1265934" cy="576000"/>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ADNI | Alzheimer's Disease Neuroimaging Initiative">
            <a:extLst>
              <a:ext uri="{FF2B5EF4-FFF2-40B4-BE49-F238E27FC236}">
                <a16:creationId xmlns:a16="http://schemas.microsoft.com/office/drawing/2014/main" id="{1C70F73B-DC64-8B4D-B5C1-E9056BD5F16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887629" y="4534875"/>
            <a:ext cx="1117784" cy="648000"/>
          </a:xfrm>
          <a:prstGeom prst="rect">
            <a:avLst/>
          </a:prstGeom>
          <a:noFill/>
          <a:extLst>
            <a:ext uri="{909E8E84-426E-40DD-AFC4-6F175D3DCCD1}">
              <a14:hiddenFill xmlns:a14="http://schemas.microsoft.com/office/drawing/2010/main">
                <a:solidFill>
                  <a:srgbClr val="FFFFFF"/>
                </a:solidFill>
              </a14:hiddenFill>
            </a:ext>
          </a:extLst>
        </p:spPr>
      </p:pic>
      <p:pic>
        <p:nvPicPr>
          <p:cNvPr id="28" name="Image 27">
            <a:extLst>
              <a:ext uri="{FF2B5EF4-FFF2-40B4-BE49-F238E27FC236}">
                <a16:creationId xmlns:a16="http://schemas.microsoft.com/office/drawing/2014/main" id="{DBB6D1B2-3880-0D4D-9DAA-8361804ABC7A}"/>
              </a:ext>
            </a:extLst>
          </p:cNvPr>
          <p:cNvPicPr>
            <a:picLocks noChangeAspect="1"/>
          </p:cNvPicPr>
          <p:nvPr/>
        </p:nvPicPr>
        <p:blipFill rotWithShape="1">
          <a:blip r:embed="rId15"/>
          <a:srcRect l="8054" r="4852" b="5500"/>
          <a:stretch/>
        </p:blipFill>
        <p:spPr>
          <a:xfrm>
            <a:off x="9366252" y="4534875"/>
            <a:ext cx="988469" cy="648000"/>
          </a:xfrm>
          <a:prstGeom prst="rect">
            <a:avLst/>
          </a:prstGeom>
        </p:spPr>
      </p:pic>
      <p:pic>
        <p:nvPicPr>
          <p:cNvPr id="1052" name="Picture 28" descr="PRECISESADS | Lymphocytes B, Autoimmunité et Immunothérapies - UMR 1227">
            <a:extLst>
              <a:ext uri="{FF2B5EF4-FFF2-40B4-BE49-F238E27FC236}">
                <a16:creationId xmlns:a16="http://schemas.microsoft.com/office/drawing/2014/main" id="{9FBED3B6-0206-A44D-A52A-9BA8D3AF4CF0}"/>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t="22820" b="28006"/>
          <a:stretch/>
        </p:blipFill>
        <p:spPr bwMode="auto">
          <a:xfrm>
            <a:off x="7289783" y="4628504"/>
            <a:ext cx="1924643" cy="503999"/>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AAFA Celebrates the National Launch of the All of Us Research Program |  Asthma and Allergy Foundation of America">
            <a:extLst>
              <a:ext uri="{FF2B5EF4-FFF2-40B4-BE49-F238E27FC236}">
                <a16:creationId xmlns:a16="http://schemas.microsoft.com/office/drawing/2014/main" id="{5EDF0894-5795-2145-8121-CA19D35BB15D}"/>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14870" t="29543" r="16975" b="34341"/>
          <a:stretch/>
        </p:blipFill>
        <p:spPr bwMode="auto">
          <a:xfrm>
            <a:off x="8521279" y="2892560"/>
            <a:ext cx="1222866" cy="432000"/>
          </a:xfrm>
          <a:prstGeom prst="rect">
            <a:avLst/>
          </a:prstGeom>
          <a:noFill/>
          <a:extLst>
            <a:ext uri="{909E8E84-426E-40DD-AFC4-6F175D3DCCD1}">
              <a14:hiddenFill xmlns:a14="http://schemas.microsoft.com/office/drawing/2010/main">
                <a:solidFill>
                  <a:srgbClr val="FFFFFF"/>
                </a:solidFill>
              </a14:hiddenFill>
            </a:ext>
          </a:extLst>
        </p:spPr>
      </p:pic>
      <p:sp>
        <p:nvSpPr>
          <p:cNvPr id="35" name="Espace réservé du numéro de diapositive 7">
            <a:extLst>
              <a:ext uri="{FF2B5EF4-FFF2-40B4-BE49-F238E27FC236}">
                <a16:creationId xmlns:a16="http://schemas.microsoft.com/office/drawing/2014/main" id="{CFA354F2-5A7C-E74C-A494-417879FA15BC}"/>
              </a:ext>
            </a:extLst>
          </p:cNvPr>
          <p:cNvSpPr>
            <a:spLocks noGrp="1"/>
          </p:cNvSpPr>
          <p:nvPr>
            <p:ph type="sldNum" sz="quarter" idx="12"/>
          </p:nvPr>
        </p:nvSpPr>
        <p:spPr>
          <a:xfrm>
            <a:off x="9385002" y="6492875"/>
            <a:ext cx="2743200" cy="365125"/>
          </a:xfrm>
        </p:spPr>
        <p:txBody>
          <a:bodyPr/>
          <a:lstStyle/>
          <a:p>
            <a:fld id="{19F7C35C-926E-0E4D-AB5E-2EAC7CCF0320}" type="slidenum">
              <a:rPr lang="en-GB" smtClean="0"/>
              <a:t>13</a:t>
            </a:fld>
            <a:endParaRPr lang="en-GB" dirty="0"/>
          </a:p>
        </p:txBody>
      </p:sp>
      <p:sp>
        <p:nvSpPr>
          <p:cNvPr id="31" name="Rectangle 30">
            <a:extLst>
              <a:ext uri="{FF2B5EF4-FFF2-40B4-BE49-F238E27FC236}">
                <a16:creationId xmlns:a16="http://schemas.microsoft.com/office/drawing/2014/main" id="{7B601A37-9A6B-D837-3222-415FF8E22426}"/>
              </a:ext>
            </a:extLst>
          </p:cNvPr>
          <p:cNvSpPr/>
          <p:nvPr/>
        </p:nvSpPr>
        <p:spPr>
          <a:xfrm>
            <a:off x="704412" y="5574096"/>
            <a:ext cx="9852318" cy="1101341"/>
          </a:xfrm>
          <a:prstGeom prst="rect">
            <a:avLst/>
          </a:prstGeom>
          <a:solidFill>
            <a:schemeClr val="bg1"/>
          </a:solidFill>
          <a:ln>
            <a:solidFill>
              <a:srgbClr val="0B133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ZoneTexte 35">
            <a:extLst>
              <a:ext uri="{FF2B5EF4-FFF2-40B4-BE49-F238E27FC236}">
                <a16:creationId xmlns:a16="http://schemas.microsoft.com/office/drawing/2014/main" id="{000E53F7-F2CC-95E1-D3C5-26BDBDA791DA}"/>
              </a:ext>
            </a:extLst>
          </p:cNvPr>
          <p:cNvSpPr txBox="1"/>
          <p:nvPr/>
        </p:nvSpPr>
        <p:spPr>
          <a:xfrm>
            <a:off x="704412" y="5561631"/>
            <a:ext cx="4648190" cy="338554"/>
          </a:xfrm>
          <a:prstGeom prst="rect">
            <a:avLst/>
          </a:prstGeom>
          <a:noFill/>
        </p:spPr>
        <p:txBody>
          <a:bodyPr wrap="square">
            <a:spAutoFit/>
          </a:bodyPr>
          <a:lstStyle/>
          <a:p>
            <a:pPr marL="0" lvl="1">
              <a:buClr>
                <a:prstClr val="black">
                  <a:lumMod val="75000"/>
                  <a:lumOff val="25000"/>
                </a:prstClr>
              </a:buClr>
              <a:buSzPct val="80000"/>
              <a:tabLst>
                <a:tab pos="117475" algn="l"/>
              </a:tabLst>
              <a:defRPr/>
            </a:pPr>
            <a:r>
              <a:rPr lang="en-US" sz="1600" b="1" dirty="0">
                <a:solidFill>
                  <a:srgbClr val="002060"/>
                </a:solidFill>
                <a:latin typeface="Calibri" panose="020F0502020204030204" pitchFamily="34" charset="0"/>
                <a:cs typeface="Calibri" panose="020F0502020204030204" pitchFamily="34" charset="0"/>
              </a:rPr>
              <a:t>Structured data / knowledge bases</a:t>
            </a:r>
          </a:p>
        </p:txBody>
      </p:sp>
      <p:pic>
        <p:nvPicPr>
          <p:cNvPr id="37" name="Image 36">
            <a:extLst>
              <a:ext uri="{FF2B5EF4-FFF2-40B4-BE49-F238E27FC236}">
                <a16:creationId xmlns:a16="http://schemas.microsoft.com/office/drawing/2014/main" id="{EE414FB8-7725-9F7C-997E-1AA6B5D1A5EE}"/>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817631" y="5965086"/>
            <a:ext cx="947965" cy="534422"/>
          </a:xfrm>
          <a:prstGeom prst="rect">
            <a:avLst/>
          </a:prstGeom>
        </p:spPr>
      </p:pic>
      <p:pic>
        <p:nvPicPr>
          <p:cNvPr id="38" name="Picture 2" descr="Medidata Solutions héberge la série annuelle de conférences européennes  NEXT | Business Wire">
            <a:extLst>
              <a:ext uri="{FF2B5EF4-FFF2-40B4-BE49-F238E27FC236}">
                <a16:creationId xmlns:a16="http://schemas.microsoft.com/office/drawing/2014/main" id="{ACC39443-9159-0DB0-C21F-AE7BC1F29BD1}"/>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t="31665" b="23858"/>
          <a:stretch/>
        </p:blipFill>
        <p:spPr bwMode="auto">
          <a:xfrm>
            <a:off x="1960088" y="6344636"/>
            <a:ext cx="1123669" cy="26114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descr="EGA European Genome-Phenome Archive">
            <a:extLst>
              <a:ext uri="{FF2B5EF4-FFF2-40B4-BE49-F238E27FC236}">
                <a16:creationId xmlns:a16="http://schemas.microsoft.com/office/drawing/2014/main" id="{B63CAD06-F089-F24F-CF73-D05F4AB09257}"/>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974149" y="5930963"/>
            <a:ext cx="1026834" cy="32743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a:extLst>
              <a:ext uri="{FF2B5EF4-FFF2-40B4-BE49-F238E27FC236}">
                <a16:creationId xmlns:a16="http://schemas.microsoft.com/office/drawing/2014/main" id="{733CD608-FF84-104E-49EA-B886B3476CBC}"/>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400317" y="5965884"/>
            <a:ext cx="964144" cy="534422"/>
          </a:xfrm>
          <a:prstGeom prst="rect">
            <a:avLst/>
          </a:prstGeom>
          <a:noFill/>
          <a:extLst>
            <a:ext uri="{909E8E84-426E-40DD-AFC4-6F175D3DCCD1}">
              <a14:hiddenFill xmlns:a14="http://schemas.microsoft.com/office/drawing/2010/main">
                <a:solidFill>
                  <a:srgbClr val="FFFFFF"/>
                </a:solidFill>
              </a14:hiddenFill>
            </a:ext>
          </a:extLst>
        </p:spPr>
      </p:pic>
      <p:pic>
        <p:nvPicPr>
          <p:cNvPr id="41" name="Image 40">
            <a:extLst>
              <a:ext uri="{FF2B5EF4-FFF2-40B4-BE49-F238E27FC236}">
                <a16:creationId xmlns:a16="http://schemas.microsoft.com/office/drawing/2014/main" id="{9D2291FF-C2E4-E8EE-DD53-73C977FC3FD5}"/>
              </a:ext>
            </a:extLst>
          </p:cNvPr>
          <p:cNvPicPr preferRelativeResize="0">
            <a:picLocks/>
          </p:cNvPicPr>
          <p:nvPr/>
        </p:nvPicPr>
        <p:blipFill>
          <a:blip r:embed="rId22">
            <a:duotone>
              <a:schemeClr val="accent1">
                <a:shade val="45000"/>
                <a:satMod val="135000"/>
              </a:schemeClr>
              <a:prstClr val="white"/>
            </a:duotone>
          </a:blip>
          <a:stretch>
            <a:fillRect/>
          </a:stretch>
        </p:blipFill>
        <p:spPr>
          <a:xfrm>
            <a:off x="4424412" y="5811351"/>
            <a:ext cx="960000" cy="144000"/>
          </a:xfrm>
          <a:prstGeom prst="rect">
            <a:avLst/>
          </a:prstGeom>
        </p:spPr>
      </p:pic>
      <p:pic>
        <p:nvPicPr>
          <p:cNvPr id="42" name="Picture 20" descr="Trends in Bioinformatics Seminar Kickoff">
            <a:extLst>
              <a:ext uri="{FF2B5EF4-FFF2-40B4-BE49-F238E27FC236}">
                <a16:creationId xmlns:a16="http://schemas.microsoft.com/office/drawing/2014/main" id="{222F0C0F-0809-3B89-6C61-97ECE7DE5160}"/>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763795" y="6052878"/>
            <a:ext cx="786083" cy="58351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Ingenuity Pathway Analysis (IPA) – OSTR">
            <a:extLst>
              <a:ext uri="{FF2B5EF4-FFF2-40B4-BE49-F238E27FC236}">
                <a16:creationId xmlns:a16="http://schemas.microsoft.com/office/drawing/2014/main" id="{22983FF1-E959-569E-B925-7DF1FDF4D131}"/>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702895" y="5746297"/>
            <a:ext cx="497236" cy="261049"/>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6" descr="Home - Open Targets">
            <a:extLst>
              <a:ext uri="{FF2B5EF4-FFF2-40B4-BE49-F238E27FC236}">
                <a16:creationId xmlns:a16="http://schemas.microsoft.com/office/drawing/2014/main" id="{761DBFFA-A488-02AF-6632-85975009859B}"/>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887629" y="6150939"/>
            <a:ext cx="1156122" cy="34879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32" descr="STRING: functional protein association networks">
            <a:extLst>
              <a:ext uri="{FF2B5EF4-FFF2-40B4-BE49-F238E27FC236}">
                <a16:creationId xmlns:a16="http://schemas.microsoft.com/office/drawing/2014/main" id="{D3956ABB-1097-D973-E0BC-4C6F18734C31}"/>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521766" y="5738355"/>
            <a:ext cx="1043970" cy="28999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30" descr="Our Logo - Reactome Pathway Database">
            <a:extLst>
              <a:ext uri="{FF2B5EF4-FFF2-40B4-BE49-F238E27FC236}">
                <a16:creationId xmlns:a16="http://schemas.microsoft.com/office/drawing/2014/main" id="{6A8E85B5-DD83-9FD4-25CD-D9CF116A4C2C}"/>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396505" y="6175186"/>
            <a:ext cx="1194254" cy="27246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6">
            <a:extLst>
              <a:ext uri="{FF2B5EF4-FFF2-40B4-BE49-F238E27FC236}">
                <a16:creationId xmlns:a16="http://schemas.microsoft.com/office/drawing/2014/main" id="{064353EF-B2BA-445B-A719-06D3165EAB7B}"/>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8006916" y="5761495"/>
            <a:ext cx="1315325" cy="338935"/>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6" descr="OntoChem GmbH | LinkedIn">
            <a:extLst>
              <a:ext uri="{FF2B5EF4-FFF2-40B4-BE49-F238E27FC236}">
                <a16:creationId xmlns:a16="http://schemas.microsoft.com/office/drawing/2014/main" id="{D0718EA5-D184-D18A-E635-2893672BC4EA}"/>
              </a:ext>
            </a:extLst>
          </p:cNvPr>
          <p:cNvPicPr>
            <a:picLocks noChangeAspect="1" noChangeArrowheads="1"/>
          </p:cNvPicPr>
          <p:nvPr/>
        </p:nvPicPr>
        <p:blipFill rotWithShape="1">
          <a:blip r:embed="rId29">
            <a:extLst>
              <a:ext uri="{28A0092B-C50C-407E-A947-70E740481C1C}">
                <a14:useLocalDpi xmlns:a14="http://schemas.microsoft.com/office/drawing/2010/main" val="0"/>
              </a:ext>
            </a:extLst>
          </a:blip>
          <a:srcRect t="20576" b="17183"/>
          <a:stretch/>
        </p:blipFill>
        <p:spPr bwMode="auto">
          <a:xfrm>
            <a:off x="9063686" y="5989754"/>
            <a:ext cx="983272" cy="61200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2" descr="MedDRA - PharSafer® - Specialists in Global Clinical and Post Marketing  Drug Safety">
            <a:extLst>
              <a:ext uri="{FF2B5EF4-FFF2-40B4-BE49-F238E27FC236}">
                <a16:creationId xmlns:a16="http://schemas.microsoft.com/office/drawing/2014/main" id="{CDC57299-B6E2-1F1C-CEFD-8BA8D51A4EF0}"/>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9822656" y="5650479"/>
            <a:ext cx="631680" cy="62921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Séminaire CIT : Intérêt de la classification moléculaire pour la prise en  charge des gliomes. - Cancéropôle Île-de-France">
            <a:extLst>
              <a:ext uri="{FF2B5EF4-FFF2-40B4-BE49-F238E27FC236}">
                <a16:creationId xmlns:a16="http://schemas.microsoft.com/office/drawing/2014/main" id="{23555097-A5A8-6CED-93EF-5991A4B10309}"/>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7720639" y="3607226"/>
            <a:ext cx="970080" cy="838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34437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FC887D8D-9162-2244-AD2A-A7C7BB858A52}"/>
              </a:ext>
            </a:extLst>
          </p:cNvPr>
          <p:cNvSpPr txBox="1"/>
          <p:nvPr/>
        </p:nvSpPr>
        <p:spPr>
          <a:xfrm>
            <a:off x="323860" y="142880"/>
            <a:ext cx="4722768" cy="553998"/>
          </a:xfrm>
          <a:prstGeom prst="rect">
            <a:avLst/>
          </a:prstGeom>
          <a:noFill/>
        </p:spPr>
        <p:txBody>
          <a:bodyPr wrap="none" rtlCol="0">
            <a:spAutoFit/>
          </a:bodyPr>
          <a:lstStyle/>
          <a:p>
            <a:r>
              <a:rPr lang="en-GB" sz="3000" b="1" dirty="0">
                <a:solidFill>
                  <a:srgbClr val="0B1333"/>
                </a:solidFill>
                <a:latin typeface="Corbel" panose="020B0503020204020204" pitchFamily="34" charset="0"/>
              </a:rPr>
              <a:t>Data-associated challenges</a:t>
            </a:r>
          </a:p>
        </p:txBody>
      </p:sp>
      <p:cxnSp>
        <p:nvCxnSpPr>
          <p:cNvPr id="13" name="Connecteur droit 12">
            <a:extLst>
              <a:ext uri="{FF2B5EF4-FFF2-40B4-BE49-F238E27FC236}">
                <a16:creationId xmlns:a16="http://schemas.microsoft.com/office/drawing/2014/main" id="{5806400B-7DB8-3E48-A26E-6B9E1DEDD589}"/>
              </a:ext>
            </a:extLst>
          </p:cNvPr>
          <p:cNvCxnSpPr/>
          <p:nvPr/>
        </p:nvCxnSpPr>
        <p:spPr>
          <a:xfrm>
            <a:off x="352436" y="739742"/>
            <a:ext cx="6120000" cy="0"/>
          </a:xfrm>
          <a:prstGeom prst="line">
            <a:avLst/>
          </a:prstGeom>
          <a:ln w="12700">
            <a:solidFill>
              <a:srgbClr val="0B1333"/>
            </a:solidFill>
          </a:ln>
        </p:spPr>
        <p:style>
          <a:lnRef idx="1">
            <a:schemeClr val="accent1"/>
          </a:lnRef>
          <a:fillRef idx="0">
            <a:schemeClr val="accent1"/>
          </a:fillRef>
          <a:effectRef idx="0">
            <a:schemeClr val="accent1"/>
          </a:effectRef>
          <a:fontRef idx="minor">
            <a:schemeClr val="tx1"/>
          </a:fontRef>
        </p:style>
      </p:cxnSp>
      <p:grpSp>
        <p:nvGrpSpPr>
          <p:cNvPr id="3" name="Groupe 2">
            <a:extLst>
              <a:ext uri="{FF2B5EF4-FFF2-40B4-BE49-F238E27FC236}">
                <a16:creationId xmlns:a16="http://schemas.microsoft.com/office/drawing/2014/main" id="{14E6D499-34A5-AE49-A212-1ECC91EB9D6A}"/>
              </a:ext>
            </a:extLst>
          </p:cNvPr>
          <p:cNvGrpSpPr>
            <a:grpSpLocks noChangeAspect="1"/>
          </p:cNvGrpSpPr>
          <p:nvPr/>
        </p:nvGrpSpPr>
        <p:grpSpPr>
          <a:xfrm>
            <a:off x="707705" y="1497499"/>
            <a:ext cx="6318003" cy="4212000"/>
            <a:chOff x="2769167" y="1907382"/>
            <a:chExt cx="4564856" cy="3043237"/>
          </a:xfrm>
        </p:grpSpPr>
        <p:pic>
          <p:nvPicPr>
            <p:cNvPr id="3074" name="Picture 2" descr="Exploiting NVIDIA Ampere Structured Sparsity with cuSPARSELt | NVIDIA  Technical Blog">
              <a:extLst>
                <a:ext uri="{FF2B5EF4-FFF2-40B4-BE49-F238E27FC236}">
                  <a16:creationId xmlns:a16="http://schemas.microsoft.com/office/drawing/2014/main" id="{B3FEE97E-FE3E-C044-9F52-C1D3B92F53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9167" y="1907382"/>
              <a:ext cx="4564856" cy="3043237"/>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7F07C7EC-AD67-DB45-96A7-20E91D21D069}"/>
                </a:ext>
              </a:extLst>
            </p:cNvPr>
            <p:cNvSpPr txBox="1"/>
            <p:nvPr/>
          </p:nvSpPr>
          <p:spPr>
            <a:xfrm rot="19832889">
              <a:off x="3656249" y="2252418"/>
              <a:ext cx="809837" cy="261610"/>
            </a:xfrm>
            <a:prstGeom prst="rect">
              <a:avLst/>
            </a:prstGeom>
            <a:noFill/>
          </p:spPr>
          <p:txBody>
            <a:bodyPr wrap="none" rtlCol="0">
              <a:spAutoFit/>
            </a:bodyPr>
            <a:lstStyle/>
            <a:p>
              <a:r>
                <a:rPr lang="en-GB" sz="1100" dirty="0"/>
                <a:t>complexity</a:t>
              </a:r>
            </a:p>
          </p:txBody>
        </p:sp>
        <p:sp>
          <p:nvSpPr>
            <p:cNvPr id="8" name="ZoneTexte 7">
              <a:extLst>
                <a:ext uri="{FF2B5EF4-FFF2-40B4-BE49-F238E27FC236}">
                  <a16:creationId xmlns:a16="http://schemas.microsoft.com/office/drawing/2014/main" id="{8D80CEE3-85C5-1845-AE2F-D5A76C6E8F84}"/>
                </a:ext>
              </a:extLst>
            </p:cNvPr>
            <p:cNvSpPr txBox="1"/>
            <p:nvPr/>
          </p:nvSpPr>
          <p:spPr>
            <a:xfrm rot="19832889">
              <a:off x="3825236" y="3043848"/>
              <a:ext cx="566181" cy="261610"/>
            </a:xfrm>
            <a:prstGeom prst="rect">
              <a:avLst/>
            </a:prstGeom>
            <a:noFill/>
          </p:spPr>
          <p:txBody>
            <a:bodyPr wrap="none" rtlCol="0">
              <a:spAutoFit/>
            </a:bodyPr>
            <a:lstStyle/>
            <a:p>
              <a:r>
                <a:rPr lang="en-GB" sz="1100" dirty="0"/>
                <a:t>unicity</a:t>
              </a:r>
            </a:p>
          </p:txBody>
        </p:sp>
        <p:sp>
          <p:nvSpPr>
            <p:cNvPr id="9" name="ZoneTexte 8">
              <a:extLst>
                <a:ext uri="{FF2B5EF4-FFF2-40B4-BE49-F238E27FC236}">
                  <a16:creationId xmlns:a16="http://schemas.microsoft.com/office/drawing/2014/main" id="{B47B5541-22D9-0D41-B377-22A9422D76BA}"/>
                </a:ext>
              </a:extLst>
            </p:cNvPr>
            <p:cNvSpPr txBox="1"/>
            <p:nvPr/>
          </p:nvSpPr>
          <p:spPr>
            <a:xfrm rot="1742827">
              <a:off x="5404753" y="2337117"/>
              <a:ext cx="992579" cy="261610"/>
            </a:xfrm>
            <a:prstGeom prst="rect">
              <a:avLst/>
            </a:prstGeom>
            <a:noFill/>
          </p:spPr>
          <p:txBody>
            <a:bodyPr wrap="none" rtlCol="0">
              <a:spAutoFit/>
            </a:bodyPr>
            <a:lstStyle/>
            <a:p>
              <a:r>
                <a:rPr lang="en-GB" sz="1100" dirty="0"/>
                <a:t>heterogeneity</a:t>
              </a:r>
            </a:p>
          </p:txBody>
        </p:sp>
        <p:sp>
          <p:nvSpPr>
            <p:cNvPr id="10" name="ZoneTexte 9">
              <a:extLst>
                <a:ext uri="{FF2B5EF4-FFF2-40B4-BE49-F238E27FC236}">
                  <a16:creationId xmlns:a16="http://schemas.microsoft.com/office/drawing/2014/main" id="{FA080DC4-571C-C54E-9A8B-6C5A84D1C509}"/>
                </a:ext>
              </a:extLst>
            </p:cNvPr>
            <p:cNvSpPr txBox="1"/>
            <p:nvPr/>
          </p:nvSpPr>
          <p:spPr>
            <a:xfrm rot="19764152">
              <a:off x="4285693" y="2572231"/>
              <a:ext cx="739160" cy="189017"/>
            </a:xfrm>
            <a:prstGeom prst="rect">
              <a:avLst/>
            </a:prstGeom>
            <a:noFill/>
          </p:spPr>
          <p:txBody>
            <a:bodyPr wrap="none" rtlCol="0">
              <a:spAutoFit/>
            </a:bodyPr>
            <a:lstStyle/>
            <a:p>
              <a:r>
                <a:rPr lang="en-GB" sz="1100" dirty="0"/>
                <a:t>dimensionality</a:t>
              </a:r>
            </a:p>
          </p:txBody>
        </p:sp>
        <p:sp>
          <p:nvSpPr>
            <p:cNvPr id="11" name="ZoneTexte 10">
              <a:extLst>
                <a:ext uri="{FF2B5EF4-FFF2-40B4-BE49-F238E27FC236}">
                  <a16:creationId xmlns:a16="http://schemas.microsoft.com/office/drawing/2014/main" id="{6C7F143B-568A-EB44-B2EA-D682D634DC26}"/>
                </a:ext>
              </a:extLst>
            </p:cNvPr>
            <p:cNvSpPr txBox="1"/>
            <p:nvPr/>
          </p:nvSpPr>
          <p:spPr>
            <a:xfrm rot="1742827">
              <a:off x="5812711" y="3332316"/>
              <a:ext cx="832279" cy="261610"/>
            </a:xfrm>
            <a:prstGeom prst="rect">
              <a:avLst/>
            </a:prstGeom>
            <a:noFill/>
          </p:spPr>
          <p:txBody>
            <a:bodyPr wrap="none" rtlCol="0">
              <a:spAutoFit/>
            </a:bodyPr>
            <a:lstStyle/>
            <a:p>
              <a:r>
                <a:rPr lang="en-GB" sz="1100" dirty="0"/>
                <a:t>completion</a:t>
              </a:r>
            </a:p>
          </p:txBody>
        </p:sp>
        <p:sp>
          <p:nvSpPr>
            <p:cNvPr id="12" name="ZoneTexte 11">
              <a:extLst>
                <a:ext uri="{FF2B5EF4-FFF2-40B4-BE49-F238E27FC236}">
                  <a16:creationId xmlns:a16="http://schemas.microsoft.com/office/drawing/2014/main" id="{F7B7CB48-DA13-334E-88C0-2C354665A44F}"/>
                </a:ext>
              </a:extLst>
            </p:cNvPr>
            <p:cNvSpPr txBox="1"/>
            <p:nvPr/>
          </p:nvSpPr>
          <p:spPr>
            <a:xfrm rot="1815891">
              <a:off x="4214332" y="4343235"/>
              <a:ext cx="890166" cy="375513"/>
            </a:xfrm>
            <a:prstGeom prst="rect">
              <a:avLst/>
            </a:prstGeom>
            <a:noFill/>
          </p:spPr>
          <p:txBody>
            <a:bodyPr wrap="none" rtlCol="0">
              <a:spAutoFit/>
            </a:bodyPr>
            <a:lstStyle/>
            <a:p>
              <a:r>
                <a:rPr lang="en-GB" sz="1100" dirty="0"/>
                <a:t>reliability</a:t>
              </a:r>
            </a:p>
            <a:p>
              <a:r>
                <a:rPr lang="en-GB" sz="1100" dirty="0"/>
                <a:t>reproducibility</a:t>
              </a:r>
            </a:p>
          </p:txBody>
        </p:sp>
        <p:sp>
          <p:nvSpPr>
            <p:cNvPr id="14" name="ZoneTexte 13">
              <a:extLst>
                <a:ext uri="{FF2B5EF4-FFF2-40B4-BE49-F238E27FC236}">
                  <a16:creationId xmlns:a16="http://schemas.microsoft.com/office/drawing/2014/main" id="{AEEBFAD9-ABFA-DF45-AEC7-66D920B35934}"/>
                </a:ext>
              </a:extLst>
            </p:cNvPr>
            <p:cNvSpPr txBox="1"/>
            <p:nvPr/>
          </p:nvSpPr>
          <p:spPr>
            <a:xfrm rot="19646774">
              <a:off x="5393251" y="4532751"/>
              <a:ext cx="704414" cy="311323"/>
            </a:xfrm>
            <a:prstGeom prst="rect">
              <a:avLst/>
            </a:prstGeom>
            <a:noFill/>
          </p:spPr>
          <p:txBody>
            <a:bodyPr wrap="none" rtlCol="0">
              <a:spAutoFit/>
            </a:bodyPr>
            <a:lstStyle/>
            <a:p>
              <a:r>
                <a:rPr lang="en-GB" sz="1100" dirty="0"/>
                <a:t>infrastructure</a:t>
              </a:r>
            </a:p>
            <a:p>
              <a:r>
                <a:rPr lang="en-GB" sz="1100" dirty="0"/>
                <a:t>governance</a:t>
              </a:r>
            </a:p>
          </p:txBody>
        </p:sp>
      </p:grpSp>
      <p:sp>
        <p:nvSpPr>
          <p:cNvPr id="15" name="Espace réservé du numéro de diapositive 7">
            <a:extLst>
              <a:ext uri="{FF2B5EF4-FFF2-40B4-BE49-F238E27FC236}">
                <a16:creationId xmlns:a16="http://schemas.microsoft.com/office/drawing/2014/main" id="{40DF07DC-D467-D949-822B-2177219D0FDF}"/>
              </a:ext>
            </a:extLst>
          </p:cNvPr>
          <p:cNvSpPr>
            <a:spLocks noGrp="1"/>
          </p:cNvSpPr>
          <p:nvPr>
            <p:ph type="sldNum" sz="quarter" idx="12"/>
          </p:nvPr>
        </p:nvSpPr>
        <p:spPr>
          <a:xfrm>
            <a:off x="9385002" y="6492875"/>
            <a:ext cx="2743200" cy="365125"/>
          </a:xfrm>
        </p:spPr>
        <p:txBody>
          <a:bodyPr/>
          <a:lstStyle/>
          <a:p>
            <a:fld id="{19F7C35C-926E-0E4D-AB5E-2EAC7CCF0320}" type="slidenum">
              <a:rPr lang="en-GB" smtClean="0"/>
              <a:t>14</a:t>
            </a:fld>
            <a:endParaRPr lang="en-GB" dirty="0"/>
          </a:p>
        </p:txBody>
      </p:sp>
      <p:grpSp>
        <p:nvGrpSpPr>
          <p:cNvPr id="5" name="Groupe 4">
            <a:extLst>
              <a:ext uri="{FF2B5EF4-FFF2-40B4-BE49-F238E27FC236}">
                <a16:creationId xmlns:a16="http://schemas.microsoft.com/office/drawing/2014/main" id="{2F69DAD7-CDA4-2243-B017-D0DB2BCF94CF}"/>
              </a:ext>
            </a:extLst>
          </p:cNvPr>
          <p:cNvGrpSpPr>
            <a:grpSpLocks noChangeAspect="1"/>
          </p:cNvGrpSpPr>
          <p:nvPr/>
        </p:nvGrpSpPr>
        <p:grpSpPr>
          <a:xfrm>
            <a:off x="8852482" y="3106471"/>
            <a:ext cx="1440000" cy="1440000"/>
            <a:chOff x="4711253" y="1906593"/>
            <a:chExt cx="2640000" cy="2640000"/>
          </a:xfrm>
        </p:grpSpPr>
        <p:sp>
          <p:nvSpPr>
            <p:cNvPr id="17" name="Rectangle : coins arrondis 16">
              <a:extLst>
                <a:ext uri="{FF2B5EF4-FFF2-40B4-BE49-F238E27FC236}">
                  <a16:creationId xmlns:a16="http://schemas.microsoft.com/office/drawing/2014/main" id="{3ADE3CD9-302E-714D-B134-BEF53541ED7F}"/>
                </a:ext>
              </a:extLst>
            </p:cNvPr>
            <p:cNvSpPr>
              <a:spLocks noChangeAspect="1"/>
            </p:cNvSpPr>
            <p:nvPr/>
          </p:nvSpPr>
          <p:spPr>
            <a:xfrm>
              <a:off x="4711253" y="1906593"/>
              <a:ext cx="2640000" cy="2640000"/>
            </a:xfrm>
            <a:prstGeom prst="roundRect">
              <a:avLst/>
            </a:prstGeom>
            <a:solidFill>
              <a:schemeClr val="bg1"/>
            </a:solidFill>
            <a:ln>
              <a:solidFill>
                <a:srgbClr val="0A133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19" name="Picture 2" descr="Data integrity and FAIR principles - FAQ - BioSistemika">
              <a:extLst>
                <a:ext uri="{FF2B5EF4-FFF2-40B4-BE49-F238E27FC236}">
                  <a16:creationId xmlns:a16="http://schemas.microsoft.com/office/drawing/2014/main" id="{6EC762A2-C2D5-2540-821F-C0168F2FB7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8081" y="2817811"/>
              <a:ext cx="2026344" cy="101317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e 3">
            <a:extLst>
              <a:ext uri="{FF2B5EF4-FFF2-40B4-BE49-F238E27FC236}">
                <a16:creationId xmlns:a16="http://schemas.microsoft.com/office/drawing/2014/main" id="{C5E34CCF-D6F6-104A-8D06-23E2A51F7AE3}"/>
              </a:ext>
            </a:extLst>
          </p:cNvPr>
          <p:cNvGrpSpPr>
            <a:grpSpLocks noChangeAspect="1"/>
          </p:cNvGrpSpPr>
          <p:nvPr/>
        </p:nvGrpSpPr>
        <p:grpSpPr>
          <a:xfrm>
            <a:off x="8852482" y="1341895"/>
            <a:ext cx="1440000" cy="1440000"/>
            <a:chOff x="920872" y="1906593"/>
            <a:chExt cx="2640000" cy="2640000"/>
          </a:xfrm>
        </p:grpSpPr>
        <p:sp>
          <p:nvSpPr>
            <p:cNvPr id="18" name="Rectangle : coins arrondis 17">
              <a:extLst>
                <a:ext uri="{FF2B5EF4-FFF2-40B4-BE49-F238E27FC236}">
                  <a16:creationId xmlns:a16="http://schemas.microsoft.com/office/drawing/2014/main" id="{4476B336-A20A-C644-AED2-6245DF4B39A9}"/>
                </a:ext>
              </a:extLst>
            </p:cNvPr>
            <p:cNvSpPr>
              <a:spLocks noChangeAspect="1"/>
            </p:cNvSpPr>
            <p:nvPr/>
          </p:nvSpPr>
          <p:spPr>
            <a:xfrm>
              <a:off x="920872" y="1906593"/>
              <a:ext cx="2640000" cy="2640000"/>
            </a:xfrm>
            <a:prstGeom prst="roundRect">
              <a:avLst/>
            </a:prstGeom>
            <a:solidFill>
              <a:schemeClr val="bg1"/>
            </a:solidFill>
            <a:ln>
              <a:solidFill>
                <a:srgbClr val="0A133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20" name="Picture 8" descr="CDISC | Clear Data. Clear Impact.">
              <a:extLst>
                <a:ext uri="{FF2B5EF4-FFF2-40B4-BE49-F238E27FC236}">
                  <a16:creationId xmlns:a16="http://schemas.microsoft.com/office/drawing/2014/main" id="{07472321-48B3-6F4C-9B55-D43F630CC5A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0339"/>
            <a:stretch/>
          </p:blipFill>
          <p:spPr bwMode="auto">
            <a:xfrm>
              <a:off x="1316041" y="2655433"/>
              <a:ext cx="1849663" cy="77356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e 5">
            <a:extLst>
              <a:ext uri="{FF2B5EF4-FFF2-40B4-BE49-F238E27FC236}">
                <a16:creationId xmlns:a16="http://schemas.microsoft.com/office/drawing/2014/main" id="{2297276B-1BAB-1F42-8611-515FE7C179CE}"/>
              </a:ext>
            </a:extLst>
          </p:cNvPr>
          <p:cNvGrpSpPr>
            <a:grpSpLocks noChangeAspect="1"/>
          </p:cNvGrpSpPr>
          <p:nvPr/>
        </p:nvGrpSpPr>
        <p:grpSpPr>
          <a:xfrm>
            <a:off x="8852482" y="4871047"/>
            <a:ext cx="1440000" cy="1440000"/>
            <a:chOff x="8488484" y="1906593"/>
            <a:chExt cx="2640000" cy="2640000"/>
          </a:xfrm>
        </p:grpSpPr>
        <p:sp>
          <p:nvSpPr>
            <p:cNvPr id="16" name="Rectangle : coins arrondis 15">
              <a:extLst>
                <a:ext uri="{FF2B5EF4-FFF2-40B4-BE49-F238E27FC236}">
                  <a16:creationId xmlns:a16="http://schemas.microsoft.com/office/drawing/2014/main" id="{9B5326CB-CB3C-2047-98D9-4AA05B5F262B}"/>
                </a:ext>
              </a:extLst>
            </p:cNvPr>
            <p:cNvSpPr>
              <a:spLocks noChangeAspect="1"/>
            </p:cNvSpPr>
            <p:nvPr/>
          </p:nvSpPr>
          <p:spPr>
            <a:xfrm>
              <a:off x="8488484" y="1906593"/>
              <a:ext cx="2640000" cy="2640000"/>
            </a:xfrm>
            <a:prstGeom prst="roundRect">
              <a:avLst/>
            </a:prstGeom>
            <a:solidFill>
              <a:schemeClr val="bg1"/>
            </a:solidFill>
            <a:ln>
              <a:solidFill>
                <a:srgbClr val="0A133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21" name="Picture 10" descr="Le GDPR est là. Votre solution E-Signature est-elle conforme ? | OneSpan">
              <a:extLst>
                <a:ext uri="{FF2B5EF4-FFF2-40B4-BE49-F238E27FC236}">
                  <a16:creationId xmlns:a16="http://schemas.microsoft.com/office/drawing/2014/main" id="{9566B6DB-8122-094D-942C-1B37C6FFDA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78209" y="2684100"/>
              <a:ext cx="1860550" cy="1084986"/>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ZoneTexte 21">
            <a:extLst>
              <a:ext uri="{FF2B5EF4-FFF2-40B4-BE49-F238E27FC236}">
                <a16:creationId xmlns:a16="http://schemas.microsoft.com/office/drawing/2014/main" id="{CFFE73A0-7DD0-0A4A-9CA6-F72116197ECE}"/>
              </a:ext>
            </a:extLst>
          </p:cNvPr>
          <p:cNvSpPr txBox="1"/>
          <p:nvPr/>
        </p:nvSpPr>
        <p:spPr>
          <a:xfrm>
            <a:off x="8852482" y="494099"/>
            <a:ext cx="1626343" cy="523220"/>
          </a:xfrm>
          <a:prstGeom prst="rect">
            <a:avLst/>
          </a:prstGeom>
          <a:noFill/>
        </p:spPr>
        <p:txBody>
          <a:bodyPr wrap="none" rtlCol="0">
            <a:spAutoFit/>
          </a:bodyPr>
          <a:lstStyle/>
          <a:p>
            <a:r>
              <a:rPr lang="en-GB" sz="1400" dirty="0"/>
              <a:t>Emerging standards</a:t>
            </a:r>
          </a:p>
          <a:p>
            <a:r>
              <a:rPr lang="en-GB" sz="1400" dirty="0"/>
              <a:t>&amp; guidance</a:t>
            </a:r>
          </a:p>
        </p:txBody>
      </p:sp>
    </p:spTree>
    <p:extLst>
      <p:ext uri="{BB962C8B-B14F-4D97-AF65-F5344CB8AC3E}">
        <p14:creationId xmlns:p14="http://schemas.microsoft.com/office/powerpoint/2010/main" val="6532709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ZoneTexte 51">
            <a:extLst>
              <a:ext uri="{FF2B5EF4-FFF2-40B4-BE49-F238E27FC236}">
                <a16:creationId xmlns:a16="http://schemas.microsoft.com/office/drawing/2014/main" id="{0814AB9C-96D3-3441-A6D3-CF1DC666C6B3}"/>
              </a:ext>
            </a:extLst>
          </p:cNvPr>
          <p:cNvSpPr txBox="1"/>
          <p:nvPr/>
        </p:nvSpPr>
        <p:spPr>
          <a:xfrm>
            <a:off x="4030787" y="3152001"/>
            <a:ext cx="4130426" cy="553998"/>
          </a:xfrm>
          <a:prstGeom prst="rect">
            <a:avLst/>
          </a:prstGeom>
          <a:noFill/>
        </p:spPr>
        <p:txBody>
          <a:bodyPr wrap="none" rtlCol="0">
            <a:spAutoFit/>
          </a:bodyPr>
          <a:lstStyle/>
          <a:p>
            <a:r>
              <a:rPr lang="en-GB" sz="3000" b="1" dirty="0">
                <a:solidFill>
                  <a:srgbClr val="0B1333"/>
                </a:solidFill>
                <a:latin typeface="Corbel" panose="020B0503020204020204" pitchFamily="34" charset="0"/>
              </a:rPr>
              <a:t>Computational tool box</a:t>
            </a:r>
          </a:p>
        </p:txBody>
      </p:sp>
      <p:sp>
        <p:nvSpPr>
          <p:cNvPr id="4" name="Espace réservé du numéro de diapositive 7">
            <a:extLst>
              <a:ext uri="{FF2B5EF4-FFF2-40B4-BE49-F238E27FC236}">
                <a16:creationId xmlns:a16="http://schemas.microsoft.com/office/drawing/2014/main" id="{24310EA8-5403-0147-89C5-095FDC7C3132}"/>
              </a:ext>
            </a:extLst>
          </p:cNvPr>
          <p:cNvSpPr>
            <a:spLocks noGrp="1"/>
          </p:cNvSpPr>
          <p:nvPr>
            <p:ph type="sldNum" sz="quarter" idx="12"/>
          </p:nvPr>
        </p:nvSpPr>
        <p:spPr>
          <a:xfrm>
            <a:off x="9385002" y="6492875"/>
            <a:ext cx="2743200" cy="365125"/>
          </a:xfrm>
        </p:spPr>
        <p:txBody>
          <a:bodyPr/>
          <a:lstStyle/>
          <a:p>
            <a:fld id="{19F7C35C-926E-0E4D-AB5E-2EAC7CCF0320}" type="slidenum">
              <a:rPr lang="en-GB" smtClean="0"/>
              <a:t>15</a:t>
            </a:fld>
            <a:endParaRPr lang="en-GB" dirty="0"/>
          </a:p>
        </p:txBody>
      </p:sp>
    </p:spTree>
    <p:extLst>
      <p:ext uri="{BB962C8B-B14F-4D97-AF65-F5344CB8AC3E}">
        <p14:creationId xmlns:p14="http://schemas.microsoft.com/office/powerpoint/2010/main" val="1007019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FC887D8D-9162-2244-AD2A-A7C7BB858A52}"/>
              </a:ext>
            </a:extLst>
          </p:cNvPr>
          <p:cNvSpPr txBox="1"/>
          <p:nvPr/>
        </p:nvSpPr>
        <p:spPr>
          <a:xfrm>
            <a:off x="323860" y="142880"/>
            <a:ext cx="5210081" cy="553998"/>
          </a:xfrm>
          <a:prstGeom prst="rect">
            <a:avLst/>
          </a:prstGeom>
          <a:noFill/>
        </p:spPr>
        <p:txBody>
          <a:bodyPr wrap="none" rtlCol="0">
            <a:spAutoFit/>
          </a:bodyPr>
          <a:lstStyle/>
          <a:p>
            <a:r>
              <a:rPr lang="en-GB" sz="3000" b="1" dirty="0">
                <a:solidFill>
                  <a:srgbClr val="0B1333"/>
                </a:solidFill>
                <a:latin typeface="Corbel" panose="020B0503020204020204" pitchFamily="34" charset="0"/>
              </a:rPr>
              <a:t>Statistical testing &amp; modelling</a:t>
            </a:r>
          </a:p>
        </p:txBody>
      </p:sp>
      <p:cxnSp>
        <p:nvCxnSpPr>
          <p:cNvPr id="13" name="Connecteur droit 12">
            <a:extLst>
              <a:ext uri="{FF2B5EF4-FFF2-40B4-BE49-F238E27FC236}">
                <a16:creationId xmlns:a16="http://schemas.microsoft.com/office/drawing/2014/main" id="{5806400B-7DB8-3E48-A26E-6B9E1DEDD589}"/>
              </a:ext>
            </a:extLst>
          </p:cNvPr>
          <p:cNvCxnSpPr/>
          <p:nvPr/>
        </p:nvCxnSpPr>
        <p:spPr>
          <a:xfrm>
            <a:off x="352436" y="739742"/>
            <a:ext cx="6120000" cy="0"/>
          </a:xfrm>
          <a:prstGeom prst="line">
            <a:avLst/>
          </a:prstGeom>
          <a:ln w="12700">
            <a:solidFill>
              <a:srgbClr val="0B1333"/>
            </a:solidFill>
          </a:ln>
        </p:spPr>
        <p:style>
          <a:lnRef idx="1">
            <a:schemeClr val="accent1"/>
          </a:lnRef>
          <a:fillRef idx="0">
            <a:schemeClr val="accent1"/>
          </a:fillRef>
          <a:effectRef idx="0">
            <a:schemeClr val="accent1"/>
          </a:effectRef>
          <a:fontRef idx="minor">
            <a:schemeClr val="tx1"/>
          </a:fontRef>
        </p:style>
      </p:cxnSp>
      <p:pic>
        <p:nvPicPr>
          <p:cNvPr id="2052" name="Picture 4" descr="Statistical Power of a Test — The Science of Machine Learning">
            <a:extLst>
              <a:ext uri="{FF2B5EF4-FFF2-40B4-BE49-F238E27FC236}">
                <a16:creationId xmlns:a16="http://schemas.microsoft.com/office/drawing/2014/main" id="{5CB2C525-45B8-F247-890B-892E00F772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948"/>
          <a:stretch/>
        </p:blipFill>
        <p:spPr bwMode="auto">
          <a:xfrm>
            <a:off x="523887" y="1553801"/>
            <a:ext cx="5491152" cy="4421581"/>
          </a:xfrm>
          <a:prstGeom prst="rect">
            <a:avLst/>
          </a:prstGeom>
          <a:noFill/>
          <a:extLst>
            <a:ext uri="{909E8E84-426E-40DD-AFC4-6F175D3DCCD1}">
              <a14:hiddenFill xmlns:a14="http://schemas.microsoft.com/office/drawing/2010/main">
                <a:solidFill>
                  <a:srgbClr val="FFFFFF"/>
                </a:solidFill>
              </a14:hiddenFill>
            </a:ext>
          </a:extLst>
        </p:spPr>
      </p:pic>
      <p:sp>
        <p:nvSpPr>
          <p:cNvPr id="11" name="Espace réservé du numéro de diapositive 7">
            <a:extLst>
              <a:ext uri="{FF2B5EF4-FFF2-40B4-BE49-F238E27FC236}">
                <a16:creationId xmlns:a16="http://schemas.microsoft.com/office/drawing/2014/main" id="{FC1AA997-52E9-3F4C-99CB-0F617AA93201}"/>
              </a:ext>
            </a:extLst>
          </p:cNvPr>
          <p:cNvSpPr>
            <a:spLocks noGrp="1"/>
          </p:cNvSpPr>
          <p:nvPr>
            <p:ph type="sldNum" sz="quarter" idx="12"/>
          </p:nvPr>
        </p:nvSpPr>
        <p:spPr>
          <a:xfrm>
            <a:off x="9385002" y="6492875"/>
            <a:ext cx="2743200" cy="365125"/>
          </a:xfrm>
        </p:spPr>
        <p:txBody>
          <a:bodyPr/>
          <a:lstStyle/>
          <a:p>
            <a:fld id="{19F7C35C-926E-0E4D-AB5E-2EAC7CCF0320}" type="slidenum">
              <a:rPr lang="en-GB" smtClean="0"/>
              <a:t>16</a:t>
            </a:fld>
            <a:endParaRPr lang="en-GB" dirty="0"/>
          </a:p>
        </p:txBody>
      </p:sp>
    </p:spTree>
    <p:extLst>
      <p:ext uri="{BB962C8B-B14F-4D97-AF65-F5344CB8AC3E}">
        <p14:creationId xmlns:p14="http://schemas.microsoft.com/office/powerpoint/2010/main" val="8988899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FC887D8D-9162-2244-AD2A-A7C7BB858A52}"/>
              </a:ext>
            </a:extLst>
          </p:cNvPr>
          <p:cNvSpPr txBox="1"/>
          <p:nvPr/>
        </p:nvSpPr>
        <p:spPr>
          <a:xfrm>
            <a:off x="323860" y="142880"/>
            <a:ext cx="5210081" cy="553998"/>
          </a:xfrm>
          <a:prstGeom prst="rect">
            <a:avLst/>
          </a:prstGeom>
          <a:noFill/>
        </p:spPr>
        <p:txBody>
          <a:bodyPr wrap="none" rtlCol="0">
            <a:spAutoFit/>
          </a:bodyPr>
          <a:lstStyle/>
          <a:p>
            <a:r>
              <a:rPr lang="en-GB" sz="3000" b="1" dirty="0">
                <a:solidFill>
                  <a:srgbClr val="0B1333"/>
                </a:solidFill>
                <a:latin typeface="Corbel" panose="020B0503020204020204" pitchFamily="34" charset="0"/>
              </a:rPr>
              <a:t>Statistical testing &amp; modelling</a:t>
            </a:r>
          </a:p>
        </p:txBody>
      </p:sp>
      <p:cxnSp>
        <p:nvCxnSpPr>
          <p:cNvPr id="13" name="Connecteur droit 12">
            <a:extLst>
              <a:ext uri="{FF2B5EF4-FFF2-40B4-BE49-F238E27FC236}">
                <a16:creationId xmlns:a16="http://schemas.microsoft.com/office/drawing/2014/main" id="{5806400B-7DB8-3E48-A26E-6B9E1DEDD589}"/>
              </a:ext>
            </a:extLst>
          </p:cNvPr>
          <p:cNvCxnSpPr/>
          <p:nvPr/>
        </p:nvCxnSpPr>
        <p:spPr>
          <a:xfrm>
            <a:off x="352436" y="739742"/>
            <a:ext cx="6120000" cy="0"/>
          </a:xfrm>
          <a:prstGeom prst="line">
            <a:avLst/>
          </a:prstGeom>
          <a:ln w="12700">
            <a:solidFill>
              <a:srgbClr val="0B1333"/>
            </a:solidFill>
          </a:ln>
        </p:spPr>
        <p:style>
          <a:lnRef idx="1">
            <a:schemeClr val="accent1"/>
          </a:lnRef>
          <a:fillRef idx="0">
            <a:schemeClr val="accent1"/>
          </a:fillRef>
          <a:effectRef idx="0">
            <a:schemeClr val="accent1"/>
          </a:effectRef>
          <a:fontRef idx="minor">
            <a:schemeClr val="tx1"/>
          </a:fontRef>
        </p:style>
      </p:cxnSp>
      <p:sp>
        <p:nvSpPr>
          <p:cNvPr id="2" name="ZoneTexte 1">
            <a:extLst>
              <a:ext uri="{FF2B5EF4-FFF2-40B4-BE49-F238E27FC236}">
                <a16:creationId xmlns:a16="http://schemas.microsoft.com/office/drawing/2014/main" id="{06C852DE-A17A-8E4B-A5D8-71CA094EEF7F}"/>
              </a:ext>
            </a:extLst>
          </p:cNvPr>
          <p:cNvSpPr txBox="1"/>
          <p:nvPr/>
        </p:nvSpPr>
        <p:spPr>
          <a:xfrm>
            <a:off x="7236283" y="1058586"/>
            <a:ext cx="2280048" cy="2677656"/>
          </a:xfrm>
          <a:prstGeom prst="rect">
            <a:avLst/>
          </a:prstGeom>
          <a:noFill/>
        </p:spPr>
        <p:txBody>
          <a:bodyPr wrap="none" rtlCol="0">
            <a:spAutoFit/>
          </a:bodyPr>
          <a:lstStyle/>
          <a:p>
            <a:r>
              <a:rPr lang="en-GB" sz="1600" b="1" dirty="0"/>
              <a:t>Multiple-testing</a:t>
            </a:r>
          </a:p>
          <a:p>
            <a:r>
              <a:rPr lang="en-GB" sz="1200" dirty="0">
                <a:solidFill>
                  <a:schemeClr val="bg1">
                    <a:lumMod val="50000"/>
                  </a:schemeClr>
                </a:solidFill>
              </a:rPr>
              <a:t>- FWER, FDR, </a:t>
            </a:r>
            <a:r>
              <a:rPr lang="en-GB" sz="1200" i="1" dirty="0">
                <a:solidFill>
                  <a:schemeClr val="bg1">
                    <a:lumMod val="50000"/>
                  </a:schemeClr>
                </a:solidFill>
              </a:rPr>
              <a:t>q</a:t>
            </a:r>
            <a:r>
              <a:rPr lang="en-GB" sz="1200" dirty="0">
                <a:solidFill>
                  <a:schemeClr val="bg1">
                    <a:lumMod val="50000"/>
                  </a:schemeClr>
                </a:solidFill>
              </a:rPr>
              <a:t>-value, local FDR</a:t>
            </a:r>
          </a:p>
          <a:p>
            <a:r>
              <a:rPr lang="en-GB" sz="1200" dirty="0">
                <a:solidFill>
                  <a:schemeClr val="bg1">
                    <a:lumMod val="50000"/>
                  </a:schemeClr>
                </a:solidFill>
              </a:rPr>
              <a:t>- Bonferroni, Benjamini-Hochberg</a:t>
            </a:r>
          </a:p>
          <a:p>
            <a:endParaRPr lang="en-GB" sz="1600" dirty="0"/>
          </a:p>
          <a:p>
            <a:endParaRPr lang="en-GB" sz="1600" b="1" dirty="0"/>
          </a:p>
          <a:p>
            <a:endParaRPr lang="en-GB" sz="1600" dirty="0"/>
          </a:p>
          <a:p>
            <a:endParaRPr lang="en-GB" sz="1600" dirty="0"/>
          </a:p>
          <a:p>
            <a:endParaRPr lang="en-GB" sz="1600" b="1" dirty="0"/>
          </a:p>
          <a:p>
            <a:endParaRPr lang="en-GB" sz="1600" b="1" dirty="0"/>
          </a:p>
          <a:p>
            <a:endParaRPr lang="en-GB" sz="1600" b="1" dirty="0"/>
          </a:p>
          <a:p>
            <a:endParaRPr lang="en-GB" sz="1600" dirty="0"/>
          </a:p>
        </p:txBody>
      </p:sp>
      <p:pic>
        <p:nvPicPr>
          <p:cNvPr id="2052" name="Picture 4" descr="Statistical Power of a Test — The Science of Machine Learning">
            <a:extLst>
              <a:ext uri="{FF2B5EF4-FFF2-40B4-BE49-F238E27FC236}">
                <a16:creationId xmlns:a16="http://schemas.microsoft.com/office/drawing/2014/main" id="{5CB2C525-45B8-F247-890B-892E00F772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948"/>
          <a:stretch/>
        </p:blipFill>
        <p:spPr bwMode="auto">
          <a:xfrm>
            <a:off x="523887" y="1553801"/>
            <a:ext cx="5491152" cy="4421581"/>
          </a:xfrm>
          <a:prstGeom prst="rect">
            <a:avLst/>
          </a:prstGeom>
          <a:noFill/>
          <a:extLst>
            <a:ext uri="{909E8E84-426E-40DD-AFC4-6F175D3DCCD1}">
              <a14:hiddenFill xmlns:a14="http://schemas.microsoft.com/office/drawing/2010/main">
                <a:solidFill>
                  <a:srgbClr val="FFFFFF"/>
                </a:solidFill>
              </a14:hiddenFill>
            </a:ext>
          </a:extLst>
        </p:spPr>
      </p:pic>
      <p:sp>
        <p:nvSpPr>
          <p:cNvPr id="11" name="Espace réservé du numéro de diapositive 7">
            <a:extLst>
              <a:ext uri="{FF2B5EF4-FFF2-40B4-BE49-F238E27FC236}">
                <a16:creationId xmlns:a16="http://schemas.microsoft.com/office/drawing/2014/main" id="{FC1AA997-52E9-3F4C-99CB-0F617AA93201}"/>
              </a:ext>
            </a:extLst>
          </p:cNvPr>
          <p:cNvSpPr>
            <a:spLocks noGrp="1"/>
          </p:cNvSpPr>
          <p:nvPr>
            <p:ph type="sldNum" sz="quarter" idx="12"/>
          </p:nvPr>
        </p:nvSpPr>
        <p:spPr>
          <a:xfrm>
            <a:off x="9385002" y="6492875"/>
            <a:ext cx="2743200" cy="365125"/>
          </a:xfrm>
        </p:spPr>
        <p:txBody>
          <a:bodyPr/>
          <a:lstStyle/>
          <a:p>
            <a:fld id="{19F7C35C-926E-0E4D-AB5E-2EAC7CCF0320}" type="slidenum">
              <a:rPr lang="en-GB" smtClean="0"/>
              <a:t>17</a:t>
            </a:fld>
            <a:endParaRPr lang="en-GB" dirty="0"/>
          </a:p>
        </p:txBody>
      </p:sp>
    </p:spTree>
    <p:extLst>
      <p:ext uri="{BB962C8B-B14F-4D97-AF65-F5344CB8AC3E}">
        <p14:creationId xmlns:p14="http://schemas.microsoft.com/office/powerpoint/2010/main" val="29683471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FC887D8D-9162-2244-AD2A-A7C7BB858A52}"/>
              </a:ext>
            </a:extLst>
          </p:cNvPr>
          <p:cNvSpPr txBox="1"/>
          <p:nvPr/>
        </p:nvSpPr>
        <p:spPr>
          <a:xfrm>
            <a:off x="323860" y="142880"/>
            <a:ext cx="5210081" cy="553998"/>
          </a:xfrm>
          <a:prstGeom prst="rect">
            <a:avLst/>
          </a:prstGeom>
          <a:noFill/>
        </p:spPr>
        <p:txBody>
          <a:bodyPr wrap="none" rtlCol="0">
            <a:spAutoFit/>
          </a:bodyPr>
          <a:lstStyle/>
          <a:p>
            <a:r>
              <a:rPr lang="en-GB" sz="3000" b="1" dirty="0">
                <a:solidFill>
                  <a:srgbClr val="0B1333"/>
                </a:solidFill>
                <a:latin typeface="Corbel" panose="020B0503020204020204" pitchFamily="34" charset="0"/>
              </a:rPr>
              <a:t>Statistical testing &amp; modelling</a:t>
            </a:r>
          </a:p>
        </p:txBody>
      </p:sp>
      <p:cxnSp>
        <p:nvCxnSpPr>
          <p:cNvPr id="13" name="Connecteur droit 12">
            <a:extLst>
              <a:ext uri="{FF2B5EF4-FFF2-40B4-BE49-F238E27FC236}">
                <a16:creationId xmlns:a16="http://schemas.microsoft.com/office/drawing/2014/main" id="{5806400B-7DB8-3E48-A26E-6B9E1DEDD589}"/>
              </a:ext>
            </a:extLst>
          </p:cNvPr>
          <p:cNvCxnSpPr/>
          <p:nvPr/>
        </p:nvCxnSpPr>
        <p:spPr>
          <a:xfrm>
            <a:off x="352436" y="739742"/>
            <a:ext cx="6120000" cy="0"/>
          </a:xfrm>
          <a:prstGeom prst="line">
            <a:avLst/>
          </a:prstGeom>
          <a:ln w="12700">
            <a:solidFill>
              <a:srgbClr val="0B1333"/>
            </a:solidFill>
          </a:ln>
        </p:spPr>
        <p:style>
          <a:lnRef idx="1">
            <a:schemeClr val="accent1"/>
          </a:lnRef>
          <a:fillRef idx="0">
            <a:schemeClr val="accent1"/>
          </a:fillRef>
          <a:effectRef idx="0">
            <a:schemeClr val="accent1"/>
          </a:effectRef>
          <a:fontRef idx="minor">
            <a:schemeClr val="tx1"/>
          </a:fontRef>
        </p:style>
      </p:cxnSp>
      <p:sp>
        <p:nvSpPr>
          <p:cNvPr id="2" name="ZoneTexte 1">
            <a:extLst>
              <a:ext uri="{FF2B5EF4-FFF2-40B4-BE49-F238E27FC236}">
                <a16:creationId xmlns:a16="http://schemas.microsoft.com/office/drawing/2014/main" id="{06C852DE-A17A-8E4B-A5D8-71CA094EEF7F}"/>
              </a:ext>
            </a:extLst>
          </p:cNvPr>
          <p:cNvSpPr txBox="1"/>
          <p:nvPr/>
        </p:nvSpPr>
        <p:spPr>
          <a:xfrm>
            <a:off x="7236283" y="1058586"/>
            <a:ext cx="3425105" cy="3354765"/>
          </a:xfrm>
          <a:prstGeom prst="rect">
            <a:avLst/>
          </a:prstGeom>
          <a:noFill/>
        </p:spPr>
        <p:txBody>
          <a:bodyPr wrap="none" rtlCol="0">
            <a:spAutoFit/>
          </a:bodyPr>
          <a:lstStyle/>
          <a:p>
            <a:r>
              <a:rPr lang="en-GB" sz="1600" b="1" dirty="0"/>
              <a:t>Multiple-testing</a:t>
            </a:r>
          </a:p>
          <a:p>
            <a:r>
              <a:rPr lang="en-GB" sz="1200" dirty="0">
                <a:solidFill>
                  <a:schemeClr val="bg1">
                    <a:lumMod val="50000"/>
                  </a:schemeClr>
                </a:solidFill>
              </a:rPr>
              <a:t>- FWER, FDR, </a:t>
            </a:r>
            <a:r>
              <a:rPr lang="en-GB" sz="1200" i="1" dirty="0">
                <a:solidFill>
                  <a:schemeClr val="bg1">
                    <a:lumMod val="50000"/>
                  </a:schemeClr>
                </a:solidFill>
              </a:rPr>
              <a:t>q</a:t>
            </a:r>
            <a:r>
              <a:rPr lang="en-GB" sz="1200" dirty="0">
                <a:solidFill>
                  <a:schemeClr val="bg1">
                    <a:lumMod val="50000"/>
                  </a:schemeClr>
                </a:solidFill>
              </a:rPr>
              <a:t>-value, local FDR</a:t>
            </a:r>
          </a:p>
          <a:p>
            <a:r>
              <a:rPr lang="en-GB" sz="1200" dirty="0">
                <a:solidFill>
                  <a:schemeClr val="bg1">
                    <a:lumMod val="50000"/>
                  </a:schemeClr>
                </a:solidFill>
              </a:rPr>
              <a:t>- Bonferroni, Benjamini-Hochberg</a:t>
            </a:r>
          </a:p>
          <a:p>
            <a:endParaRPr lang="en-GB" sz="1600" dirty="0"/>
          </a:p>
          <a:p>
            <a:endParaRPr lang="en-GB" sz="1600" b="1" dirty="0"/>
          </a:p>
          <a:p>
            <a:endParaRPr lang="en-GB" sz="1600" b="1" dirty="0"/>
          </a:p>
          <a:p>
            <a:r>
              <a:rPr lang="en-GB" sz="1600" b="1" dirty="0"/>
              <a:t>Model estimation &amp; variable selection</a:t>
            </a:r>
          </a:p>
          <a:p>
            <a:r>
              <a:rPr lang="en-GB" sz="1200" dirty="0">
                <a:solidFill>
                  <a:schemeClr val="bg1">
                    <a:lumMod val="50000"/>
                  </a:schemeClr>
                </a:solidFill>
              </a:rPr>
              <a:t>- Ridge, LASSO, Elastic Net</a:t>
            </a:r>
            <a:endParaRPr lang="en-GB" sz="1600" dirty="0">
              <a:solidFill>
                <a:schemeClr val="bg1">
                  <a:lumMod val="50000"/>
                </a:schemeClr>
              </a:solidFill>
            </a:endParaRPr>
          </a:p>
          <a:p>
            <a:endParaRPr lang="en-GB" sz="1600" dirty="0"/>
          </a:p>
          <a:p>
            <a:endParaRPr lang="en-GB" sz="1600" dirty="0"/>
          </a:p>
          <a:p>
            <a:endParaRPr lang="en-GB" sz="1600" b="1" dirty="0"/>
          </a:p>
          <a:p>
            <a:endParaRPr lang="en-GB" sz="1600" b="1" dirty="0"/>
          </a:p>
          <a:p>
            <a:endParaRPr lang="en-GB" sz="1600" b="1" dirty="0"/>
          </a:p>
          <a:p>
            <a:endParaRPr lang="en-GB" sz="1600" dirty="0"/>
          </a:p>
        </p:txBody>
      </p:sp>
      <p:pic>
        <p:nvPicPr>
          <p:cNvPr id="2052" name="Picture 4" descr="Statistical Power of a Test — The Science of Machine Learning">
            <a:extLst>
              <a:ext uri="{FF2B5EF4-FFF2-40B4-BE49-F238E27FC236}">
                <a16:creationId xmlns:a16="http://schemas.microsoft.com/office/drawing/2014/main" id="{5CB2C525-45B8-F247-890B-892E00F772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948"/>
          <a:stretch/>
        </p:blipFill>
        <p:spPr bwMode="auto">
          <a:xfrm>
            <a:off x="523887" y="1553801"/>
            <a:ext cx="5491152" cy="442158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Lasso (statistics) - Wikipedia">
            <a:extLst>
              <a:ext uri="{FF2B5EF4-FFF2-40B4-BE49-F238E27FC236}">
                <a16:creationId xmlns:a16="http://schemas.microsoft.com/office/drawing/2014/main" id="{3CCA5C1B-33D4-B948-A2D3-B131A80773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6283" y="2924445"/>
            <a:ext cx="2684773" cy="1208148"/>
          </a:xfrm>
          <a:prstGeom prst="rect">
            <a:avLst/>
          </a:prstGeom>
          <a:noFill/>
          <a:extLst>
            <a:ext uri="{909E8E84-426E-40DD-AFC4-6F175D3DCCD1}">
              <a14:hiddenFill xmlns:a14="http://schemas.microsoft.com/office/drawing/2010/main">
                <a:solidFill>
                  <a:srgbClr val="FFFFFF"/>
                </a:solidFill>
              </a14:hiddenFill>
            </a:ext>
          </a:extLst>
        </p:spPr>
      </p:pic>
      <p:sp>
        <p:nvSpPr>
          <p:cNvPr id="11" name="Espace réservé du numéro de diapositive 7">
            <a:extLst>
              <a:ext uri="{FF2B5EF4-FFF2-40B4-BE49-F238E27FC236}">
                <a16:creationId xmlns:a16="http://schemas.microsoft.com/office/drawing/2014/main" id="{FC1AA997-52E9-3F4C-99CB-0F617AA93201}"/>
              </a:ext>
            </a:extLst>
          </p:cNvPr>
          <p:cNvSpPr>
            <a:spLocks noGrp="1"/>
          </p:cNvSpPr>
          <p:nvPr>
            <p:ph type="sldNum" sz="quarter" idx="12"/>
          </p:nvPr>
        </p:nvSpPr>
        <p:spPr>
          <a:xfrm>
            <a:off x="9385002" y="6492875"/>
            <a:ext cx="2743200" cy="365125"/>
          </a:xfrm>
        </p:spPr>
        <p:txBody>
          <a:bodyPr/>
          <a:lstStyle/>
          <a:p>
            <a:fld id="{19F7C35C-926E-0E4D-AB5E-2EAC7CCF0320}" type="slidenum">
              <a:rPr lang="en-GB" smtClean="0"/>
              <a:t>18</a:t>
            </a:fld>
            <a:endParaRPr lang="en-GB" dirty="0"/>
          </a:p>
        </p:txBody>
      </p:sp>
    </p:spTree>
    <p:extLst>
      <p:ext uri="{BB962C8B-B14F-4D97-AF65-F5344CB8AC3E}">
        <p14:creationId xmlns:p14="http://schemas.microsoft.com/office/powerpoint/2010/main" val="39366102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FC887D8D-9162-2244-AD2A-A7C7BB858A52}"/>
              </a:ext>
            </a:extLst>
          </p:cNvPr>
          <p:cNvSpPr txBox="1"/>
          <p:nvPr/>
        </p:nvSpPr>
        <p:spPr>
          <a:xfrm>
            <a:off x="323860" y="142880"/>
            <a:ext cx="5210081" cy="553998"/>
          </a:xfrm>
          <a:prstGeom prst="rect">
            <a:avLst/>
          </a:prstGeom>
          <a:noFill/>
        </p:spPr>
        <p:txBody>
          <a:bodyPr wrap="none" rtlCol="0">
            <a:spAutoFit/>
          </a:bodyPr>
          <a:lstStyle/>
          <a:p>
            <a:r>
              <a:rPr lang="en-GB" sz="3000" b="1" dirty="0">
                <a:solidFill>
                  <a:srgbClr val="0B1333"/>
                </a:solidFill>
                <a:latin typeface="Corbel" panose="020B0503020204020204" pitchFamily="34" charset="0"/>
              </a:rPr>
              <a:t>Statistical testing &amp; modelling</a:t>
            </a:r>
          </a:p>
        </p:txBody>
      </p:sp>
      <p:cxnSp>
        <p:nvCxnSpPr>
          <p:cNvPr id="13" name="Connecteur droit 12">
            <a:extLst>
              <a:ext uri="{FF2B5EF4-FFF2-40B4-BE49-F238E27FC236}">
                <a16:creationId xmlns:a16="http://schemas.microsoft.com/office/drawing/2014/main" id="{5806400B-7DB8-3E48-A26E-6B9E1DEDD589}"/>
              </a:ext>
            </a:extLst>
          </p:cNvPr>
          <p:cNvCxnSpPr/>
          <p:nvPr/>
        </p:nvCxnSpPr>
        <p:spPr>
          <a:xfrm>
            <a:off x="352436" y="739742"/>
            <a:ext cx="6120000" cy="0"/>
          </a:xfrm>
          <a:prstGeom prst="line">
            <a:avLst/>
          </a:prstGeom>
          <a:ln w="12700">
            <a:solidFill>
              <a:srgbClr val="0B1333"/>
            </a:solidFill>
          </a:ln>
        </p:spPr>
        <p:style>
          <a:lnRef idx="1">
            <a:schemeClr val="accent1"/>
          </a:lnRef>
          <a:fillRef idx="0">
            <a:schemeClr val="accent1"/>
          </a:fillRef>
          <a:effectRef idx="0">
            <a:schemeClr val="accent1"/>
          </a:effectRef>
          <a:fontRef idx="minor">
            <a:schemeClr val="tx1"/>
          </a:fontRef>
        </p:style>
      </p:cxnSp>
      <p:sp>
        <p:nvSpPr>
          <p:cNvPr id="2" name="ZoneTexte 1">
            <a:extLst>
              <a:ext uri="{FF2B5EF4-FFF2-40B4-BE49-F238E27FC236}">
                <a16:creationId xmlns:a16="http://schemas.microsoft.com/office/drawing/2014/main" id="{06C852DE-A17A-8E4B-A5D8-71CA094EEF7F}"/>
              </a:ext>
            </a:extLst>
          </p:cNvPr>
          <p:cNvSpPr txBox="1"/>
          <p:nvPr/>
        </p:nvSpPr>
        <p:spPr>
          <a:xfrm>
            <a:off x="7236283" y="1058586"/>
            <a:ext cx="3425105" cy="4278094"/>
          </a:xfrm>
          <a:prstGeom prst="rect">
            <a:avLst/>
          </a:prstGeom>
          <a:noFill/>
        </p:spPr>
        <p:txBody>
          <a:bodyPr wrap="none" rtlCol="0">
            <a:spAutoFit/>
          </a:bodyPr>
          <a:lstStyle/>
          <a:p>
            <a:r>
              <a:rPr lang="en-GB" sz="1600" b="1" dirty="0"/>
              <a:t>Multiple-testing</a:t>
            </a:r>
          </a:p>
          <a:p>
            <a:r>
              <a:rPr lang="en-GB" sz="1200" dirty="0">
                <a:solidFill>
                  <a:schemeClr val="bg1">
                    <a:lumMod val="50000"/>
                  </a:schemeClr>
                </a:solidFill>
              </a:rPr>
              <a:t>- FWER, FDR, </a:t>
            </a:r>
            <a:r>
              <a:rPr lang="en-GB" sz="1200" i="1" dirty="0">
                <a:solidFill>
                  <a:schemeClr val="bg1">
                    <a:lumMod val="50000"/>
                  </a:schemeClr>
                </a:solidFill>
              </a:rPr>
              <a:t>q</a:t>
            </a:r>
            <a:r>
              <a:rPr lang="en-GB" sz="1200" dirty="0">
                <a:solidFill>
                  <a:schemeClr val="bg1">
                    <a:lumMod val="50000"/>
                  </a:schemeClr>
                </a:solidFill>
              </a:rPr>
              <a:t>-value, local FDR</a:t>
            </a:r>
          </a:p>
          <a:p>
            <a:r>
              <a:rPr lang="en-GB" sz="1200" dirty="0">
                <a:solidFill>
                  <a:schemeClr val="bg1">
                    <a:lumMod val="50000"/>
                  </a:schemeClr>
                </a:solidFill>
              </a:rPr>
              <a:t>- Bonferroni, Benjamini-Hochberg</a:t>
            </a:r>
          </a:p>
          <a:p>
            <a:endParaRPr lang="en-GB" sz="1600" dirty="0"/>
          </a:p>
          <a:p>
            <a:endParaRPr lang="en-GB" sz="1600" b="1" dirty="0"/>
          </a:p>
          <a:p>
            <a:endParaRPr lang="en-GB" sz="1600" b="1" dirty="0"/>
          </a:p>
          <a:p>
            <a:r>
              <a:rPr lang="en-GB" sz="1600" b="1" dirty="0"/>
              <a:t>Model estimation &amp; variable selection</a:t>
            </a:r>
          </a:p>
          <a:p>
            <a:r>
              <a:rPr lang="en-GB" sz="1200" dirty="0">
                <a:solidFill>
                  <a:schemeClr val="bg1">
                    <a:lumMod val="50000"/>
                  </a:schemeClr>
                </a:solidFill>
              </a:rPr>
              <a:t>- Ridge, LASSO, Elastic Net</a:t>
            </a:r>
            <a:endParaRPr lang="en-GB" sz="1600" dirty="0">
              <a:solidFill>
                <a:schemeClr val="bg1">
                  <a:lumMod val="50000"/>
                </a:schemeClr>
              </a:solidFill>
            </a:endParaRPr>
          </a:p>
          <a:p>
            <a:endParaRPr lang="en-GB" sz="1600" dirty="0"/>
          </a:p>
          <a:p>
            <a:endParaRPr lang="en-GB" sz="1600" dirty="0"/>
          </a:p>
          <a:p>
            <a:endParaRPr lang="en-GB" sz="1600" b="1" dirty="0"/>
          </a:p>
          <a:p>
            <a:endParaRPr lang="en-GB" sz="1600" b="1" dirty="0"/>
          </a:p>
          <a:p>
            <a:endParaRPr lang="en-GB" sz="1600" b="1" dirty="0"/>
          </a:p>
          <a:p>
            <a:endParaRPr lang="en-GB" sz="1600" b="1" dirty="0"/>
          </a:p>
          <a:p>
            <a:endParaRPr lang="en-GB" sz="1600" b="1" dirty="0"/>
          </a:p>
          <a:p>
            <a:r>
              <a:rPr lang="en-GB" sz="1600" b="1" dirty="0"/>
              <a:t>Spatiality</a:t>
            </a:r>
          </a:p>
          <a:p>
            <a:r>
              <a:rPr lang="en-GB" sz="1200" dirty="0">
                <a:solidFill>
                  <a:schemeClr val="bg1">
                    <a:lumMod val="50000"/>
                  </a:schemeClr>
                </a:solidFill>
              </a:rPr>
              <a:t>- sliding-window, local score, enrichment</a:t>
            </a:r>
            <a:endParaRPr lang="en-GB" sz="1400" dirty="0">
              <a:solidFill>
                <a:schemeClr val="bg1">
                  <a:lumMod val="50000"/>
                </a:schemeClr>
              </a:solidFill>
            </a:endParaRPr>
          </a:p>
          <a:p>
            <a:endParaRPr lang="en-GB" sz="1600" dirty="0"/>
          </a:p>
        </p:txBody>
      </p:sp>
      <p:pic>
        <p:nvPicPr>
          <p:cNvPr id="2052" name="Picture 4" descr="Statistical Power of a Test — The Science of Machine Learning">
            <a:extLst>
              <a:ext uri="{FF2B5EF4-FFF2-40B4-BE49-F238E27FC236}">
                <a16:creationId xmlns:a16="http://schemas.microsoft.com/office/drawing/2014/main" id="{5CB2C525-45B8-F247-890B-892E00F772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948"/>
          <a:stretch/>
        </p:blipFill>
        <p:spPr bwMode="auto">
          <a:xfrm>
            <a:off x="523887" y="1553801"/>
            <a:ext cx="5491152" cy="442158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Lasso (statistics) - Wikipedia">
            <a:extLst>
              <a:ext uri="{FF2B5EF4-FFF2-40B4-BE49-F238E27FC236}">
                <a16:creationId xmlns:a16="http://schemas.microsoft.com/office/drawing/2014/main" id="{3CCA5C1B-33D4-B948-A2D3-B131A80773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6283" y="2924445"/>
            <a:ext cx="2684773" cy="120814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D8CE0673-05C5-C74B-8C9C-2FC41B4F805E}"/>
              </a:ext>
            </a:extLst>
          </p:cNvPr>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20052" y="5052259"/>
            <a:ext cx="1368000" cy="12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7" descr="PLOS ONE: Genome-Wide Analysis of Immune Activation in Human T and B Cells  Reveals Distinct Classes of Alternatively Spliced Genes">
            <a:extLst>
              <a:ext uri="{FF2B5EF4-FFF2-40B4-BE49-F238E27FC236}">
                <a16:creationId xmlns:a16="http://schemas.microsoft.com/office/drawing/2014/main" id="{0D2928B6-DC92-CE43-B31E-76EFC698A668}"/>
              </a:ext>
            </a:extLst>
          </p:cNvPr>
          <p:cNvPicPr preferRelativeResize="0">
            <a:picLocks noChangeArrowheads="1"/>
          </p:cNvPicPr>
          <p:nvPr/>
        </p:nvPicPr>
        <p:blipFill rotWithShape="1">
          <a:blip r:embed="rId6">
            <a:extLst>
              <a:ext uri="{28A0092B-C50C-407E-A947-70E740481C1C}">
                <a14:useLocalDpi xmlns:a14="http://schemas.microsoft.com/office/drawing/2010/main" val="0"/>
              </a:ext>
            </a:extLst>
          </a:blip>
          <a:srcRect l="4596" t="3057" r="12681"/>
          <a:stretch/>
        </p:blipFill>
        <p:spPr bwMode="auto">
          <a:xfrm>
            <a:off x="8828973" y="5056353"/>
            <a:ext cx="1368000" cy="12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Espace réservé du numéro de diapositive 7">
            <a:extLst>
              <a:ext uri="{FF2B5EF4-FFF2-40B4-BE49-F238E27FC236}">
                <a16:creationId xmlns:a16="http://schemas.microsoft.com/office/drawing/2014/main" id="{FC1AA997-52E9-3F4C-99CB-0F617AA93201}"/>
              </a:ext>
            </a:extLst>
          </p:cNvPr>
          <p:cNvSpPr>
            <a:spLocks noGrp="1"/>
          </p:cNvSpPr>
          <p:nvPr>
            <p:ph type="sldNum" sz="quarter" idx="12"/>
          </p:nvPr>
        </p:nvSpPr>
        <p:spPr>
          <a:xfrm>
            <a:off x="9385002" y="6492875"/>
            <a:ext cx="2743200" cy="365125"/>
          </a:xfrm>
        </p:spPr>
        <p:txBody>
          <a:bodyPr/>
          <a:lstStyle/>
          <a:p>
            <a:fld id="{19F7C35C-926E-0E4D-AB5E-2EAC7CCF0320}" type="slidenum">
              <a:rPr lang="en-GB" smtClean="0"/>
              <a:t>19</a:t>
            </a:fld>
            <a:endParaRPr lang="en-GB" dirty="0"/>
          </a:p>
        </p:txBody>
      </p:sp>
      <p:pic>
        <p:nvPicPr>
          <p:cNvPr id="1026" name="Picture 2" descr="Brain Imaging: What Are the Different Types? | BrainLine">
            <a:extLst>
              <a:ext uri="{FF2B5EF4-FFF2-40B4-BE49-F238E27FC236}">
                <a16:creationId xmlns:a16="http://schemas.microsoft.com/office/drawing/2014/main" id="{BC12CC14-EFCC-8B02-D10E-4B3418777640}"/>
              </a:ext>
            </a:extLst>
          </p:cNvPr>
          <p:cNvPicPr preferRelativeResize="0">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37894" y="5052259"/>
            <a:ext cx="1368000" cy="12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76213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FC887D8D-9162-2244-AD2A-A7C7BB858A52}"/>
              </a:ext>
            </a:extLst>
          </p:cNvPr>
          <p:cNvSpPr txBox="1"/>
          <p:nvPr/>
        </p:nvSpPr>
        <p:spPr>
          <a:xfrm>
            <a:off x="323860" y="142880"/>
            <a:ext cx="2182521" cy="553998"/>
          </a:xfrm>
          <a:prstGeom prst="rect">
            <a:avLst/>
          </a:prstGeom>
          <a:noFill/>
        </p:spPr>
        <p:txBody>
          <a:bodyPr wrap="none" rtlCol="0">
            <a:spAutoFit/>
          </a:bodyPr>
          <a:lstStyle/>
          <a:p>
            <a:r>
              <a:rPr lang="en-GB" sz="3000" b="1" dirty="0">
                <a:solidFill>
                  <a:srgbClr val="0B1333"/>
                </a:solidFill>
                <a:latin typeface="Corbel" panose="020B0503020204020204" pitchFamily="34" charset="0"/>
              </a:rPr>
              <a:t>Background</a:t>
            </a:r>
          </a:p>
        </p:txBody>
      </p:sp>
      <p:cxnSp>
        <p:nvCxnSpPr>
          <p:cNvPr id="13" name="Connecteur droit 12">
            <a:extLst>
              <a:ext uri="{FF2B5EF4-FFF2-40B4-BE49-F238E27FC236}">
                <a16:creationId xmlns:a16="http://schemas.microsoft.com/office/drawing/2014/main" id="{5806400B-7DB8-3E48-A26E-6B9E1DEDD589}"/>
              </a:ext>
            </a:extLst>
          </p:cNvPr>
          <p:cNvCxnSpPr/>
          <p:nvPr/>
        </p:nvCxnSpPr>
        <p:spPr>
          <a:xfrm>
            <a:off x="352436" y="739742"/>
            <a:ext cx="6120000" cy="0"/>
          </a:xfrm>
          <a:prstGeom prst="line">
            <a:avLst/>
          </a:prstGeom>
          <a:ln w="12700">
            <a:solidFill>
              <a:srgbClr val="0B1333"/>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12BF5F5F-A2A2-174D-A582-A593A8AB5225}"/>
              </a:ext>
            </a:extLst>
          </p:cNvPr>
          <p:cNvSpPr/>
          <p:nvPr/>
        </p:nvSpPr>
        <p:spPr>
          <a:xfrm>
            <a:off x="1302056" y="1484503"/>
            <a:ext cx="5970614" cy="5016758"/>
          </a:xfrm>
          <a:prstGeom prst="rect">
            <a:avLst/>
          </a:prstGeom>
        </p:spPr>
        <p:txBody>
          <a:bodyPr wrap="square">
            <a:spAutoFit/>
          </a:bodyPr>
          <a:lstStyle/>
          <a:p>
            <a:r>
              <a:rPr lang="en-US" sz="1200" dirty="0">
                <a:latin typeface="Calibri" pitchFamily="34" charset="0"/>
              </a:rPr>
              <a:t>1999 - 2004</a:t>
            </a:r>
            <a:r>
              <a:rPr lang="en-US" sz="1600" dirty="0">
                <a:latin typeface="Calibri" pitchFamily="34" charset="0"/>
              </a:rPr>
              <a:t>		</a:t>
            </a:r>
            <a:r>
              <a:rPr lang="en-US" sz="1600" dirty="0">
                <a:solidFill>
                  <a:srgbClr val="002060"/>
                </a:solidFill>
                <a:latin typeface="Calibri" pitchFamily="34" charset="0"/>
                <a:hlinkClick r:id="rId2">
                  <a:extLst>
                    <a:ext uri="{A12FA001-AC4F-418D-AE19-62706E023703}">
                      <ahyp:hlinkClr xmlns:ahyp="http://schemas.microsoft.com/office/drawing/2018/hyperlinkcolor" val="tx"/>
                    </a:ext>
                  </a:extLst>
                </a:hlinkClick>
              </a:rPr>
              <a:t>INSA Lyon</a:t>
            </a:r>
            <a:endParaRPr lang="en-US" sz="1600" dirty="0">
              <a:solidFill>
                <a:srgbClr val="002060"/>
              </a:solidFill>
              <a:latin typeface="Calibri" pitchFamily="34" charset="0"/>
            </a:endParaRPr>
          </a:p>
          <a:p>
            <a:endParaRPr lang="en-US" sz="1600" dirty="0">
              <a:latin typeface="Calibri" pitchFamily="34" charset="0"/>
            </a:endParaRPr>
          </a:p>
          <a:p>
            <a:r>
              <a:rPr lang="en-US" sz="1200" dirty="0">
                <a:latin typeface="Calibri" pitchFamily="34" charset="0"/>
              </a:rPr>
              <a:t>2004 - 2007</a:t>
            </a:r>
            <a:r>
              <a:rPr lang="en-US" sz="1600" dirty="0">
                <a:latin typeface="Calibri" pitchFamily="34" charset="0"/>
              </a:rPr>
              <a:t>		PhD at </a:t>
            </a:r>
            <a:r>
              <a:rPr lang="en-US" sz="1600" dirty="0">
                <a:solidFill>
                  <a:srgbClr val="002060"/>
                </a:solidFill>
                <a:latin typeface="Calibri" pitchFamily="34" charset="0"/>
                <a:hlinkClick r:id="rId3">
                  <a:extLst>
                    <a:ext uri="{A12FA001-AC4F-418D-AE19-62706E023703}">
                      <ahyp:hlinkClr xmlns:ahyp="http://schemas.microsoft.com/office/drawing/2018/hyperlinkcolor" val="tx"/>
                    </a:ext>
                  </a:extLst>
                </a:hlinkClick>
              </a:rPr>
              <a:t>Genopole</a:t>
            </a:r>
            <a:r>
              <a:rPr lang="en-US" sz="1600" dirty="0">
                <a:latin typeface="Calibri" pitchFamily="34" charset="0"/>
              </a:rPr>
              <a:t> / </a:t>
            </a:r>
            <a:r>
              <a:rPr lang="en-US" sz="1600" dirty="0">
                <a:solidFill>
                  <a:srgbClr val="002060"/>
                </a:solidFill>
                <a:latin typeface="Calibri" pitchFamily="34" charset="0"/>
                <a:hlinkClick r:id="rId4">
                  <a:extLst>
                    <a:ext uri="{A12FA001-AC4F-418D-AE19-62706E023703}">
                      <ahyp:hlinkClr xmlns:ahyp="http://schemas.microsoft.com/office/drawing/2018/hyperlinkcolor" val="tx"/>
                    </a:ext>
                  </a:extLst>
                </a:hlinkClick>
              </a:rPr>
              <a:t>Merck-Serono</a:t>
            </a:r>
            <a:endParaRPr lang="en-US" sz="1600" dirty="0">
              <a:solidFill>
                <a:srgbClr val="002060"/>
              </a:solidFill>
              <a:latin typeface="Calibri" pitchFamily="34" charset="0"/>
            </a:endParaRPr>
          </a:p>
          <a:p>
            <a:endParaRPr lang="en-US" sz="1600" dirty="0">
              <a:latin typeface="Calibri" pitchFamily="34" charset="0"/>
            </a:endParaRPr>
          </a:p>
          <a:p>
            <a:endParaRPr lang="en-US" sz="1600" dirty="0">
              <a:latin typeface="Calibri" pitchFamily="34" charset="0"/>
            </a:endParaRPr>
          </a:p>
          <a:p>
            <a:r>
              <a:rPr lang="en-US" sz="1200" dirty="0">
                <a:latin typeface="Calibri" pitchFamily="34" charset="0"/>
              </a:rPr>
              <a:t>2007 - 2009</a:t>
            </a:r>
            <a:r>
              <a:rPr lang="en-US" sz="1600" dirty="0">
                <a:latin typeface="Calibri" pitchFamily="34" charset="0"/>
              </a:rPr>
              <a:t>		</a:t>
            </a:r>
            <a:r>
              <a:rPr lang="en-US" sz="1600" i="1" dirty="0">
                <a:latin typeface="Calibri" pitchFamily="34" charset="0"/>
              </a:rPr>
              <a:t>Computational Biologist</a:t>
            </a:r>
          </a:p>
          <a:p>
            <a:r>
              <a:rPr lang="en-US" sz="1600" dirty="0">
                <a:latin typeface="Calibri" pitchFamily="34" charset="0"/>
              </a:rPr>
              <a:t>		</a:t>
            </a:r>
            <a:r>
              <a:rPr lang="en-US" sz="1600" dirty="0">
                <a:solidFill>
                  <a:srgbClr val="002060"/>
                </a:solidFill>
                <a:latin typeface="Calibri" pitchFamily="34" charset="0"/>
                <a:hlinkClick r:id="rId5">
                  <a:extLst>
                    <a:ext uri="{A12FA001-AC4F-418D-AE19-62706E023703}">
                      <ahyp:hlinkClr xmlns:ahyp="http://schemas.microsoft.com/office/drawing/2018/hyperlinkcolor" val="tx"/>
                    </a:ext>
                  </a:extLst>
                </a:hlinkClick>
              </a:rPr>
              <a:t>Ligue </a:t>
            </a:r>
            <a:r>
              <a:rPr lang="en-US" sz="1600" dirty="0" err="1">
                <a:solidFill>
                  <a:srgbClr val="002060"/>
                </a:solidFill>
                <a:latin typeface="Calibri" pitchFamily="34" charset="0"/>
                <a:hlinkClick r:id="rId5">
                  <a:extLst>
                    <a:ext uri="{A12FA001-AC4F-418D-AE19-62706E023703}">
                      <ahyp:hlinkClr xmlns:ahyp="http://schemas.microsoft.com/office/drawing/2018/hyperlinkcolor" val="tx"/>
                    </a:ext>
                  </a:extLst>
                </a:hlinkClick>
              </a:rPr>
              <a:t>Nationale</a:t>
            </a:r>
            <a:r>
              <a:rPr lang="en-US" sz="1600" dirty="0">
                <a:solidFill>
                  <a:srgbClr val="002060"/>
                </a:solidFill>
                <a:latin typeface="Calibri" pitchFamily="34" charset="0"/>
                <a:hlinkClick r:id="rId5">
                  <a:extLst>
                    <a:ext uri="{A12FA001-AC4F-418D-AE19-62706E023703}">
                      <ahyp:hlinkClr xmlns:ahyp="http://schemas.microsoft.com/office/drawing/2018/hyperlinkcolor" val="tx"/>
                    </a:ext>
                  </a:extLst>
                </a:hlinkClick>
              </a:rPr>
              <a:t> </a:t>
            </a:r>
            <a:r>
              <a:rPr lang="en-US" sz="1600" dirty="0" err="1">
                <a:solidFill>
                  <a:srgbClr val="002060"/>
                </a:solidFill>
                <a:latin typeface="Calibri" pitchFamily="34" charset="0"/>
                <a:hlinkClick r:id="rId5">
                  <a:extLst>
                    <a:ext uri="{A12FA001-AC4F-418D-AE19-62706E023703}">
                      <ahyp:hlinkClr xmlns:ahyp="http://schemas.microsoft.com/office/drawing/2018/hyperlinkcolor" val="tx"/>
                    </a:ext>
                  </a:extLst>
                </a:hlinkClick>
              </a:rPr>
              <a:t>contre</a:t>
            </a:r>
            <a:r>
              <a:rPr lang="en-US" sz="1600" dirty="0">
                <a:solidFill>
                  <a:srgbClr val="002060"/>
                </a:solidFill>
                <a:latin typeface="Calibri" pitchFamily="34" charset="0"/>
                <a:hlinkClick r:id="rId5">
                  <a:extLst>
                    <a:ext uri="{A12FA001-AC4F-418D-AE19-62706E023703}">
                      <ahyp:hlinkClr xmlns:ahyp="http://schemas.microsoft.com/office/drawing/2018/hyperlinkcolor" val="tx"/>
                    </a:ext>
                  </a:extLst>
                </a:hlinkClick>
              </a:rPr>
              <a:t> le Cancer</a:t>
            </a:r>
            <a:endParaRPr lang="en-US" sz="1600" dirty="0">
              <a:solidFill>
                <a:srgbClr val="002060"/>
              </a:solidFill>
              <a:latin typeface="Calibri" pitchFamily="34" charset="0"/>
            </a:endParaRPr>
          </a:p>
          <a:p>
            <a:endParaRPr lang="en-US" sz="1600" dirty="0">
              <a:latin typeface="Calibri" pitchFamily="34" charset="0"/>
            </a:endParaRPr>
          </a:p>
          <a:p>
            <a:r>
              <a:rPr lang="en-US" sz="1200" dirty="0">
                <a:latin typeface="Calibri" pitchFamily="34" charset="0"/>
              </a:rPr>
              <a:t>2009 - 2018</a:t>
            </a:r>
            <a:r>
              <a:rPr lang="en-US" sz="1600" dirty="0">
                <a:latin typeface="Calibri" pitchFamily="34" charset="0"/>
              </a:rPr>
              <a:t>		</a:t>
            </a:r>
            <a:r>
              <a:rPr lang="en-US" sz="1600" i="1" dirty="0">
                <a:latin typeface="Calibri" pitchFamily="34" charset="0"/>
              </a:rPr>
              <a:t>Chief Data Officer</a:t>
            </a:r>
          </a:p>
          <a:p>
            <a:r>
              <a:rPr lang="en-US" sz="1600" dirty="0">
                <a:latin typeface="Calibri" pitchFamily="34" charset="0"/>
              </a:rPr>
              <a:t>		</a:t>
            </a:r>
            <a:r>
              <a:rPr lang="en-US" sz="1600" dirty="0">
                <a:solidFill>
                  <a:srgbClr val="002060"/>
                </a:solidFill>
                <a:latin typeface="Calibri" pitchFamily="34" charset="0"/>
                <a:hlinkClick r:id="rId6">
                  <a:extLst>
                    <a:ext uri="{A12FA001-AC4F-418D-AE19-62706E023703}">
                      <ahyp:hlinkClr xmlns:ahyp="http://schemas.microsoft.com/office/drawing/2018/hyperlinkcolor" val="tx"/>
                    </a:ext>
                  </a:extLst>
                </a:hlinkClick>
              </a:rPr>
              <a:t>Pharnext</a:t>
            </a:r>
            <a:endParaRPr lang="en-US" sz="1600" dirty="0">
              <a:solidFill>
                <a:srgbClr val="002060"/>
              </a:solidFill>
              <a:latin typeface="Calibri" pitchFamily="34" charset="0"/>
            </a:endParaRPr>
          </a:p>
          <a:p>
            <a:endParaRPr lang="en-US" sz="1600" dirty="0">
              <a:latin typeface="Calibri" pitchFamily="34" charset="0"/>
            </a:endParaRPr>
          </a:p>
          <a:p>
            <a:r>
              <a:rPr lang="en-US" sz="1200" dirty="0">
                <a:latin typeface="Calibri" pitchFamily="34" charset="0"/>
              </a:rPr>
              <a:t>2018 - 2021</a:t>
            </a:r>
            <a:r>
              <a:rPr lang="en-US" sz="1600" dirty="0">
                <a:latin typeface="Calibri" pitchFamily="34" charset="0"/>
              </a:rPr>
              <a:t>		</a:t>
            </a:r>
            <a:r>
              <a:rPr lang="en-US" sz="1600" i="1" dirty="0">
                <a:latin typeface="Calibri" pitchFamily="34" charset="0"/>
              </a:rPr>
              <a:t>Head of Computational Medicine</a:t>
            </a:r>
          </a:p>
          <a:p>
            <a:r>
              <a:rPr lang="en-US" sz="1600" dirty="0">
                <a:latin typeface="Calibri" pitchFamily="34" charset="0"/>
              </a:rPr>
              <a:t>		</a:t>
            </a:r>
            <a:r>
              <a:rPr lang="en-US" sz="1600" dirty="0">
                <a:solidFill>
                  <a:srgbClr val="002060"/>
                </a:solidFill>
                <a:latin typeface="Calibri" pitchFamily="34" charset="0"/>
                <a:hlinkClick r:id="rId7">
                  <a:extLst>
                    <a:ext uri="{A12FA001-AC4F-418D-AE19-62706E023703}">
                      <ahyp:hlinkClr xmlns:ahyp="http://schemas.microsoft.com/office/drawing/2018/hyperlinkcolor" val="tx"/>
                    </a:ext>
                  </a:extLst>
                </a:hlinkClick>
              </a:rPr>
              <a:t>Servier</a:t>
            </a:r>
            <a:endParaRPr lang="en-US" sz="1600" dirty="0">
              <a:solidFill>
                <a:srgbClr val="002060"/>
              </a:solidFill>
              <a:latin typeface="Calibri" pitchFamily="34" charset="0"/>
            </a:endParaRPr>
          </a:p>
          <a:p>
            <a:endParaRPr lang="fr-FR" sz="1600" dirty="0">
              <a:latin typeface="Calibri" pitchFamily="34" charset="0"/>
            </a:endParaRPr>
          </a:p>
          <a:p>
            <a:r>
              <a:rPr lang="fr-FR" sz="1200" dirty="0" err="1">
                <a:latin typeface="Calibri" pitchFamily="34" charset="0"/>
              </a:rPr>
              <a:t>since</a:t>
            </a:r>
            <a:r>
              <a:rPr lang="fr-FR" sz="1200" dirty="0">
                <a:latin typeface="Calibri" pitchFamily="34" charset="0"/>
              </a:rPr>
              <a:t> 2021 </a:t>
            </a:r>
            <a:r>
              <a:rPr lang="fr-FR" sz="1600" dirty="0">
                <a:latin typeface="Calibri" pitchFamily="34" charset="0"/>
              </a:rPr>
              <a:t>		</a:t>
            </a:r>
            <a:r>
              <a:rPr lang="fr-FR" sz="1600" i="1" dirty="0">
                <a:latin typeface="Calibri" pitchFamily="34" charset="0"/>
              </a:rPr>
              <a:t>Head of </a:t>
            </a:r>
            <a:r>
              <a:rPr lang="fr-FR" sz="1600" i="1" dirty="0" err="1">
                <a:latin typeface="Calibri" pitchFamily="34" charset="0"/>
              </a:rPr>
              <a:t>Biometrics</a:t>
            </a:r>
            <a:r>
              <a:rPr lang="fr-FR" sz="1600" i="1" dirty="0">
                <a:latin typeface="Calibri" pitchFamily="34" charset="0"/>
              </a:rPr>
              <a:t>, Data &amp; </a:t>
            </a:r>
            <a:r>
              <a:rPr lang="fr-FR" sz="1600" i="1" dirty="0" err="1">
                <a:latin typeface="Calibri" pitchFamily="34" charset="0"/>
              </a:rPr>
              <a:t>Decision</a:t>
            </a:r>
            <a:r>
              <a:rPr lang="fr-FR" sz="1600" i="1" dirty="0">
                <a:latin typeface="Calibri" pitchFamily="34" charset="0"/>
              </a:rPr>
              <a:t> Sciences</a:t>
            </a:r>
          </a:p>
          <a:p>
            <a:r>
              <a:rPr lang="fr-FR" sz="1600" dirty="0">
                <a:latin typeface="Calibri" pitchFamily="34" charset="0"/>
              </a:rPr>
              <a:t>		</a:t>
            </a:r>
            <a:r>
              <a:rPr lang="fr-FR" sz="1600" dirty="0" err="1">
                <a:solidFill>
                  <a:srgbClr val="002060"/>
                </a:solidFill>
                <a:latin typeface="Calibri" pitchFamily="34" charset="0"/>
                <a:hlinkClick r:id="rId8">
                  <a:extLst>
                    <a:ext uri="{A12FA001-AC4F-418D-AE19-62706E023703}">
                      <ahyp:hlinkClr xmlns:ahyp="http://schemas.microsoft.com/office/drawing/2018/hyperlinkcolor" val="tx"/>
                    </a:ext>
                  </a:extLst>
                </a:hlinkClick>
              </a:rPr>
              <a:t>Nanobiotix</a:t>
            </a:r>
            <a:endParaRPr lang="fr-FR" sz="1600" dirty="0">
              <a:solidFill>
                <a:srgbClr val="002060"/>
              </a:solidFill>
              <a:latin typeface="Calibri" pitchFamily="34" charset="0"/>
            </a:endParaRPr>
          </a:p>
          <a:p>
            <a:endParaRPr lang="fr-FR" sz="1600" dirty="0">
              <a:latin typeface="Calibri" pitchFamily="34" charset="0"/>
            </a:endParaRPr>
          </a:p>
          <a:p>
            <a:endParaRPr lang="fr-FR" sz="1600" dirty="0">
              <a:latin typeface="Calibri" pitchFamily="34" charset="0"/>
            </a:endParaRPr>
          </a:p>
          <a:p>
            <a:r>
              <a:rPr lang="fr-FR" sz="1200" dirty="0">
                <a:latin typeface="Calibri" pitchFamily="34" charset="0"/>
              </a:rPr>
              <a:t>2005 - 2011</a:t>
            </a:r>
            <a:r>
              <a:rPr lang="fr-FR" sz="1600" dirty="0">
                <a:latin typeface="Calibri" pitchFamily="34" charset="0"/>
              </a:rPr>
              <a:t>		</a:t>
            </a:r>
            <a:r>
              <a:rPr lang="fr-FR" sz="1600" dirty="0">
                <a:solidFill>
                  <a:srgbClr val="002060"/>
                </a:solidFill>
                <a:latin typeface="Calibri" pitchFamily="34" charset="0"/>
                <a:hlinkClick r:id="rId9">
                  <a:extLst>
                    <a:ext uri="{A12FA001-AC4F-418D-AE19-62706E023703}">
                      <ahyp:hlinkClr xmlns:ahyp="http://schemas.microsoft.com/office/drawing/2018/hyperlinkcolor" val="tx"/>
                    </a:ext>
                  </a:extLst>
                </a:hlinkClick>
              </a:rPr>
              <a:t>ENSAI Rennes</a:t>
            </a:r>
            <a:endParaRPr lang="fr-FR" sz="1600" dirty="0">
              <a:solidFill>
                <a:srgbClr val="002060"/>
              </a:solidFill>
              <a:latin typeface="Calibri" pitchFamily="34" charset="0"/>
            </a:endParaRPr>
          </a:p>
          <a:p>
            <a:endParaRPr lang="en-US" sz="1600" dirty="0">
              <a:latin typeface="Calibri" pitchFamily="34" charset="0"/>
            </a:endParaRPr>
          </a:p>
        </p:txBody>
      </p:sp>
      <p:pic>
        <p:nvPicPr>
          <p:cNvPr id="1026" name="Picture 2" descr="Education icons college and school study set Vector Image">
            <a:extLst>
              <a:ext uri="{FF2B5EF4-FFF2-40B4-BE49-F238E27FC236}">
                <a16:creationId xmlns:a16="http://schemas.microsoft.com/office/drawing/2014/main" id="{CF409D89-9EC4-A24B-A19F-4FEDFD472FB7}"/>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7173" t="5427" r="51725" b="80775"/>
          <a:stretch/>
        </p:blipFill>
        <p:spPr bwMode="auto">
          <a:xfrm>
            <a:off x="520995" y="1506805"/>
            <a:ext cx="451699" cy="3189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Education icons college and school study set Vector Image">
            <a:extLst>
              <a:ext uri="{FF2B5EF4-FFF2-40B4-BE49-F238E27FC236}">
                <a16:creationId xmlns:a16="http://schemas.microsoft.com/office/drawing/2014/main" id="{31A2381E-A33C-0540-9CED-C521D7762E01}"/>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5186" t="46833" r="48654" b="29830"/>
          <a:stretch/>
        </p:blipFill>
        <p:spPr bwMode="auto">
          <a:xfrm>
            <a:off x="566658" y="2680546"/>
            <a:ext cx="455284" cy="43862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e 4">
            <a:extLst>
              <a:ext uri="{FF2B5EF4-FFF2-40B4-BE49-F238E27FC236}">
                <a16:creationId xmlns:a16="http://schemas.microsoft.com/office/drawing/2014/main" id="{9B5E3926-04AA-2D45-AE49-6969C341387C}"/>
              </a:ext>
            </a:extLst>
          </p:cNvPr>
          <p:cNvGrpSpPr>
            <a:grpSpLocks noChangeAspect="1"/>
          </p:cNvGrpSpPr>
          <p:nvPr/>
        </p:nvGrpSpPr>
        <p:grpSpPr>
          <a:xfrm>
            <a:off x="594545" y="5850165"/>
            <a:ext cx="510276" cy="468000"/>
            <a:chOff x="9137242" y="5198860"/>
            <a:chExt cx="478245" cy="438623"/>
          </a:xfrm>
        </p:grpSpPr>
        <p:pic>
          <p:nvPicPr>
            <p:cNvPr id="9" name="Picture 2" descr="Education icons college and school study set Vector Image">
              <a:extLst>
                <a:ext uri="{FF2B5EF4-FFF2-40B4-BE49-F238E27FC236}">
                  <a16:creationId xmlns:a16="http://schemas.microsoft.com/office/drawing/2014/main" id="{CFBEFADB-E2E6-424D-A689-4ED8F34AF469}"/>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49638" t="46833" r="22883" b="29830"/>
            <a:stretch/>
          </p:blipFill>
          <p:spPr bwMode="auto">
            <a:xfrm>
              <a:off x="9137242" y="5198860"/>
              <a:ext cx="478245" cy="43862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625E7E3-E9B7-394D-85E5-D40E8048A33C}"/>
                </a:ext>
              </a:extLst>
            </p:cNvPr>
            <p:cNvSpPr/>
            <p:nvPr/>
          </p:nvSpPr>
          <p:spPr>
            <a:xfrm>
              <a:off x="9373189" y="5264151"/>
              <a:ext cx="129586" cy="857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F8A45648-9309-9B47-BE39-87626C4D6850}"/>
                </a:ext>
              </a:extLst>
            </p:cNvPr>
            <p:cNvSpPr/>
            <p:nvPr/>
          </p:nvSpPr>
          <p:spPr>
            <a:xfrm>
              <a:off x="9420519" y="5221289"/>
              <a:ext cx="45719" cy="857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Ellipse 2">
              <a:extLst>
                <a:ext uri="{FF2B5EF4-FFF2-40B4-BE49-F238E27FC236}">
                  <a16:creationId xmlns:a16="http://schemas.microsoft.com/office/drawing/2014/main" id="{1AB20342-BDF8-154F-A6C6-7B03D0495C91}"/>
                </a:ext>
              </a:extLst>
            </p:cNvPr>
            <p:cNvSpPr>
              <a:spLocks noChangeAspect="1"/>
            </p:cNvSpPr>
            <p:nvPr/>
          </p:nvSpPr>
          <p:spPr>
            <a:xfrm>
              <a:off x="9398807" y="5273434"/>
              <a:ext cx="72000" cy="72000"/>
            </a:xfrm>
            <a:prstGeom prst="ellipse">
              <a:avLst/>
            </a:pr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ZoneTexte 9">
            <a:extLst>
              <a:ext uri="{FF2B5EF4-FFF2-40B4-BE49-F238E27FC236}">
                <a16:creationId xmlns:a16="http://schemas.microsoft.com/office/drawing/2014/main" id="{0A74AEFD-7E13-D340-81EE-62348A495960}"/>
              </a:ext>
            </a:extLst>
          </p:cNvPr>
          <p:cNvSpPr txBox="1"/>
          <p:nvPr/>
        </p:nvSpPr>
        <p:spPr>
          <a:xfrm>
            <a:off x="8553182" y="2680546"/>
            <a:ext cx="1835118" cy="276999"/>
          </a:xfrm>
          <a:prstGeom prst="rect">
            <a:avLst/>
          </a:prstGeom>
          <a:noFill/>
        </p:spPr>
        <p:txBody>
          <a:bodyPr wrap="none" rtlCol="0">
            <a:spAutoFit/>
          </a:bodyPr>
          <a:lstStyle/>
          <a:p>
            <a:r>
              <a:rPr lang="en-GB" sz="1200" dirty="0" err="1">
                <a:solidFill>
                  <a:srgbClr val="002060"/>
                </a:solidFill>
                <a:hlinkClick r:id="rId11">
                  <a:extLst>
                    <a:ext uri="{A12FA001-AC4F-418D-AE19-62706E023703}">
                      <ahyp:hlinkClr xmlns:ahyp="http://schemas.microsoft.com/office/drawing/2018/hyperlinkcolor" val="tx"/>
                    </a:ext>
                  </a:extLst>
                </a:hlinkClick>
              </a:rPr>
              <a:t>mickael.guedj@gmail.com</a:t>
            </a:r>
            <a:endParaRPr lang="en-GB" sz="1200" dirty="0">
              <a:solidFill>
                <a:srgbClr val="002060"/>
              </a:solidFill>
            </a:endParaRPr>
          </a:p>
        </p:txBody>
      </p:sp>
      <p:pic>
        <p:nvPicPr>
          <p:cNvPr id="1030" name="Picture 6" descr="Email icon vector 02">
            <a:extLst>
              <a:ext uri="{FF2B5EF4-FFF2-40B4-BE49-F238E27FC236}">
                <a16:creationId xmlns:a16="http://schemas.microsoft.com/office/drawing/2014/main" id="{7BD2CA97-D95A-DB44-A066-FC4196E0B5C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75899" y="2723823"/>
            <a:ext cx="252000" cy="252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inkedin-logo-simple | DESCLÈVES &amp; Associés">
            <a:extLst>
              <a:ext uri="{FF2B5EF4-FFF2-40B4-BE49-F238E27FC236}">
                <a16:creationId xmlns:a16="http://schemas.microsoft.com/office/drawing/2014/main" id="{D095F6DB-054F-2B48-9401-0DDD687110A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67899" y="3166371"/>
            <a:ext cx="468000" cy="468000"/>
          </a:xfrm>
          <a:prstGeom prst="rect">
            <a:avLst/>
          </a:prstGeom>
          <a:noFill/>
          <a:extLst>
            <a:ext uri="{909E8E84-426E-40DD-AFC4-6F175D3DCCD1}">
              <a14:hiddenFill xmlns:a14="http://schemas.microsoft.com/office/drawing/2010/main">
                <a:solidFill>
                  <a:srgbClr val="FFFFFF"/>
                </a:solidFill>
              </a14:hiddenFill>
            </a:ext>
          </a:extLst>
        </p:spPr>
      </p:pic>
      <p:sp>
        <p:nvSpPr>
          <p:cNvPr id="20" name="ZoneTexte 19">
            <a:extLst>
              <a:ext uri="{FF2B5EF4-FFF2-40B4-BE49-F238E27FC236}">
                <a16:creationId xmlns:a16="http://schemas.microsoft.com/office/drawing/2014/main" id="{B771E238-9EC5-574F-BE18-DFF01608F900}"/>
              </a:ext>
            </a:extLst>
          </p:cNvPr>
          <p:cNvSpPr txBox="1"/>
          <p:nvPr/>
        </p:nvSpPr>
        <p:spPr>
          <a:xfrm>
            <a:off x="8553182" y="3269566"/>
            <a:ext cx="3072160" cy="261610"/>
          </a:xfrm>
          <a:prstGeom prst="rect">
            <a:avLst/>
          </a:prstGeom>
          <a:noFill/>
        </p:spPr>
        <p:txBody>
          <a:bodyPr wrap="square">
            <a:spAutoFit/>
          </a:bodyPr>
          <a:lstStyle/>
          <a:p>
            <a:r>
              <a:rPr lang="en-GB" sz="1100" dirty="0">
                <a:solidFill>
                  <a:srgbClr val="002060"/>
                </a:solidFill>
                <a:hlinkClick r:id="rId14">
                  <a:extLst>
                    <a:ext uri="{A12FA001-AC4F-418D-AE19-62706E023703}">
                      <ahyp:hlinkClr xmlns:ahyp="http://schemas.microsoft.com/office/drawing/2018/hyperlinkcolor" val="tx"/>
                    </a:ext>
                  </a:extLst>
                </a:hlinkClick>
              </a:rPr>
              <a:t>https://</a:t>
            </a:r>
            <a:r>
              <a:rPr lang="en-GB" sz="1100" dirty="0" err="1">
                <a:solidFill>
                  <a:srgbClr val="002060"/>
                </a:solidFill>
                <a:hlinkClick r:id="rId14">
                  <a:extLst>
                    <a:ext uri="{A12FA001-AC4F-418D-AE19-62706E023703}">
                      <ahyp:hlinkClr xmlns:ahyp="http://schemas.microsoft.com/office/drawing/2018/hyperlinkcolor" val="tx"/>
                    </a:ext>
                  </a:extLst>
                </a:hlinkClick>
              </a:rPr>
              <a:t>www.linkedin.com</a:t>
            </a:r>
            <a:r>
              <a:rPr lang="en-GB" sz="1100" dirty="0">
                <a:solidFill>
                  <a:srgbClr val="002060"/>
                </a:solidFill>
                <a:hlinkClick r:id="rId14">
                  <a:extLst>
                    <a:ext uri="{A12FA001-AC4F-418D-AE19-62706E023703}">
                      <ahyp:hlinkClr xmlns:ahyp="http://schemas.microsoft.com/office/drawing/2018/hyperlinkcolor" val="tx"/>
                    </a:ext>
                  </a:extLst>
                </a:hlinkClick>
              </a:rPr>
              <a:t>/in/</a:t>
            </a:r>
            <a:r>
              <a:rPr lang="en-GB" sz="1100" dirty="0" err="1">
                <a:solidFill>
                  <a:srgbClr val="002060"/>
                </a:solidFill>
                <a:hlinkClick r:id="rId14">
                  <a:extLst>
                    <a:ext uri="{A12FA001-AC4F-418D-AE19-62706E023703}">
                      <ahyp:hlinkClr xmlns:ahyp="http://schemas.microsoft.com/office/drawing/2018/hyperlinkcolor" val="tx"/>
                    </a:ext>
                  </a:extLst>
                </a:hlinkClick>
              </a:rPr>
              <a:t>mickaelguedj</a:t>
            </a:r>
            <a:endParaRPr lang="en-GB" sz="1100" dirty="0">
              <a:solidFill>
                <a:srgbClr val="002060"/>
              </a:solidFill>
            </a:endParaRPr>
          </a:p>
        </p:txBody>
      </p:sp>
      <p:sp>
        <p:nvSpPr>
          <p:cNvPr id="8" name="Espace réservé du numéro de diapositive 7">
            <a:extLst>
              <a:ext uri="{FF2B5EF4-FFF2-40B4-BE49-F238E27FC236}">
                <a16:creationId xmlns:a16="http://schemas.microsoft.com/office/drawing/2014/main" id="{3F36D35D-4301-F841-9FE5-4E4AC743C8C5}"/>
              </a:ext>
            </a:extLst>
          </p:cNvPr>
          <p:cNvSpPr>
            <a:spLocks noGrp="1"/>
          </p:cNvSpPr>
          <p:nvPr>
            <p:ph type="sldNum" sz="quarter" idx="12"/>
          </p:nvPr>
        </p:nvSpPr>
        <p:spPr>
          <a:xfrm>
            <a:off x="9385002" y="6492875"/>
            <a:ext cx="2743200" cy="365125"/>
          </a:xfrm>
        </p:spPr>
        <p:txBody>
          <a:bodyPr/>
          <a:lstStyle/>
          <a:p>
            <a:fld id="{19F7C35C-926E-0E4D-AB5E-2EAC7CCF0320}" type="slidenum">
              <a:rPr lang="en-GB" smtClean="0"/>
              <a:t>2</a:t>
            </a:fld>
            <a:endParaRPr lang="en-GB" dirty="0"/>
          </a:p>
        </p:txBody>
      </p:sp>
    </p:spTree>
    <p:extLst>
      <p:ext uri="{BB962C8B-B14F-4D97-AF65-F5344CB8AC3E}">
        <p14:creationId xmlns:p14="http://schemas.microsoft.com/office/powerpoint/2010/main" val="20799535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FC887D8D-9162-2244-AD2A-A7C7BB858A52}"/>
              </a:ext>
            </a:extLst>
          </p:cNvPr>
          <p:cNvSpPr txBox="1"/>
          <p:nvPr/>
        </p:nvSpPr>
        <p:spPr>
          <a:xfrm>
            <a:off x="323860" y="142880"/>
            <a:ext cx="3642344" cy="553998"/>
          </a:xfrm>
          <a:prstGeom prst="rect">
            <a:avLst/>
          </a:prstGeom>
          <a:noFill/>
        </p:spPr>
        <p:txBody>
          <a:bodyPr wrap="none" rtlCol="0">
            <a:spAutoFit/>
          </a:bodyPr>
          <a:lstStyle/>
          <a:p>
            <a:r>
              <a:rPr lang="en-GB" sz="3000" b="1" dirty="0">
                <a:solidFill>
                  <a:srgbClr val="0B1333"/>
                </a:solidFill>
                <a:latin typeface="Corbel" panose="020B0503020204020204" pitchFamily="34" charset="0"/>
              </a:rPr>
              <a:t>Dimension reduction</a:t>
            </a:r>
          </a:p>
        </p:txBody>
      </p:sp>
      <p:cxnSp>
        <p:nvCxnSpPr>
          <p:cNvPr id="13" name="Connecteur droit 12">
            <a:extLst>
              <a:ext uri="{FF2B5EF4-FFF2-40B4-BE49-F238E27FC236}">
                <a16:creationId xmlns:a16="http://schemas.microsoft.com/office/drawing/2014/main" id="{5806400B-7DB8-3E48-A26E-6B9E1DEDD589}"/>
              </a:ext>
            </a:extLst>
          </p:cNvPr>
          <p:cNvCxnSpPr/>
          <p:nvPr/>
        </p:nvCxnSpPr>
        <p:spPr>
          <a:xfrm>
            <a:off x="352436" y="739742"/>
            <a:ext cx="6120000" cy="0"/>
          </a:xfrm>
          <a:prstGeom prst="line">
            <a:avLst/>
          </a:prstGeom>
          <a:ln w="12700">
            <a:solidFill>
              <a:srgbClr val="0B1333"/>
            </a:solidFill>
          </a:ln>
        </p:spPr>
        <p:style>
          <a:lnRef idx="1">
            <a:schemeClr val="accent1"/>
          </a:lnRef>
          <a:fillRef idx="0">
            <a:schemeClr val="accent1"/>
          </a:fillRef>
          <a:effectRef idx="0">
            <a:schemeClr val="accent1"/>
          </a:effectRef>
          <a:fontRef idx="minor">
            <a:schemeClr val="tx1"/>
          </a:fontRef>
        </p:style>
      </p:cxnSp>
      <p:grpSp>
        <p:nvGrpSpPr>
          <p:cNvPr id="5" name="Groupe 4">
            <a:extLst>
              <a:ext uri="{FF2B5EF4-FFF2-40B4-BE49-F238E27FC236}">
                <a16:creationId xmlns:a16="http://schemas.microsoft.com/office/drawing/2014/main" id="{45923A20-DC04-A0D2-F3EB-E20E892A6212}"/>
              </a:ext>
            </a:extLst>
          </p:cNvPr>
          <p:cNvGrpSpPr/>
          <p:nvPr/>
        </p:nvGrpSpPr>
        <p:grpSpPr>
          <a:xfrm>
            <a:off x="1715314" y="4728781"/>
            <a:ext cx="8761372" cy="1800000"/>
            <a:chOff x="209527" y="4871660"/>
            <a:chExt cx="8761372" cy="1800000"/>
          </a:xfrm>
        </p:grpSpPr>
        <p:pic>
          <p:nvPicPr>
            <p:cNvPr id="2054" name="Picture 6">
              <a:extLst>
                <a:ext uri="{FF2B5EF4-FFF2-40B4-BE49-F238E27FC236}">
                  <a16:creationId xmlns:a16="http://schemas.microsoft.com/office/drawing/2014/main" id="{EEF45847-1695-254F-A01A-8CAC48ADF8F7}"/>
                </a:ext>
              </a:extLst>
            </p:cNvPr>
            <p:cNvPicPr preferRelativeResize="0">
              <a:picLocks noChangeArrowheads="1"/>
            </p:cNvPicPr>
            <p:nvPr/>
          </p:nvPicPr>
          <p:blipFill rotWithShape="1">
            <a:blip r:embed="rId2">
              <a:extLst>
                <a:ext uri="{28A0092B-C50C-407E-A947-70E740481C1C}">
                  <a14:useLocalDpi xmlns:a14="http://schemas.microsoft.com/office/drawing/2010/main" val="0"/>
                </a:ext>
              </a:extLst>
            </a:blip>
            <a:srcRect r="52605" b="50921"/>
            <a:stretch/>
          </p:blipFill>
          <p:spPr bwMode="auto">
            <a:xfrm>
              <a:off x="209527" y="4871660"/>
              <a:ext cx="252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a:extLst>
                <a:ext uri="{FF2B5EF4-FFF2-40B4-BE49-F238E27FC236}">
                  <a16:creationId xmlns:a16="http://schemas.microsoft.com/office/drawing/2014/main" id="{94F78756-15D5-3C46-99B7-95416239378E}"/>
                </a:ext>
              </a:extLst>
            </p:cNvPr>
            <p:cNvPicPr preferRelativeResize="0">
              <a:picLocks noChangeArrowheads="1"/>
            </p:cNvPicPr>
            <p:nvPr/>
          </p:nvPicPr>
          <p:blipFill rotWithShape="1">
            <a:blip r:embed="rId2">
              <a:extLst>
                <a:ext uri="{28A0092B-C50C-407E-A947-70E740481C1C}">
                  <a14:useLocalDpi xmlns:a14="http://schemas.microsoft.com/office/drawing/2010/main" val="0"/>
                </a:ext>
              </a:extLst>
            </a:blip>
            <a:srcRect t="49079" r="52605" b="1842"/>
            <a:stretch/>
          </p:blipFill>
          <p:spPr bwMode="auto">
            <a:xfrm>
              <a:off x="3242171" y="4871661"/>
              <a:ext cx="2520000" cy="179991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a:extLst>
                <a:ext uri="{FF2B5EF4-FFF2-40B4-BE49-F238E27FC236}">
                  <a16:creationId xmlns:a16="http://schemas.microsoft.com/office/drawing/2014/main" id="{33EB2841-CCBB-234E-9012-68695E71D4A4}"/>
                </a:ext>
              </a:extLst>
            </p:cNvPr>
            <p:cNvPicPr preferRelativeResize="0">
              <a:picLocks noChangeArrowheads="1"/>
            </p:cNvPicPr>
            <p:nvPr/>
          </p:nvPicPr>
          <p:blipFill rotWithShape="1">
            <a:blip r:embed="rId2">
              <a:extLst>
                <a:ext uri="{28A0092B-C50C-407E-A947-70E740481C1C}">
                  <a14:useLocalDpi xmlns:a14="http://schemas.microsoft.com/office/drawing/2010/main" val="0"/>
                </a:ext>
              </a:extLst>
            </a:blip>
            <a:srcRect l="49880" t="644" r="1929" b="52053"/>
            <a:stretch/>
          </p:blipFill>
          <p:spPr bwMode="auto">
            <a:xfrm>
              <a:off x="6306899" y="4871660"/>
              <a:ext cx="2664000" cy="1800000"/>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ZoneTexte 11">
            <a:extLst>
              <a:ext uri="{FF2B5EF4-FFF2-40B4-BE49-F238E27FC236}">
                <a16:creationId xmlns:a16="http://schemas.microsoft.com/office/drawing/2014/main" id="{FF4B5FD3-8F76-AE4E-99C2-734CAB82F7C8}"/>
              </a:ext>
            </a:extLst>
          </p:cNvPr>
          <p:cNvSpPr txBox="1"/>
          <p:nvPr/>
        </p:nvSpPr>
        <p:spPr>
          <a:xfrm>
            <a:off x="323860" y="962343"/>
            <a:ext cx="6762740" cy="646331"/>
          </a:xfrm>
          <a:prstGeom prst="rect">
            <a:avLst/>
          </a:prstGeom>
          <a:noFill/>
        </p:spPr>
        <p:txBody>
          <a:bodyPr wrap="square">
            <a:spAutoFit/>
          </a:bodyPr>
          <a:lstStyle/>
          <a:p>
            <a:r>
              <a:rPr lang="fr-FR" b="0" i="0" u="none" strike="noStrike" dirty="0">
                <a:solidFill>
                  <a:srgbClr val="202122"/>
                </a:solidFill>
                <a:effectLst/>
              </a:rPr>
              <a:t>Transformation of data </a:t>
            </a:r>
            <a:r>
              <a:rPr lang="fr-FR" b="0" i="0" u="none" strike="noStrike" dirty="0" err="1">
                <a:solidFill>
                  <a:srgbClr val="202122"/>
                </a:solidFill>
                <a:effectLst/>
              </a:rPr>
              <a:t>from</a:t>
            </a:r>
            <a:r>
              <a:rPr lang="fr-FR" b="0" i="0" u="none" strike="noStrike" dirty="0">
                <a:solidFill>
                  <a:srgbClr val="202122"/>
                </a:solidFill>
                <a:effectLst/>
              </a:rPr>
              <a:t> a high-</a:t>
            </a:r>
            <a:r>
              <a:rPr lang="fr-FR" b="0" i="0" u="none" strike="noStrike" dirty="0" err="1">
                <a:solidFill>
                  <a:srgbClr val="202122"/>
                </a:solidFill>
                <a:effectLst/>
              </a:rPr>
              <a:t>dimensional</a:t>
            </a:r>
            <a:r>
              <a:rPr lang="fr-FR" b="0" i="0" u="none" strike="noStrike" dirty="0">
                <a:solidFill>
                  <a:srgbClr val="202122"/>
                </a:solidFill>
                <a:effectLst/>
              </a:rPr>
              <a:t> </a:t>
            </a:r>
            <a:r>
              <a:rPr lang="fr-FR" b="0" i="0" u="none" strike="noStrike" dirty="0" err="1">
                <a:solidFill>
                  <a:srgbClr val="202122"/>
                </a:solidFill>
                <a:effectLst/>
              </a:rPr>
              <a:t>space</a:t>
            </a:r>
            <a:r>
              <a:rPr lang="fr-FR" b="0" i="0" u="none" strike="noStrike" dirty="0">
                <a:solidFill>
                  <a:srgbClr val="202122"/>
                </a:solidFill>
                <a:effectLst/>
              </a:rPr>
              <a:t> </a:t>
            </a:r>
            <a:r>
              <a:rPr lang="fr-FR" b="0" i="0" u="none" strike="noStrike" dirty="0" err="1">
                <a:solidFill>
                  <a:srgbClr val="202122"/>
                </a:solidFill>
                <a:effectLst/>
              </a:rPr>
              <a:t>into</a:t>
            </a:r>
            <a:r>
              <a:rPr lang="fr-FR" b="0" i="0" u="none" strike="noStrike" dirty="0">
                <a:solidFill>
                  <a:srgbClr val="202122"/>
                </a:solidFill>
                <a:effectLst/>
              </a:rPr>
              <a:t> a </a:t>
            </a:r>
            <a:r>
              <a:rPr lang="fr-FR" b="0" i="0" u="none" strike="noStrike" dirty="0" err="1">
                <a:solidFill>
                  <a:srgbClr val="202122"/>
                </a:solidFill>
                <a:effectLst/>
              </a:rPr>
              <a:t>low-dimensional</a:t>
            </a:r>
            <a:r>
              <a:rPr lang="fr-FR" b="0" i="0" u="none" strike="noStrike" dirty="0">
                <a:solidFill>
                  <a:srgbClr val="202122"/>
                </a:solidFill>
                <a:effectLst/>
              </a:rPr>
              <a:t> </a:t>
            </a:r>
            <a:r>
              <a:rPr lang="fr-FR" b="0" i="0" u="none" strike="noStrike" dirty="0" err="1">
                <a:solidFill>
                  <a:srgbClr val="202122"/>
                </a:solidFill>
                <a:effectLst/>
              </a:rPr>
              <a:t>space</a:t>
            </a:r>
            <a:r>
              <a:rPr lang="fr-FR" b="0" i="0" u="none" strike="noStrike" dirty="0">
                <a:solidFill>
                  <a:srgbClr val="202122"/>
                </a:solidFill>
                <a:effectLst/>
              </a:rPr>
              <a:t> </a:t>
            </a:r>
            <a:r>
              <a:rPr lang="fr-FR" b="0" i="0" u="none" strike="noStrike" dirty="0" err="1">
                <a:solidFill>
                  <a:srgbClr val="202122"/>
                </a:solidFill>
                <a:effectLst/>
              </a:rPr>
              <a:t>so</a:t>
            </a:r>
            <a:r>
              <a:rPr lang="fr-FR" b="0" i="0" u="none" strike="noStrike" dirty="0">
                <a:solidFill>
                  <a:srgbClr val="202122"/>
                </a:solidFill>
                <a:effectLst/>
              </a:rPr>
              <a:t> </a:t>
            </a:r>
            <a:r>
              <a:rPr lang="fr-FR" b="0" i="0" u="none" strike="noStrike" dirty="0" err="1">
                <a:solidFill>
                  <a:srgbClr val="202122"/>
                </a:solidFill>
                <a:effectLst/>
              </a:rPr>
              <a:t>that</a:t>
            </a:r>
            <a:r>
              <a:rPr lang="fr-FR" b="0" i="0" u="none" strike="noStrike" dirty="0">
                <a:solidFill>
                  <a:srgbClr val="202122"/>
                </a:solidFill>
                <a:effectLst/>
              </a:rPr>
              <a:t> </a:t>
            </a:r>
            <a:r>
              <a:rPr lang="fr-FR" b="0" i="0" u="none" strike="noStrike" dirty="0" err="1">
                <a:solidFill>
                  <a:srgbClr val="202122"/>
                </a:solidFill>
                <a:effectLst/>
              </a:rPr>
              <a:t>it</a:t>
            </a:r>
            <a:r>
              <a:rPr lang="fr-FR" b="0" i="0" u="none" strike="noStrike" dirty="0">
                <a:solidFill>
                  <a:srgbClr val="202122"/>
                </a:solidFill>
                <a:effectLst/>
              </a:rPr>
              <a:t> </a:t>
            </a:r>
            <a:r>
              <a:rPr lang="fr-FR" b="0" i="0" u="none" strike="noStrike" dirty="0" err="1">
                <a:solidFill>
                  <a:srgbClr val="202122"/>
                </a:solidFill>
                <a:effectLst/>
              </a:rPr>
              <a:t>retains</a:t>
            </a:r>
            <a:r>
              <a:rPr lang="fr-FR" b="0" i="0" u="none" strike="noStrike" dirty="0">
                <a:solidFill>
                  <a:srgbClr val="202122"/>
                </a:solidFill>
                <a:effectLst/>
              </a:rPr>
              <a:t> </a:t>
            </a:r>
            <a:r>
              <a:rPr lang="fr-FR" b="0" i="0" u="none" strike="noStrike" dirty="0" err="1">
                <a:solidFill>
                  <a:srgbClr val="202122"/>
                </a:solidFill>
                <a:effectLst/>
              </a:rPr>
              <a:t>some</a:t>
            </a:r>
            <a:r>
              <a:rPr lang="fr-FR" b="0" i="0" u="none" strike="noStrike" dirty="0">
                <a:solidFill>
                  <a:srgbClr val="202122"/>
                </a:solidFill>
                <a:effectLst/>
              </a:rPr>
              <a:t> </a:t>
            </a:r>
            <a:r>
              <a:rPr lang="fr-FR" b="0" i="0" u="none" strike="noStrike" dirty="0" err="1">
                <a:solidFill>
                  <a:srgbClr val="202122"/>
                </a:solidFill>
                <a:effectLst/>
              </a:rPr>
              <a:t>meaningful</a:t>
            </a:r>
            <a:r>
              <a:rPr lang="fr-FR" b="0" i="0" u="none" strike="noStrike" dirty="0">
                <a:solidFill>
                  <a:srgbClr val="202122"/>
                </a:solidFill>
                <a:effectLst/>
              </a:rPr>
              <a:t> </a:t>
            </a:r>
            <a:r>
              <a:rPr lang="fr-FR" b="0" i="0" u="none" strike="noStrike" dirty="0" err="1">
                <a:solidFill>
                  <a:srgbClr val="202122"/>
                </a:solidFill>
                <a:effectLst/>
              </a:rPr>
              <a:t>properties</a:t>
            </a:r>
            <a:endParaRPr lang="fr-FR" b="0" i="0" u="none" strike="noStrike" dirty="0">
              <a:solidFill>
                <a:srgbClr val="202122"/>
              </a:solidFill>
              <a:effectLst/>
            </a:endParaRPr>
          </a:p>
        </p:txBody>
      </p:sp>
      <p:pic>
        <p:nvPicPr>
          <p:cNvPr id="2056" name="Picture 8" descr="Cube magique casse tête * Dimensions : 5,3 x 5,3 x 5,3 cm * Matière :  plastique Fonctions : casse-tête Contenu : 1 magic cube 5... - Cdiscount  Jeux - Jouets">
            <a:extLst>
              <a:ext uri="{FF2B5EF4-FFF2-40B4-BE49-F238E27FC236}">
                <a16:creationId xmlns:a16="http://schemas.microsoft.com/office/drawing/2014/main" id="{234CEA84-9456-3648-9E23-FA7000ED99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7443" y="1818009"/>
            <a:ext cx="2154005" cy="2154005"/>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e 2">
            <a:extLst>
              <a:ext uri="{FF2B5EF4-FFF2-40B4-BE49-F238E27FC236}">
                <a16:creationId xmlns:a16="http://schemas.microsoft.com/office/drawing/2014/main" id="{4A55FBCA-1432-4045-87FB-4BD5FA1E62D4}"/>
              </a:ext>
            </a:extLst>
          </p:cNvPr>
          <p:cNvGrpSpPr/>
          <p:nvPr/>
        </p:nvGrpSpPr>
        <p:grpSpPr>
          <a:xfrm>
            <a:off x="5084501" y="2906784"/>
            <a:ext cx="1570272" cy="360000"/>
            <a:chOff x="6945190" y="2864252"/>
            <a:chExt cx="1570272" cy="360000"/>
          </a:xfrm>
        </p:grpSpPr>
        <p:sp>
          <p:nvSpPr>
            <p:cNvPr id="16" name="Rectangle 15">
              <a:extLst>
                <a:ext uri="{FF2B5EF4-FFF2-40B4-BE49-F238E27FC236}">
                  <a16:creationId xmlns:a16="http://schemas.microsoft.com/office/drawing/2014/main" id="{D13EADB8-6BC2-4645-9B7B-B1B7510FCFE0}"/>
                </a:ext>
              </a:extLst>
            </p:cNvPr>
            <p:cNvSpPr>
              <a:spLocks noChangeAspect="1"/>
            </p:cNvSpPr>
            <p:nvPr/>
          </p:nvSpPr>
          <p:spPr>
            <a:xfrm>
              <a:off x="6945190" y="2864252"/>
              <a:ext cx="360000" cy="360000"/>
            </a:xfrm>
            <a:prstGeom prst="rect">
              <a:avLst/>
            </a:prstGeom>
            <a:solidFill>
              <a:srgbClr val="495DBC"/>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C1BAB1EB-151F-B442-9267-DB468BAC49DF}"/>
                </a:ext>
              </a:extLst>
            </p:cNvPr>
            <p:cNvSpPr>
              <a:spLocks noChangeAspect="1"/>
            </p:cNvSpPr>
            <p:nvPr/>
          </p:nvSpPr>
          <p:spPr>
            <a:xfrm>
              <a:off x="7348614" y="2864252"/>
              <a:ext cx="360000" cy="360000"/>
            </a:xfrm>
            <a:prstGeom prst="rect">
              <a:avLst/>
            </a:prstGeom>
            <a:solidFill>
              <a:srgbClr val="FF4A4C"/>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1276BEE0-2E63-8F48-BA4B-079478B9E4F7}"/>
                </a:ext>
              </a:extLst>
            </p:cNvPr>
            <p:cNvSpPr>
              <a:spLocks noChangeAspect="1"/>
            </p:cNvSpPr>
            <p:nvPr/>
          </p:nvSpPr>
          <p:spPr>
            <a:xfrm>
              <a:off x="7752038" y="2864252"/>
              <a:ext cx="360000" cy="360000"/>
            </a:xfrm>
            <a:prstGeom prst="rect">
              <a:avLst/>
            </a:prstGeom>
            <a:solidFill>
              <a:srgbClr val="FFFEFF"/>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BDB7F086-D644-6748-9F6C-59093A800DB1}"/>
                </a:ext>
              </a:extLst>
            </p:cNvPr>
            <p:cNvSpPr>
              <a:spLocks noChangeAspect="1"/>
            </p:cNvSpPr>
            <p:nvPr/>
          </p:nvSpPr>
          <p:spPr>
            <a:xfrm>
              <a:off x="8155462" y="2864252"/>
              <a:ext cx="360000" cy="360000"/>
            </a:xfrm>
            <a:prstGeom prst="rect">
              <a:avLst/>
            </a:prstGeom>
            <a:solidFill>
              <a:srgbClr val="47A053"/>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5" name="Picture 4" descr="Right Curved Arrow Graphic - Arrow Symbols | Free Graphics &amp; Vectors -  PicMonkey">
            <a:extLst>
              <a:ext uri="{FF2B5EF4-FFF2-40B4-BE49-F238E27FC236}">
                <a16:creationId xmlns:a16="http://schemas.microsoft.com/office/drawing/2014/main" id="{411ABE00-E891-8D43-A05E-13E81F0D07E0}"/>
              </a:ext>
            </a:extLst>
          </p:cNvPr>
          <p:cNvPicPr>
            <a:picLocks noChangeAspect="1" noChangeArrowheads="1"/>
          </p:cNvPicPr>
          <p:nvPr/>
        </p:nvPicPr>
        <p:blipFill>
          <a:blip r:embed="rId4">
            <a:biLevel thresh="75000"/>
            <a:extLst>
              <a:ext uri="{28A0092B-C50C-407E-A947-70E740481C1C}">
                <a14:useLocalDpi xmlns:a14="http://schemas.microsoft.com/office/drawing/2010/main" val="0"/>
              </a:ext>
            </a:extLst>
          </a:blip>
          <a:srcRect/>
          <a:stretch>
            <a:fillRect/>
          </a:stretch>
        </p:blipFill>
        <p:spPr bwMode="auto">
          <a:xfrm rot="3006239">
            <a:off x="3995940" y="2729361"/>
            <a:ext cx="560224" cy="65694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7754AC1F-CFE1-EE4F-86D7-5474744C717C}"/>
              </a:ext>
            </a:extLst>
          </p:cNvPr>
          <p:cNvSpPr txBox="1"/>
          <p:nvPr/>
        </p:nvSpPr>
        <p:spPr>
          <a:xfrm>
            <a:off x="7248012" y="2250750"/>
            <a:ext cx="4434932" cy="1600438"/>
          </a:xfrm>
          <a:prstGeom prst="rect">
            <a:avLst/>
          </a:prstGeom>
          <a:noFill/>
        </p:spPr>
        <p:txBody>
          <a:bodyPr wrap="none" rtlCol="0">
            <a:spAutoFit/>
          </a:bodyPr>
          <a:lstStyle/>
          <a:p>
            <a:r>
              <a:rPr lang="en-GB" sz="1400" dirty="0"/>
              <a:t>- Principal Component Analysis (</a:t>
            </a:r>
            <a:r>
              <a:rPr lang="en-GB" sz="1400" b="1" dirty="0"/>
              <a:t>PCA</a:t>
            </a:r>
            <a:r>
              <a:rPr lang="en-GB" sz="1400" dirty="0"/>
              <a:t>)</a:t>
            </a:r>
          </a:p>
          <a:p>
            <a:endParaRPr lang="en-GB" sz="1400" dirty="0"/>
          </a:p>
          <a:p>
            <a:r>
              <a:rPr lang="en-GB" sz="1400" dirty="0"/>
              <a:t>- Uniform Manifold Approximation and Projection (</a:t>
            </a:r>
            <a:r>
              <a:rPr lang="en-GB" sz="1400" b="1" dirty="0"/>
              <a:t>UMAP</a:t>
            </a:r>
            <a:r>
              <a:rPr lang="en-GB" sz="1400" dirty="0"/>
              <a:t>)</a:t>
            </a:r>
          </a:p>
          <a:p>
            <a:endParaRPr lang="en-GB" sz="1400" dirty="0"/>
          </a:p>
          <a:p>
            <a:r>
              <a:rPr lang="en-GB" sz="1400" dirty="0"/>
              <a:t>- t-distributed stochastic neighbour embedding (</a:t>
            </a:r>
            <a:r>
              <a:rPr lang="en-GB" sz="1400" b="1" dirty="0"/>
              <a:t>t-SNE</a:t>
            </a:r>
            <a:r>
              <a:rPr lang="en-GB" sz="1400" dirty="0"/>
              <a:t>)</a:t>
            </a:r>
          </a:p>
          <a:p>
            <a:endParaRPr lang="en-GB" sz="1400" dirty="0"/>
          </a:p>
          <a:p>
            <a:r>
              <a:rPr lang="en-GB" sz="1400" dirty="0"/>
              <a:t>- </a:t>
            </a:r>
            <a:r>
              <a:rPr lang="en-GB" sz="1400" b="1" dirty="0"/>
              <a:t>Auto-encoders</a:t>
            </a:r>
          </a:p>
        </p:txBody>
      </p:sp>
      <p:sp>
        <p:nvSpPr>
          <p:cNvPr id="4" name="Parenthèse ouvrante 3">
            <a:extLst>
              <a:ext uri="{FF2B5EF4-FFF2-40B4-BE49-F238E27FC236}">
                <a16:creationId xmlns:a16="http://schemas.microsoft.com/office/drawing/2014/main" id="{AE735FE9-F5BF-6944-ADB7-DAD4F95192C5}"/>
              </a:ext>
            </a:extLst>
          </p:cNvPr>
          <p:cNvSpPr/>
          <p:nvPr/>
        </p:nvSpPr>
        <p:spPr>
          <a:xfrm>
            <a:off x="7055595" y="2276969"/>
            <a:ext cx="119161" cy="1548000"/>
          </a:xfrm>
          <a:prstGeom prst="leftBracket">
            <a:avLst>
              <a:gd name="adj" fmla="val 47853"/>
            </a:avLst>
          </a:prstGeom>
          <a:ln w="12700">
            <a:solidFill>
              <a:srgbClr val="0A133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 name="ZoneTexte 5">
            <a:extLst>
              <a:ext uri="{FF2B5EF4-FFF2-40B4-BE49-F238E27FC236}">
                <a16:creationId xmlns:a16="http://schemas.microsoft.com/office/drawing/2014/main" id="{28D7826D-328D-A6CC-C8CF-FDA6C2140D2D}"/>
              </a:ext>
            </a:extLst>
          </p:cNvPr>
          <p:cNvSpPr txBox="1"/>
          <p:nvPr/>
        </p:nvSpPr>
        <p:spPr>
          <a:xfrm>
            <a:off x="4037183" y="2447580"/>
            <a:ext cx="396262" cy="369332"/>
          </a:xfrm>
          <a:prstGeom prst="rect">
            <a:avLst/>
          </a:prstGeom>
          <a:noFill/>
        </p:spPr>
        <p:txBody>
          <a:bodyPr wrap="none" rtlCol="0">
            <a:spAutoFit/>
          </a:bodyPr>
          <a:lstStyle/>
          <a:p>
            <a:r>
              <a:rPr lang="en-GB" i="1" dirty="0"/>
              <a:t>f()</a:t>
            </a:r>
          </a:p>
        </p:txBody>
      </p:sp>
    </p:spTree>
    <p:extLst>
      <p:ext uri="{BB962C8B-B14F-4D97-AF65-F5344CB8AC3E}">
        <p14:creationId xmlns:p14="http://schemas.microsoft.com/office/powerpoint/2010/main" val="15806578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FC887D8D-9162-2244-AD2A-A7C7BB858A52}"/>
              </a:ext>
            </a:extLst>
          </p:cNvPr>
          <p:cNvSpPr txBox="1"/>
          <p:nvPr/>
        </p:nvSpPr>
        <p:spPr>
          <a:xfrm>
            <a:off x="323860" y="142880"/>
            <a:ext cx="6583854" cy="553998"/>
          </a:xfrm>
          <a:prstGeom prst="rect">
            <a:avLst/>
          </a:prstGeom>
          <a:noFill/>
        </p:spPr>
        <p:txBody>
          <a:bodyPr wrap="none" rtlCol="0">
            <a:spAutoFit/>
          </a:bodyPr>
          <a:lstStyle/>
          <a:p>
            <a:r>
              <a:rPr lang="en-GB" sz="3000" b="1" dirty="0">
                <a:solidFill>
                  <a:srgbClr val="0B1333"/>
                </a:solidFill>
                <a:latin typeface="Corbel" panose="020B0503020204020204" pitchFamily="34" charset="0"/>
              </a:rPr>
              <a:t>Unsupervised classification / clustering</a:t>
            </a:r>
          </a:p>
        </p:txBody>
      </p:sp>
      <p:cxnSp>
        <p:nvCxnSpPr>
          <p:cNvPr id="13" name="Connecteur droit 12">
            <a:extLst>
              <a:ext uri="{FF2B5EF4-FFF2-40B4-BE49-F238E27FC236}">
                <a16:creationId xmlns:a16="http://schemas.microsoft.com/office/drawing/2014/main" id="{5806400B-7DB8-3E48-A26E-6B9E1DEDD589}"/>
              </a:ext>
            </a:extLst>
          </p:cNvPr>
          <p:cNvCxnSpPr/>
          <p:nvPr/>
        </p:nvCxnSpPr>
        <p:spPr>
          <a:xfrm>
            <a:off x="352436" y="739742"/>
            <a:ext cx="6120000" cy="0"/>
          </a:xfrm>
          <a:prstGeom prst="line">
            <a:avLst/>
          </a:prstGeom>
          <a:ln w="12700">
            <a:solidFill>
              <a:srgbClr val="0B1333"/>
            </a:solidFill>
          </a:ln>
        </p:spPr>
        <p:style>
          <a:lnRef idx="1">
            <a:schemeClr val="accent1"/>
          </a:lnRef>
          <a:fillRef idx="0">
            <a:schemeClr val="accent1"/>
          </a:fillRef>
          <a:effectRef idx="0">
            <a:schemeClr val="accent1"/>
          </a:effectRef>
          <a:fontRef idx="minor">
            <a:schemeClr val="tx1"/>
          </a:fontRef>
        </p:style>
      </p:cxnSp>
      <p:pic>
        <p:nvPicPr>
          <p:cNvPr id="4098" name="Picture 2" descr="unsupervised learning consists of online -">
            <a:extLst>
              <a:ext uri="{FF2B5EF4-FFF2-40B4-BE49-F238E27FC236}">
                <a16:creationId xmlns:a16="http://schemas.microsoft.com/office/drawing/2014/main" id="{2BAE0879-9EC9-B143-82B9-FF9D9F04A27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522" r="55420"/>
          <a:stretch/>
        </p:blipFill>
        <p:spPr bwMode="auto">
          <a:xfrm>
            <a:off x="652484" y="2243140"/>
            <a:ext cx="2471557" cy="252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unsupervised learning consists of online -">
            <a:extLst>
              <a:ext uri="{FF2B5EF4-FFF2-40B4-BE49-F238E27FC236}">
                <a16:creationId xmlns:a16="http://schemas.microsoft.com/office/drawing/2014/main" id="{6E6F03D1-FCB2-E54F-A90E-3E44CBD7BFF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5420" t="9522"/>
          <a:stretch/>
        </p:blipFill>
        <p:spPr bwMode="auto">
          <a:xfrm>
            <a:off x="4470973" y="2243140"/>
            <a:ext cx="2471557" cy="2520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Right Curved Arrow Graphic - Arrow Symbols | Free Graphics &amp; Vectors -  PicMonkey">
            <a:extLst>
              <a:ext uri="{FF2B5EF4-FFF2-40B4-BE49-F238E27FC236}">
                <a16:creationId xmlns:a16="http://schemas.microsoft.com/office/drawing/2014/main" id="{66622B38-7033-DF4A-9677-2B52A7F2A71F}"/>
              </a:ext>
            </a:extLst>
          </p:cNvPr>
          <p:cNvPicPr>
            <a:picLocks noChangeAspect="1" noChangeArrowheads="1"/>
          </p:cNvPicPr>
          <p:nvPr/>
        </p:nvPicPr>
        <p:blipFill>
          <a:blip r:embed="rId3">
            <a:biLevel thresh="75000"/>
            <a:extLst>
              <a:ext uri="{28A0092B-C50C-407E-A947-70E740481C1C}">
                <a14:useLocalDpi xmlns:a14="http://schemas.microsoft.com/office/drawing/2010/main" val="0"/>
              </a:ext>
            </a:extLst>
          </a:blip>
          <a:srcRect/>
          <a:stretch>
            <a:fillRect/>
          </a:stretch>
        </p:blipFill>
        <p:spPr bwMode="auto">
          <a:xfrm rot="3006239">
            <a:off x="3508696" y="3098880"/>
            <a:ext cx="560224" cy="656940"/>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B5316BD3-3DF3-214C-8AA6-198A94B0B87C}"/>
              </a:ext>
            </a:extLst>
          </p:cNvPr>
          <p:cNvSpPr txBox="1"/>
          <p:nvPr/>
        </p:nvSpPr>
        <p:spPr>
          <a:xfrm>
            <a:off x="7566732" y="1649974"/>
            <a:ext cx="2146870" cy="3754874"/>
          </a:xfrm>
          <a:prstGeom prst="rect">
            <a:avLst/>
          </a:prstGeom>
          <a:noFill/>
        </p:spPr>
        <p:txBody>
          <a:bodyPr wrap="none" rtlCol="0">
            <a:spAutoFit/>
          </a:bodyPr>
          <a:lstStyle/>
          <a:p>
            <a:r>
              <a:rPr lang="en-GB" sz="1400" b="1" dirty="0"/>
              <a:t>- Connectivity approach</a:t>
            </a:r>
          </a:p>
          <a:p>
            <a:r>
              <a:rPr lang="en-GB" sz="1400" dirty="0"/>
              <a:t>Hierarchical clustering</a:t>
            </a:r>
          </a:p>
          <a:p>
            <a:endParaRPr lang="en-GB" sz="1400" dirty="0"/>
          </a:p>
          <a:p>
            <a:r>
              <a:rPr lang="en-GB" sz="1400" b="1" dirty="0"/>
              <a:t>- Centroid approach</a:t>
            </a:r>
          </a:p>
          <a:p>
            <a:r>
              <a:rPr lang="en-GB" sz="1400" dirty="0"/>
              <a:t>K-means</a:t>
            </a:r>
          </a:p>
          <a:p>
            <a:endParaRPr lang="en-GB" sz="1400" dirty="0"/>
          </a:p>
          <a:p>
            <a:r>
              <a:rPr lang="en-GB" sz="1400" b="1" dirty="0"/>
              <a:t>- Distribution approach</a:t>
            </a:r>
          </a:p>
          <a:p>
            <a:r>
              <a:rPr lang="en-GB" sz="1400" dirty="0"/>
              <a:t>Gaussian mixture models</a:t>
            </a:r>
          </a:p>
          <a:p>
            <a:endParaRPr lang="en-GB" sz="1400" dirty="0"/>
          </a:p>
          <a:p>
            <a:r>
              <a:rPr lang="en-GB" sz="1400" b="1" dirty="0"/>
              <a:t>- Graph-based approach</a:t>
            </a:r>
          </a:p>
          <a:p>
            <a:r>
              <a:rPr lang="en-GB" sz="1400" dirty="0"/>
              <a:t>WGCNA</a:t>
            </a:r>
          </a:p>
          <a:p>
            <a:endParaRPr lang="en-GB" sz="1400" dirty="0"/>
          </a:p>
          <a:p>
            <a:r>
              <a:rPr lang="en-GB" sz="1400" b="1" dirty="0"/>
              <a:t>- Decomposition approach</a:t>
            </a:r>
          </a:p>
          <a:p>
            <a:r>
              <a:rPr lang="en-GB" sz="1400" dirty="0"/>
              <a:t>Spectral clustering</a:t>
            </a:r>
          </a:p>
          <a:p>
            <a:endParaRPr lang="en-GB" sz="1400" b="1" dirty="0"/>
          </a:p>
          <a:p>
            <a:r>
              <a:rPr lang="en-GB" sz="1400" b="1" dirty="0"/>
              <a:t>- Neural networks</a:t>
            </a:r>
          </a:p>
          <a:p>
            <a:r>
              <a:rPr lang="en-GB" sz="1400" dirty="0"/>
              <a:t>Self-organizing map</a:t>
            </a:r>
          </a:p>
        </p:txBody>
      </p:sp>
      <p:grpSp>
        <p:nvGrpSpPr>
          <p:cNvPr id="8" name="Groupe 7">
            <a:extLst>
              <a:ext uri="{FF2B5EF4-FFF2-40B4-BE49-F238E27FC236}">
                <a16:creationId xmlns:a16="http://schemas.microsoft.com/office/drawing/2014/main" id="{2FD49A5E-C32E-7145-B8E6-2055955B5734}"/>
              </a:ext>
            </a:extLst>
          </p:cNvPr>
          <p:cNvGrpSpPr/>
          <p:nvPr/>
        </p:nvGrpSpPr>
        <p:grpSpPr>
          <a:xfrm>
            <a:off x="9989185" y="1575182"/>
            <a:ext cx="1296000" cy="3689015"/>
            <a:chOff x="9989185" y="1658844"/>
            <a:chExt cx="1296000" cy="3689015"/>
          </a:xfrm>
        </p:grpSpPr>
        <p:pic>
          <p:nvPicPr>
            <p:cNvPr id="9" name="Picture 11" descr="Haplotype Frequency (HAF) heatmap for 53 PGx haplotype that are common... |  Download Scientific Diagram">
              <a:extLst>
                <a:ext uri="{FF2B5EF4-FFF2-40B4-BE49-F238E27FC236}">
                  <a16:creationId xmlns:a16="http://schemas.microsoft.com/office/drawing/2014/main" id="{757E8C9E-178F-D649-AEB9-C3DB2B0AF59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648"/>
            <a:stretch/>
          </p:blipFill>
          <p:spPr bwMode="auto">
            <a:xfrm>
              <a:off x="9989185" y="1658844"/>
              <a:ext cx="1296000" cy="115900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19">
              <a:extLst>
                <a:ext uri="{FF2B5EF4-FFF2-40B4-BE49-F238E27FC236}">
                  <a16:creationId xmlns:a16="http://schemas.microsoft.com/office/drawing/2014/main" id="{8A537CB1-4F1B-0541-84E9-042D6C6C500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8004" r="17019"/>
            <a:stretch/>
          </p:blipFill>
          <p:spPr bwMode="auto">
            <a:xfrm>
              <a:off x="9989185" y="2914577"/>
              <a:ext cx="1296000" cy="117555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218" name="Picture 2" descr="graph-clustering · GitHub Topics · GitHub">
              <a:extLst>
                <a:ext uri="{FF2B5EF4-FFF2-40B4-BE49-F238E27FC236}">
                  <a16:creationId xmlns:a16="http://schemas.microsoft.com/office/drawing/2014/main" id="{69A9AB17-3948-8D4C-B75F-8BE9489264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89185" y="4178421"/>
              <a:ext cx="1296000" cy="116943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15" name="Parenthèse ouvrante 14">
            <a:extLst>
              <a:ext uri="{FF2B5EF4-FFF2-40B4-BE49-F238E27FC236}">
                <a16:creationId xmlns:a16="http://schemas.microsoft.com/office/drawing/2014/main" id="{13BE9316-2C06-F84C-BB4E-8D51EB032A80}"/>
              </a:ext>
            </a:extLst>
          </p:cNvPr>
          <p:cNvSpPr/>
          <p:nvPr/>
        </p:nvSpPr>
        <p:spPr>
          <a:xfrm>
            <a:off x="7340540" y="1669977"/>
            <a:ext cx="119161" cy="3708000"/>
          </a:xfrm>
          <a:prstGeom prst="leftBracket">
            <a:avLst>
              <a:gd name="adj" fmla="val 47853"/>
            </a:avLst>
          </a:prstGeom>
          <a:ln w="12700">
            <a:solidFill>
              <a:srgbClr val="0A133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6" name="Espace réservé du numéro de diapositive 7">
            <a:extLst>
              <a:ext uri="{FF2B5EF4-FFF2-40B4-BE49-F238E27FC236}">
                <a16:creationId xmlns:a16="http://schemas.microsoft.com/office/drawing/2014/main" id="{710E16E3-5C0D-D041-9A18-065E7B5CCEE6}"/>
              </a:ext>
            </a:extLst>
          </p:cNvPr>
          <p:cNvSpPr>
            <a:spLocks noGrp="1"/>
          </p:cNvSpPr>
          <p:nvPr>
            <p:ph type="sldNum" sz="quarter" idx="12"/>
          </p:nvPr>
        </p:nvSpPr>
        <p:spPr>
          <a:xfrm>
            <a:off x="9385002" y="6492875"/>
            <a:ext cx="2743200" cy="365125"/>
          </a:xfrm>
        </p:spPr>
        <p:txBody>
          <a:bodyPr/>
          <a:lstStyle/>
          <a:p>
            <a:fld id="{19F7C35C-926E-0E4D-AB5E-2EAC7CCF0320}" type="slidenum">
              <a:rPr lang="en-GB" smtClean="0"/>
              <a:t>21</a:t>
            </a:fld>
            <a:endParaRPr lang="en-GB" dirty="0"/>
          </a:p>
        </p:txBody>
      </p:sp>
    </p:spTree>
    <p:extLst>
      <p:ext uri="{BB962C8B-B14F-4D97-AF65-F5344CB8AC3E}">
        <p14:creationId xmlns:p14="http://schemas.microsoft.com/office/powerpoint/2010/main" val="15168871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FC887D8D-9162-2244-AD2A-A7C7BB858A52}"/>
              </a:ext>
            </a:extLst>
          </p:cNvPr>
          <p:cNvSpPr txBox="1"/>
          <p:nvPr/>
        </p:nvSpPr>
        <p:spPr>
          <a:xfrm>
            <a:off x="323860" y="142880"/>
            <a:ext cx="4249881" cy="553998"/>
          </a:xfrm>
          <a:prstGeom prst="rect">
            <a:avLst/>
          </a:prstGeom>
          <a:noFill/>
        </p:spPr>
        <p:txBody>
          <a:bodyPr wrap="none" rtlCol="0">
            <a:spAutoFit/>
          </a:bodyPr>
          <a:lstStyle/>
          <a:p>
            <a:r>
              <a:rPr lang="en-GB" sz="3000" b="1" dirty="0">
                <a:solidFill>
                  <a:srgbClr val="0B1333"/>
                </a:solidFill>
                <a:latin typeface="Corbel" panose="020B0503020204020204" pitchFamily="34" charset="0"/>
              </a:rPr>
              <a:t>Supervised classification</a:t>
            </a:r>
          </a:p>
        </p:txBody>
      </p:sp>
      <p:cxnSp>
        <p:nvCxnSpPr>
          <p:cNvPr id="13" name="Connecteur droit 12">
            <a:extLst>
              <a:ext uri="{FF2B5EF4-FFF2-40B4-BE49-F238E27FC236}">
                <a16:creationId xmlns:a16="http://schemas.microsoft.com/office/drawing/2014/main" id="{5806400B-7DB8-3E48-A26E-6B9E1DEDD589}"/>
              </a:ext>
            </a:extLst>
          </p:cNvPr>
          <p:cNvCxnSpPr/>
          <p:nvPr/>
        </p:nvCxnSpPr>
        <p:spPr>
          <a:xfrm>
            <a:off x="352436" y="739742"/>
            <a:ext cx="6120000" cy="0"/>
          </a:xfrm>
          <a:prstGeom prst="line">
            <a:avLst/>
          </a:prstGeom>
          <a:ln w="12700">
            <a:solidFill>
              <a:srgbClr val="0B1333"/>
            </a:solidFill>
          </a:ln>
        </p:spPr>
        <p:style>
          <a:lnRef idx="1">
            <a:schemeClr val="accent1"/>
          </a:lnRef>
          <a:fillRef idx="0">
            <a:schemeClr val="accent1"/>
          </a:fillRef>
          <a:effectRef idx="0">
            <a:schemeClr val="accent1"/>
          </a:effectRef>
          <a:fontRef idx="minor">
            <a:schemeClr val="tx1"/>
          </a:fontRef>
        </p:style>
      </p:cxnSp>
      <p:sp>
        <p:nvSpPr>
          <p:cNvPr id="6" name="ZoneTexte 5">
            <a:extLst>
              <a:ext uri="{FF2B5EF4-FFF2-40B4-BE49-F238E27FC236}">
                <a16:creationId xmlns:a16="http://schemas.microsoft.com/office/drawing/2014/main" id="{316FD1B1-3A4D-854F-99A3-9B29BE39221F}"/>
              </a:ext>
            </a:extLst>
          </p:cNvPr>
          <p:cNvSpPr txBox="1"/>
          <p:nvPr/>
        </p:nvSpPr>
        <p:spPr>
          <a:xfrm>
            <a:off x="6820219" y="2181084"/>
            <a:ext cx="2472343" cy="2462213"/>
          </a:xfrm>
          <a:prstGeom prst="rect">
            <a:avLst/>
          </a:prstGeom>
          <a:noFill/>
        </p:spPr>
        <p:txBody>
          <a:bodyPr wrap="none" rtlCol="0">
            <a:spAutoFit/>
          </a:bodyPr>
          <a:lstStyle/>
          <a:p>
            <a:r>
              <a:rPr lang="en-GB" sz="1400" b="1" dirty="0"/>
              <a:t>- Logistic regression</a:t>
            </a:r>
          </a:p>
          <a:p>
            <a:endParaRPr lang="en-GB" sz="1400" dirty="0"/>
          </a:p>
          <a:p>
            <a:r>
              <a:rPr lang="en-GB" sz="1400" b="1" dirty="0"/>
              <a:t>- Decision tree, random forests</a:t>
            </a:r>
          </a:p>
          <a:p>
            <a:endParaRPr lang="en-GB" sz="1400" dirty="0"/>
          </a:p>
          <a:p>
            <a:r>
              <a:rPr lang="en-GB" sz="1400" b="1" dirty="0"/>
              <a:t>- Naïve bayes classifier</a:t>
            </a:r>
          </a:p>
          <a:p>
            <a:endParaRPr lang="en-GB" sz="1400" dirty="0"/>
          </a:p>
          <a:p>
            <a:r>
              <a:rPr lang="en-GB" sz="1400" b="1" dirty="0"/>
              <a:t>- Support vector machine</a:t>
            </a:r>
          </a:p>
          <a:p>
            <a:endParaRPr lang="en-GB" sz="1400" dirty="0"/>
          </a:p>
          <a:p>
            <a:r>
              <a:rPr lang="en-GB" sz="1400" b="1" dirty="0"/>
              <a:t>- K-nearest neighbour</a:t>
            </a:r>
          </a:p>
          <a:p>
            <a:endParaRPr lang="en-GB" sz="1400" b="1" dirty="0"/>
          </a:p>
          <a:p>
            <a:r>
              <a:rPr lang="en-GB" sz="1400" b="1" dirty="0"/>
              <a:t>- Neural networks</a:t>
            </a:r>
          </a:p>
        </p:txBody>
      </p:sp>
      <p:grpSp>
        <p:nvGrpSpPr>
          <p:cNvPr id="11" name="Groupe 10">
            <a:extLst>
              <a:ext uri="{FF2B5EF4-FFF2-40B4-BE49-F238E27FC236}">
                <a16:creationId xmlns:a16="http://schemas.microsoft.com/office/drawing/2014/main" id="{3F81CE01-F33E-5D47-9F3B-711AF228E95F}"/>
              </a:ext>
            </a:extLst>
          </p:cNvPr>
          <p:cNvGrpSpPr/>
          <p:nvPr/>
        </p:nvGrpSpPr>
        <p:grpSpPr>
          <a:xfrm>
            <a:off x="9807999" y="893537"/>
            <a:ext cx="1080000" cy="4581018"/>
            <a:chOff x="9379370" y="964976"/>
            <a:chExt cx="1080000" cy="4581018"/>
          </a:xfrm>
        </p:grpSpPr>
        <p:pic>
          <p:nvPicPr>
            <p:cNvPr id="3078" name="Picture 6">
              <a:extLst>
                <a:ext uri="{FF2B5EF4-FFF2-40B4-BE49-F238E27FC236}">
                  <a16:creationId xmlns:a16="http://schemas.microsoft.com/office/drawing/2014/main" id="{18A1EB72-91B7-2847-A111-475DC6B33B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9370" y="964976"/>
              <a:ext cx="1080000" cy="96675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B8391499-1F7A-4A45-9E1C-26193789B2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9370" y="2161263"/>
              <a:ext cx="1080000" cy="86628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84" name="Picture 12">
              <a:extLst>
                <a:ext uri="{FF2B5EF4-FFF2-40B4-BE49-F238E27FC236}">
                  <a16:creationId xmlns:a16="http://schemas.microsoft.com/office/drawing/2014/main" id="{4D589C6A-8ECB-4948-920B-E0CD389AA8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9370" y="3257078"/>
              <a:ext cx="1080000" cy="105414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86" name="Picture 14">
              <a:extLst>
                <a:ext uri="{FF2B5EF4-FFF2-40B4-BE49-F238E27FC236}">
                  <a16:creationId xmlns:a16="http://schemas.microsoft.com/office/drawing/2014/main" id="{BD9CDF2B-247D-484D-AD8D-52DD09A251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79370" y="4540763"/>
              <a:ext cx="1080000" cy="100523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10" name="Groupe 9">
            <a:extLst>
              <a:ext uri="{FF2B5EF4-FFF2-40B4-BE49-F238E27FC236}">
                <a16:creationId xmlns:a16="http://schemas.microsoft.com/office/drawing/2014/main" id="{8912C8D5-F31C-2B4F-9D9D-C534DF8A5EB5}"/>
              </a:ext>
            </a:extLst>
          </p:cNvPr>
          <p:cNvGrpSpPr/>
          <p:nvPr/>
        </p:nvGrpSpPr>
        <p:grpSpPr>
          <a:xfrm>
            <a:off x="900741" y="2358403"/>
            <a:ext cx="5082516" cy="2541258"/>
            <a:chOff x="472112" y="2410702"/>
            <a:chExt cx="5082516" cy="2541258"/>
          </a:xfrm>
        </p:grpSpPr>
        <p:pic>
          <p:nvPicPr>
            <p:cNvPr id="3074" name="Picture 2" descr="machine learning javatpoint - Cheap Online Shopping -">
              <a:extLst>
                <a:ext uri="{FF2B5EF4-FFF2-40B4-BE49-F238E27FC236}">
                  <a16:creationId xmlns:a16="http://schemas.microsoft.com/office/drawing/2014/main" id="{77F053D5-B5E6-4644-AA09-854A8B8587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112" y="2410702"/>
              <a:ext cx="5082516" cy="254125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D00C7AB7-D107-604E-BDAC-BD1202456398}"/>
                </a:ext>
              </a:extLst>
            </p:cNvPr>
            <p:cNvSpPr/>
            <p:nvPr/>
          </p:nvSpPr>
          <p:spPr>
            <a:xfrm>
              <a:off x="515599" y="3921202"/>
              <a:ext cx="1499563"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BD4D51B7-E5B9-924C-9460-5DB12B6FABA2}"/>
                </a:ext>
              </a:extLst>
            </p:cNvPr>
            <p:cNvSpPr/>
            <p:nvPr/>
          </p:nvSpPr>
          <p:spPr>
            <a:xfrm>
              <a:off x="1714501" y="3294241"/>
              <a:ext cx="172074"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913DA650-F585-1C4A-95CA-B1A9E6188A19}"/>
                </a:ext>
              </a:extLst>
            </p:cNvPr>
            <p:cNvSpPr/>
            <p:nvPr/>
          </p:nvSpPr>
          <p:spPr>
            <a:xfrm>
              <a:off x="1757309" y="3246616"/>
              <a:ext cx="500118" cy="196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38B8B5C-7429-844B-9473-BFE99EE2B5D6}"/>
                </a:ext>
              </a:extLst>
            </p:cNvPr>
            <p:cNvSpPr/>
            <p:nvPr/>
          </p:nvSpPr>
          <p:spPr>
            <a:xfrm>
              <a:off x="3526783" y="4375254"/>
              <a:ext cx="287979" cy="460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2" name="Parenthèse ouvrante 21">
            <a:extLst>
              <a:ext uri="{FF2B5EF4-FFF2-40B4-BE49-F238E27FC236}">
                <a16:creationId xmlns:a16="http://schemas.microsoft.com/office/drawing/2014/main" id="{C0862059-FC44-2940-B8B3-8BD73320253C}"/>
              </a:ext>
            </a:extLst>
          </p:cNvPr>
          <p:cNvSpPr/>
          <p:nvPr/>
        </p:nvSpPr>
        <p:spPr>
          <a:xfrm>
            <a:off x="6648531" y="2171234"/>
            <a:ext cx="119161" cy="2448000"/>
          </a:xfrm>
          <a:prstGeom prst="leftBracket">
            <a:avLst>
              <a:gd name="adj" fmla="val 47853"/>
            </a:avLst>
          </a:prstGeom>
          <a:ln w="12700">
            <a:solidFill>
              <a:srgbClr val="0A133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21" name="Picture 2" descr="machine learning javatpoint - Cheap Online Shopping -">
            <a:extLst>
              <a:ext uri="{FF2B5EF4-FFF2-40B4-BE49-F238E27FC236}">
                <a16:creationId xmlns:a16="http://schemas.microsoft.com/office/drawing/2014/main" id="{C33A1552-9488-B649-A7CF-9393144D9E9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6407" t="39736" r="30100" b="47008"/>
          <a:stretch/>
        </p:blipFill>
        <p:spPr bwMode="auto">
          <a:xfrm rot="10800000">
            <a:off x="2616327" y="3717385"/>
            <a:ext cx="685801" cy="336886"/>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53339585-C8F4-6442-B87E-D059431F1926}"/>
              </a:ext>
            </a:extLst>
          </p:cNvPr>
          <p:cNvSpPr txBox="1"/>
          <p:nvPr/>
        </p:nvSpPr>
        <p:spPr>
          <a:xfrm>
            <a:off x="2353131" y="4061345"/>
            <a:ext cx="1212191" cy="261610"/>
          </a:xfrm>
          <a:prstGeom prst="rect">
            <a:avLst/>
          </a:prstGeom>
          <a:noFill/>
        </p:spPr>
        <p:txBody>
          <a:bodyPr wrap="none" rtlCol="0">
            <a:spAutoFit/>
          </a:bodyPr>
          <a:lstStyle/>
          <a:p>
            <a:r>
              <a:rPr lang="en-GB" sz="1100" dirty="0">
                <a:solidFill>
                  <a:schemeClr val="accent1">
                    <a:lumMod val="75000"/>
                  </a:schemeClr>
                </a:solidFill>
              </a:rPr>
              <a:t>Variable Selection</a:t>
            </a:r>
          </a:p>
        </p:txBody>
      </p:sp>
      <p:sp>
        <p:nvSpPr>
          <p:cNvPr id="23" name="Espace réservé du numéro de diapositive 7">
            <a:extLst>
              <a:ext uri="{FF2B5EF4-FFF2-40B4-BE49-F238E27FC236}">
                <a16:creationId xmlns:a16="http://schemas.microsoft.com/office/drawing/2014/main" id="{F81C13ED-3329-414E-9AE8-4E2A02D1C7E8}"/>
              </a:ext>
            </a:extLst>
          </p:cNvPr>
          <p:cNvSpPr>
            <a:spLocks noGrp="1"/>
          </p:cNvSpPr>
          <p:nvPr>
            <p:ph type="sldNum" sz="quarter" idx="12"/>
          </p:nvPr>
        </p:nvSpPr>
        <p:spPr>
          <a:xfrm>
            <a:off x="9385002" y="6492875"/>
            <a:ext cx="2743200" cy="365125"/>
          </a:xfrm>
        </p:spPr>
        <p:txBody>
          <a:bodyPr/>
          <a:lstStyle/>
          <a:p>
            <a:fld id="{19F7C35C-926E-0E4D-AB5E-2EAC7CCF0320}" type="slidenum">
              <a:rPr lang="en-GB" smtClean="0"/>
              <a:t>22</a:t>
            </a:fld>
            <a:endParaRPr lang="en-GB" dirty="0"/>
          </a:p>
        </p:txBody>
      </p:sp>
    </p:spTree>
    <p:extLst>
      <p:ext uri="{BB962C8B-B14F-4D97-AF65-F5344CB8AC3E}">
        <p14:creationId xmlns:p14="http://schemas.microsoft.com/office/powerpoint/2010/main" val="20678301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90D714D2-FE74-744F-A766-E9A92DEBC2F3}"/>
              </a:ext>
            </a:extLst>
          </p:cNvPr>
          <p:cNvGrpSpPr/>
          <p:nvPr/>
        </p:nvGrpSpPr>
        <p:grpSpPr>
          <a:xfrm>
            <a:off x="766083" y="1827992"/>
            <a:ext cx="2880000" cy="4505461"/>
            <a:chOff x="850096" y="1491749"/>
            <a:chExt cx="2160000" cy="3379096"/>
          </a:xfrm>
          <a:solidFill>
            <a:schemeClr val="bg1"/>
          </a:solidFill>
        </p:grpSpPr>
        <p:sp>
          <p:nvSpPr>
            <p:cNvPr id="6" name="Rectangle : coins arrondis 5">
              <a:extLst>
                <a:ext uri="{FF2B5EF4-FFF2-40B4-BE49-F238E27FC236}">
                  <a16:creationId xmlns:a16="http://schemas.microsoft.com/office/drawing/2014/main" id="{823BBE54-57C4-4D43-BC34-DFAED5E60E65}"/>
                </a:ext>
              </a:extLst>
            </p:cNvPr>
            <p:cNvSpPr>
              <a:spLocks noChangeAspect="1"/>
            </p:cNvSpPr>
            <p:nvPr/>
          </p:nvSpPr>
          <p:spPr>
            <a:xfrm>
              <a:off x="850096" y="1491749"/>
              <a:ext cx="2160000" cy="3379096"/>
            </a:xfrm>
            <a:prstGeom prst="roundRect">
              <a:avLst/>
            </a:prstGeom>
            <a:grp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5" name="Picture 9" descr="AI, Deep Learning, and Neural Networks Explained">
              <a:extLst>
                <a:ext uri="{FF2B5EF4-FFF2-40B4-BE49-F238E27FC236}">
                  <a16:creationId xmlns:a16="http://schemas.microsoft.com/office/drawing/2014/main" id="{81A0F8B2-AD6F-F34B-BF68-904C62442ED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484"/>
            <a:stretch/>
          </p:blipFill>
          <p:spPr bwMode="auto">
            <a:xfrm>
              <a:off x="1008599" y="1939300"/>
              <a:ext cx="1842994" cy="1270996"/>
            </a:xfrm>
            <a:prstGeom prst="rect">
              <a:avLst/>
            </a:prstGeom>
            <a:grpFill/>
          </p:spPr>
        </p:pic>
      </p:grpSp>
      <p:sp>
        <p:nvSpPr>
          <p:cNvPr id="7" name="ZoneTexte 6">
            <a:extLst>
              <a:ext uri="{FF2B5EF4-FFF2-40B4-BE49-F238E27FC236}">
                <a16:creationId xmlns:a16="http://schemas.microsoft.com/office/drawing/2014/main" id="{FC887D8D-9162-2244-AD2A-A7C7BB858A52}"/>
              </a:ext>
            </a:extLst>
          </p:cNvPr>
          <p:cNvSpPr txBox="1"/>
          <p:nvPr/>
        </p:nvSpPr>
        <p:spPr>
          <a:xfrm>
            <a:off x="323860" y="142880"/>
            <a:ext cx="4071949" cy="553998"/>
          </a:xfrm>
          <a:prstGeom prst="rect">
            <a:avLst/>
          </a:prstGeom>
          <a:noFill/>
        </p:spPr>
        <p:txBody>
          <a:bodyPr wrap="none" rtlCol="0">
            <a:spAutoFit/>
          </a:bodyPr>
          <a:lstStyle/>
          <a:p>
            <a:r>
              <a:rPr lang="en-GB" sz="3000" b="1" dirty="0">
                <a:solidFill>
                  <a:srgbClr val="0B1333"/>
                </a:solidFill>
                <a:latin typeface="Corbel" panose="020B0503020204020204" pitchFamily="34" charset="0"/>
              </a:rPr>
              <a:t>Bio-inspired algorithms</a:t>
            </a:r>
          </a:p>
        </p:txBody>
      </p:sp>
      <p:cxnSp>
        <p:nvCxnSpPr>
          <p:cNvPr id="13" name="Connecteur droit 12">
            <a:extLst>
              <a:ext uri="{FF2B5EF4-FFF2-40B4-BE49-F238E27FC236}">
                <a16:creationId xmlns:a16="http://schemas.microsoft.com/office/drawing/2014/main" id="{5806400B-7DB8-3E48-A26E-6B9E1DEDD589}"/>
              </a:ext>
            </a:extLst>
          </p:cNvPr>
          <p:cNvCxnSpPr/>
          <p:nvPr/>
        </p:nvCxnSpPr>
        <p:spPr>
          <a:xfrm>
            <a:off x="352436" y="739742"/>
            <a:ext cx="6120000" cy="0"/>
          </a:xfrm>
          <a:prstGeom prst="line">
            <a:avLst/>
          </a:prstGeom>
          <a:ln w="12700">
            <a:solidFill>
              <a:srgbClr val="0B1333"/>
            </a:solidFill>
          </a:ln>
        </p:spPr>
        <p:style>
          <a:lnRef idx="1">
            <a:schemeClr val="accent1"/>
          </a:lnRef>
          <a:fillRef idx="0">
            <a:schemeClr val="accent1"/>
          </a:fillRef>
          <a:effectRef idx="0">
            <a:schemeClr val="accent1"/>
          </a:effectRef>
          <a:fontRef idx="minor">
            <a:schemeClr val="tx1"/>
          </a:fontRef>
        </p:style>
      </p:cxnSp>
      <p:sp>
        <p:nvSpPr>
          <p:cNvPr id="8" name="ZoneTexte 7">
            <a:extLst>
              <a:ext uri="{FF2B5EF4-FFF2-40B4-BE49-F238E27FC236}">
                <a16:creationId xmlns:a16="http://schemas.microsoft.com/office/drawing/2014/main" id="{F34B3B47-3036-7044-8917-064C600E013B}"/>
              </a:ext>
            </a:extLst>
          </p:cNvPr>
          <p:cNvSpPr txBox="1"/>
          <p:nvPr/>
        </p:nvSpPr>
        <p:spPr>
          <a:xfrm>
            <a:off x="1397078" y="1377601"/>
            <a:ext cx="1653017" cy="338554"/>
          </a:xfrm>
          <a:prstGeom prst="rect">
            <a:avLst/>
          </a:prstGeom>
          <a:noFill/>
        </p:spPr>
        <p:txBody>
          <a:bodyPr wrap="none" rtlCol="0">
            <a:spAutoFit/>
          </a:bodyPr>
          <a:lstStyle/>
          <a:p>
            <a:r>
              <a:rPr lang="en-GB" sz="1600" b="1" dirty="0">
                <a:latin typeface="Corbel" panose="020B0503020204020204" pitchFamily="34" charset="0"/>
                <a:cs typeface="Calibri" panose="020F0502020204030204" pitchFamily="34" charset="0"/>
              </a:rPr>
              <a:t>Neural networks</a:t>
            </a:r>
          </a:p>
        </p:txBody>
      </p:sp>
      <p:sp>
        <p:nvSpPr>
          <p:cNvPr id="18" name="Espace réservé du numéro de diapositive 7">
            <a:extLst>
              <a:ext uri="{FF2B5EF4-FFF2-40B4-BE49-F238E27FC236}">
                <a16:creationId xmlns:a16="http://schemas.microsoft.com/office/drawing/2014/main" id="{D95DB7CC-2523-9746-9EAB-DC90F0D4CB08}"/>
              </a:ext>
            </a:extLst>
          </p:cNvPr>
          <p:cNvSpPr>
            <a:spLocks noGrp="1"/>
          </p:cNvSpPr>
          <p:nvPr>
            <p:ph type="sldNum" sz="quarter" idx="12"/>
          </p:nvPr>
        </p:nvSpPr>
        <p:spPr>
          <a:xfrm>
            <a:off x="9385002" y="6492875"/>
            <a:ext cx="2743200" cy="365125"/>
          </a:xfrm>
        </p:spPr>
        <p:txBody>
          <a:bodyPr/>
          <a:lstStyle/>
          <a:p>
            <a:fld id="{19F7C35C-926E-0E4D-AB5E-2EAC7CCF0320}" type="slidenum">
              <a:rPr lang="en-GB" smtClean="0"/>
              <a:t>23</a:t>
            </a:fld>
            <a:endParaRPr lang="en-GB" dirty="0"/>
          </a:p>
        </p:txBody>
      </p:sp>
      <p:pic>
        <p:nvPicPr>
          <p:cNvPr id="19" name="Picture 2" descr="Brain Imaging: What Are the Different Types? | BrainLine">
            <a:extLst>
              <a:ext uri="{FF2B5EF4-FFF2-40B4-BE49-F238E27FC236}">
                <a16:creationId xmlns:a16="http://schemas.microsoft.com/office/drawing/2014/main" id="{90EC6F2E-1B9F-6330-4271-B32EE620F9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7586" y="4661809"/>
            <a:ext cx="1291636" cy="115200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2942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90D714D2-FE74-744F-A766-E9A92DEBC2F3}"/>
              </a:ext>
            </a:extLst>
          </p:cNvPr>
          <p:cNvGrpSpPr/>
          <p:nvPr/>
        </p:nvGrpSpPr>
        <p:grpSpPr>
          <a:xfrm>
            <a:off x="766083" y="1827992"/>
            <a:ext cx="2880000" cy="4505461"/>
            <a:chOff x="850096" y="1491749"/>
            <a:chExt cx="2160000" cy="3379096"/>
          </a:xfrm>
          <a:solidFill>
            <a:schemeClr val="bg1"/>
          </a:solidFill>
        </p:grpSpPr>
        <p:sp>
          <p:nvSpPr>
            <p:cNvPr id="6" name="Rectangle : coins arrondis 5">
              <a:extLst>
                <a:ext uri="{FF2B5EF4-FFF2-40B4-BE49-F238E27FC236}">
                  <a16:creationId xmlns:a16="http://schemas.microsoft.com/office/drawing/2014/main" id="{823BBE54-57C4-4D43-BC34-DFAED5E60E65}"/>
                </a:ext>
              </a:extLst>
            </p:cNvPr>
            <p:cNvSpPr>
              <a:spLocks noChangeAspect="1"/>
            </p:cNvSpPr>
            <p:nvPr/>
          </p:nvSpPr>
          <p:spPr>
            <a:xfrm>
              <a:off x="850096" y="1491749"/>
              <a:ext cx="2160000" cy="3379096"/>
            </a:xfrm>
            <a:prstGeom prst="roundRect">
              <a:avLst/>
            </a:prstGeom>
            <a:grp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5" name="Picture 9" descr="AI, Deep Learning, and Neural Networks Explained">
              <a:extLst>
                <a:ext uri="{FF2B5EF4-FFF2-40B4-BE49-F238E27FC236}">
                  <a16:creationId xmlns:a16="http://schemas.microsoft.com/office/drawing/2014/main" id="{81A0F8B2-AD6F-F34B-BF68-904C62442ED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484"/>
            <a:stretch/>
          </p:blipFill>
          <p:spPr bwMode="auto">
            <a:xfrm>
              <a:off x="1008599" y="1939300"/>
              <a:ext cx="1842994" cy="1270996"/>
            </a:xfrm>
            <a:prstGeom prst="rect">
              <a:avLst/>
            </a:prstGeom>
            <a:grpFill/>
          </p:spPr>
        </p:pic>
      </p:grpSp>
      <p:sp>
        <p:nvSpPr>
          <p:cNvPr id="7" name="ZoneTexte 6">
            <a:extLst>
              <a:ext uri="{FF2B5EF4-FFF2-40B4-BE49-F238E27FC236}">
                <a16:creationId xmlns:a16="http://schemas.microsoft.com/office/drawing/2014/main" id="{FC887D8D-9162-2244-AD2A-A7C7BB858A52}"/>
              </a:ext>
            </a:extLst>
          </p:cNvPr>
          <p:cNvSpPr txBox="1"/>
          <p:nvPr/>
        </p:nvSpPr>
        <p:spPr>
          <a:xfrm>
            <a:off x="323860" y="142880"/>
            <a:ext cx="4071949" cy="553998"/>
          </a:xfrm>
          <a:prstGeom prst="rect">
            <a:avLst/>
          </a:prstGeom>
          <a:noFill/>
        </p:spPr>
        <p:txBody>
          <a:bodyPr wrap="none" rtlCol="0">
            <a:spAutoFit/>
          </a:bodyPr>
          <a:lstStyle/>
          <a:p>
            <a:r>
              <a:rPr lang="en-GB" sz="3000" b="1" dirty="0">
                <a:solidFill>
                  <a:srgbClr val="0B1333"/>
                </a:solidFill>
                <a:latin typeface="Corbel" panose="020B0503020204020204" pitchFamily="34" charset="0"/>
              </a:rPr>
              <a:t>Bio-inspired algorithms</a:t>
            </a:r>
          </a:p>
        </p:txBody>
      </p:sp>
      <p:cxnSp>
        <p:nvCxnSpPr>
          <p:cNvPr id="13" name="Connecteur droit 12">
            <a:extLst>
              <a:ext uri="{FF2B5EF4-FFF2-40B4-BE49-F238E27FC236}">
                <a16:creationId xmlns:a16="http://schemas.microsoft.com/office/drawing/2014/main" id="{5806400B-7DB8-3E48-A26E-6B9E1DEDD589}"/>
              </a:ext>
            </a:extLst>
          </p:cNvPr>
          <p:cNvCxnSpPr/>
          <p:nvPr/>
        </p:nvCxnSpPr>
        <p:spPr>
          <a:xfrm>
            <a:off x="352436" y="739742"/>
            <a:ext cx="6120000" cy="0"/>
          </a:xfrm>
          <a:prstGeom prst="line">
            <a:avLst/>
          </a:prstGeom>
          <a:ln w="12700">
            <a:solidFill>
              <a:srgbClr val="0B1333"/>
            </a:solidFill>
          </a:ln>
        </p:spPr>
        <p:style>
          <a:lnRef idx="1">
            <a:schemeClr val="accent1"/>
          </a:lnRef>
          <a:fillRef idx="0">
            <a:schemeClr val="accent1"/>
          </a:fillRef>
          <a:effectRef idx="0">
            <a:schemeClr val="accent1"/>
          </a:effectRef>
          <a:fontRef idx="minor">
            <a:schemeClr val="tx1"/>
          </a:fontRef>
        </p:style>
      </p:cxnSp>
      <p:sp>
        <p:nvSpPr>
          <p:cNvPr id="8" name="ZoneTexte 7">
            <a:extLst>
              <a:ext uri="{FF2B5EF4-FFF2-40B4-BE49-F238E27FC236}">
                <a16:creationId xmlns:a16="http://schemas.microsoft.com/office/drawing/2014/main" id="{F34B3B47-3036-7044-8917-064C600E013B}"/>
              </a:ext>
            </a:extLst>
          </p:cNvPr>
          <p:cNvSpPr txBox="1"/>
          <p:nvPr/>
        </p:nvSpPr>
        <p:spPr>
          <a:xfrm>
            <a:off x="1397078" y="1377601"/>
            <a:ext cx="1653017" cy="338554"/>
          </a:xfrm>
          <a:prstGeom prst="rect">
            <a:avLst/>
          </a:prstGeom>
          <a:noFill/>
        </p:spPr>
        <p:txBody>
          <a:bodyPr wrap="none" rtlCol="0">
            <a:spAutoFit/>
          </a:bodyPr>
          <a:lstStyle/>
          <a:p>
            <a:r>
              <a:rPr lang="en-GB" sz="1600" b="1" dirty="0">
                <a:latin typeface="Corbel" panose="020B0503020204020204" pitchFamily="34" charset="0"/>
                <a:cs typeface="Calibri" panose="020F0502020204030204" pitchFamily="34" charset="0"/>
              </a:rPr>
              <a:t>Neural networks</a:t>
            </a:r>
          </a:p>
        </p:txBody>
      </p:sp>
      <p:grpSp>
        <p:nvGrpSpPr>
          <p:cNvPr id="9" name="Groupe 8">
            <a:extLst>
              <a:ext uri="{FF2B5EF4-FFF2-40B4-BE49-F238E27FC236}">
                <a16:creationId xmlns:a16="http://schemas.microsoft.com/office/drawing/2014/main" id="{C5C8C36D-5F46-AF4D-961D-36687AEC190D}"/>
              </a:ext>
            </a:extLst>
          </p:cNvPr>
          <p:cNvGrpSpPr/>
          <p:nvPr/>
        </p:nvGrpSpPr>
        <p:grpSpPr>
          <a:xfrm>
            <a:off x="4719936" y="1827992"/>
            <a:ext cx="2880000" cy="4505457"/>
            <a:chOff x="4284088" y="1059581"/>
            <a:chExt cx="2160000" cy="3379093"/>
          </a:xfrm>
          <a:solidFill>
            <a:schemeClr val="bg1"/>
          </a:solidFill>
        </p:grpSpPr>
        <p:sp>
          <p:nvSpPr>
            <p:cNvPr id="10" name="Rectangle : coins arrondis 9">
              <a:extLst>
                <a:ext uri="{FF2B5EF4-FFF2-40B4-BE49-F238E27FC236}">
                  <a16:creationId xmlns:a16="http://schemas.microsoft.com/office/drawing/2014/main" id="{3634EC0C-DFFF-414A-A9B9-AEA8FAFD13E7}"/>
                </a:ext>
              </a:extLst>
            </p:cNvPr>
            <p:cNvSpPr>
              <a:spLocks noChangeAspect="1"/>
            </p:cNvSpPr>
            <p:nvPr/>
          </p:nvSpPr>
          <p:spPr>
            <a:xfrm>
              <a:off x="4284088" y="1059581"/>
              <a:ext cx="2160000" cy="3379093"/>
            </a:xfrm>
            <a:prstGeom prst="roundRect">
              <a:avLst/>
            </a:prstGeom>
            <a:grp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1" name="Rectangle 10">
              <a:extLst>
                <a:ext uri="{FF2B5EF4-FFF2-40B4-BE49-F238E27FC236}">
                  <a16:creationId xmlns:a16="http://schemas.microsoft.com/office/drawing/2014/main" id="{046CC130-D839-7B4B-8342-FED825CF517A}"/>
                </a:ext>
              </a:extLst>
            </p:cNvPr>
            <p:cNvSpPr/>
            <p:nvPr/>
          </p:nvSpPr>
          <p:spPr>
            <a:xfrm>
              <a:off x="6111521" y="1549996"/>
              <a:ext cx="99135" cy="38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grpSp>
      <p:sp>
        <p:nvSpPr>
          <p:cNvPr id="12" name="ZoneTexte 11">
            <a:extLst>
              <a:ext uri="{FF2B5EF4-FFF2-40B4-BE49-F238E27FC236}">
                <a16:creationId xmlns:a16="http://schemas.microsoft.com/office/drawing/2014/main" id="{594696CE-D946-1B41-84B3-0EE8FEBFD953}"/>
              </a:ext>
            </a:extLst>
          </p:cNvPr>
          <p:cNvSpPr txBox="1"/>
          <p:nvPr/>
        </p:nvSpPr>
        <p:spPr>
          <a:xfrm>
            <a:off x="5160304" y="1377601"/>
            <a:ext cx="1999266" cy="338554"/>
          </a:xfrm>
          <a:prstGeom prst="rect">
            <a:avLst/>
          </a:prstGeom>
          <a:noFill/>
        </p:spPr>
        <p:txBody>
          <a:bodyPr wrap="none" rtlCol="0">
            <a:spAutoFit/>
          </a:bodyPr>
          <a:lstStyle/>
          <a:p>
            <a:pPr algn="ctr"/>
            <a:r>
              <a:rPr lang="en-GB" sz="1600" b="1" dirty="0">
                <a:latin typeface="Corbel" panose="020B0503020204020204" pitchFamily="34" charset="0"/>
                <a:cs typeface="Calibri" panose="020F0502020204030204" pitchFamily="34" charset="0"/>
              </a:rPr>
              <a:t>Multi-agent systems</a:t>
            </a:r>
          </a:p>
        </p:txBody>
      </p:sp>
      <p:pic>
        <p:nvPicPr>
          <p:cNvPr id="14" name="Picture 26" descr="Situating Agent-Based Modelling in Population Health Research">
            <a:extLst>
              <a:ext uri="{FF2B5EF4-FFF2-40B4-BE49-F238E27FC236}">
                <a16:creationId xmlns:a16="http://schemas.microsoft.com/office/drawing/2014/main" id="{183E2FDE-2F9A-8946-9986-4CA7E6A2E4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0081" y="2248138"/>
            <a:ext cx="2039711" cy="2039711"/>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numéro de diapositive 7">
            <a:extLst>
              <a:ext uri="{FF2B5EF4-FFF2-40B4-BE49-F238E27FC236}">
                <a16:creationId xmlns:a16="http://schemas.microsoft.com/office/drawing/2014/main" id="{D95DB7CC-2523-9746-9EAB-DC90F0D4CB08}"/>
              </a:ext>
            </a:extLst>
          </p:cNvPr>
          <p:cNvSpPr>
            <a:spLocks noGrp="1"/>
          </p:cNvSpPr>
          <p:nvPr>
            <p:ph type="sldNum" sz="quarter" idx="12"/>
          </p:nvPr>
        </p:nvSpPr>
        <p:spPr>
          <a:xfrm>
            <a:off x="9385002" y="6492875"/>
            <a:ext cx="2743200" cy="365125"/>
          </a:xfrm>
        </p:spPr>
        <p:txBody>
          <a:bodyPr/>
          <a:lstStyle/>
          <a:p>
            <a:fld id="{19F7C35C-926E-0E4D-AB5E-2EAC7CCF0320}" type="slidenum">
              <a:rPr lang="en-GB" smtClean="0"/>
              <a:t>24</a:t>
            </a:fld>
            <a:endParaRPr lang="en-GB" dirty="0"/>
          </a:p>
        </p:txBody>
      </p:sp>
      <p:pic>
        <p:nvPicPr>
          <p:cNvPr id="19" name="Picture 2" descr="Brain Imaging: What Are the Different Types? | BrainLine">
            <a:extLst>
              <a:ext uri="{FF2B5EF4-FFF2-40B4-BE49-F238E27FC236}">
                <a16:creationId xmlns:a16="http://schemas.microsoft.com/office/drawing/2014/main" id="{90EC6F2E-1B9F-6330-4271-B32EE620F9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7586" y="4661809"/>
            <a:ext cx="1291636" cy="1152000"/>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3" name="Groupe 2">
            <a:extLst>
              <a:ext uri="{FF2B5EF4-FFF2-40B4-BE49-F238E27FC236}">
                <a16:creationId xmlns:a16="http://schemas.microsoft.com/office/drawing/2014/main" id="{373972D5-B502-FFBF-5A7C-17B2384212B6}"/>
              </a:ext>
            </a:extLst>
          </p:cNvPr>
          <p:cNvGrpSpPr/>
          <p:nvPr/>
        </p:nvGrpSpPr>
        <p:grpSpPr>
          <a:xfrm>
            <a:off x="4837849" y="4625809"/>
            <a:ext cx="2648335" cy="1260000"/>
            <a:chOff x="6362419" y="5219753"/>
            <a:chExt cx="2648335" cy="1260000"/>
          </a:xfrm>
          <a:effectLst/>
        </p:grpSpPr>
        <p:pic>
          <p:nvPicPr>
            <p:cNvPr id="1028" name="Picture 4" descr="A computational multiscale agent-based model for simulating spatio-temporal  tumour immune response to PD1 and PDL1 inhibition | Journal of The Royal  Society Interface">
              <a:extLst>
                <a:ext uri="{FF2B5EF4-FFF2-40B4-BE49-F238E27FC236}">
                  <a16:creationId xmlns:a16="http://schemas.microsoft.com/office/drawing/2014/main" id="{7671CA4B-CB0F-F2DA-5414-ACE8CB07629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5217"/>
            <a:stretch/>
          </p:blipFill>
          <p:spPr bwMode="auto">
            <a:xfrm>
              <a:off x="7776133" y="5219753"/>
              <a:ext cx="1234621" cy="126000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3" name="Picture 4" descr="A computational multiscale agent-based model for simulating spatio-temporal  tumour immune response to PD1 and PDL1 inhibition | Journal of The Royal  Society Interface">
              <a:extLst>
                <a:ext uri="{FF2B5EF4-FFF2-40B4-BE49-F238E27FC236}">
                  <a16:creationId xmlns:a16="http://schemas.microsoft.com/office/drawing/2014/main" id="{E1FDE840-CFFF-4A9A-D9E3-859FB0F1F24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2153"/>
            <a:stretch/>
          </p:blipFill>
          <p:spPr bwMode="auto">
            <a:xfrm>
              <a:off x="6362419" y="5291753"/>
              <a:ext cx="1258151" cy="1116000"/>
            </a:xfrm>
            <a:prstGeom prst="rect">
              <a:avLst/>
            </a:prstGeom>
            <a:noFill/>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229030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90D714D2-FE74-744F-A766-E9A92DEBC2F3}"/>
              </a:ext>
            </a:extLst>
          </p:cNvPr>
          <p:cNvGrpSpPr/>
          <p:nvPr/>
        </p:nvGrpSpPr>
        <p:grpSpPr>
          <a:xfrm>
            <a:off x="766083" y="1827992"/>
            <a:ext cx="2880000" cy="4505461"/>
            <a:chOff x="850096" y="1491749"/>
            <a:chExt cx="2160000" cy="3379096"/>
          </a:xfrm>
          <a:solidFill>
            <a:schemeClr val="bg1"/>
          </a:solidFill>
        </p:grpSpPr>
        <p:sp>
          <p:nvSpPr>
            <p:cNvPr id="6" name="Rectangle : coins arrondis 5">
              <a:extLst>
                <a:ext uri="{FF2B5EF4-FFF2-40B4-BE49-F238E27FC236}">
                  <a16:creationId xmlns:a16="http://schemas.microsoft.com/office/drawing/2014/main" id="{823BBE54-57C4-4D43-BC34-DFAED5E60E65}"/>
                </a:ext>
              </a:extLst>
            </p:cNvPr>
            <p:cNvSpPr>
              <a:spLocks noChangeAspect="1"/>
            </p:cNvSpPr>
            <p:nvPr/>
          </p:nvSpPr>
          <p:spPr>
            <a:xfrm>
              <a:off x="850096" y="1491749"/>
              <a:ext cx="2160000" cy="3379096"/>
            </a:xfrm>
            <a:prstGeom prst="roundRect">
              <a:avLst/>
            </a:prstGeom>
            <a:grp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5" name="Picture 9" descr="AI, Deep Learning, and Neural Networks Explained">
              <a:extLst>
                <a:ext uri="{FF2B5EF4-FFF2-40B4-BE49-F238E27FC236}">
                  <a16:creationId xmlns:a16="http://schemas.microsoft.com/office/drawing/2014/main" id="{81A0F8B2-AD6F-F34B-BF68-904C62442ED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484"/>
            <a:stretch/>
          </p:blipFill>
          <p:spPr bwMode="auto">
            <a:xfrm>
              <a:off x="1008599" y="1939300"/>
              <a:ext cx="1842994" cy="1270996"/>
            </a:xfrm>
            <a:prstGeom prst="rect">
              <a:avLst/>
            </a:prstGeom>
            <a:grpFill/>
          </p:spPr>
        </p:pic>
      </p:grpSp>
      <p:sp>
        <p:nvSpPr>
          <p:cNvPr id="7" name="ZoneTexte 6">
            <a:extLst>
              <a:ext uri="{FF2B5EF4-FFF2-40B4-BE49-F238E27FC236}">
                <a16:creationId xmlns:a16="http://schemas.microsoft.com/office/drawing/2014/main" id="{FC887D8D-9162-2244-AD2A-A7C7BB858A52}"/>
              </a:ext>
            </a:extLst>
          </p:cNvPr>
          <p:cNvSpPr txBox="1"/>
          <p:nvPr/>
        </p:nvSpPr>
        <p:spPr>
          <a:xfrm>
            <a:off x="323860" y="142880"/>
            <a:ext cx="4071949" cy="553998"/>
          </a:xfrm>
          <a:prstGeom prst="rect">
            <a:avLst/>
          </a:prstGeom>
          <a:noFill/>
        </p:spPr>
        <p:txBody>
          <a:bodyPr wrap="none" rtlCol="0">
            <a:spAutoFit/>
          </a:bodyPr>
          <a:lstStyle/>
          <a:p>
            <a:r>
              <a:rPr lang="en-GB" sz="3000" b="1" dirty="0">
                <a:solidFill>
                  <a:srgbClr val="0B1333"/>
                </a:solidFill>
                <a:latin typeface="Corbel" panose="020B0503020204020204" pitchFamily="34" charset="0"/>
              </a:rPr>
              <a:t>Bio-inspired algorithms</a:t>
            </a:r>
          </a:p>
        </p:txBody>
      </p:sp>
      <p:cxnSp>
        <p:nvCxnSpPr>
          <p:cNvPr id="13" name="Connecteur droit 12">
            <a:extLst>
              <a:ext uri="{FF2B5EF4-FFF2-40B4-BE49-F238E27FC236}">
                <a16:creationId xmlns:a16="http://schemas.microsoft.com/office/drawing/2014/main" id="{5806400B-7DB8-3E48-A26E-6B9E1DEDD589}"/>
              </a:ext>
            </a:extLst>
          </p:cNvPr>
          <p:cNvCxnSpPr/>
          <p:nvPr/>
        </p:nvCxnSpPr>
        <p:spPr>
          <a:xfrm>
            <a:off x="352436" y="739742"/>
            <a:ext cx="6120000" cy="0"/>
          </a:xfrm>
          <a:prstGeom prst="line">
            <a:avLst/>
          </a:prstGeom>
          <a:ln w="12700">
            <a:solidFill>
              <a:srgbClr val="0B1333"/>
            </a:solidFill>
          </a:ln>
        </p:spPr>
        <p:style>
          <a:lnRef idx="1">
            <a:schemeClr val="accent1"/>
          </a:lnRef>
          <a:fillRef idx="0">
            <a:schemeClr val="accent1"/>
          </a:fillRef>
          <a:effectRef idx="0">
            <a:schemeClr val="accent1"/>
          </a:effectRef>
          <a:fontRef idx="minor">
            <a:schemeClr val="tx1"/>
          </a:fontRef>
        </p:style>
      </p:cxnSp>
      <p:sp>
        <p:nvSpPr>
          <p:cNvPr id="8" name="ZoneTexte 7">
            <a:extLst>
              <a:ext uri="{FF2B5EF4-FFF2-40B4-BE49-F238E27FC236}">
                <a16:creationId xmlns:a16="http://schemas.microsoft.com/office/drawing/2014/main" id="{F34B3B47-3036-7044-8917-064C600E013B}"/>
              </a:ext>
            </a:extLst>
          </p:cNvPr>
          <p:cNvSpPr txBox="1"/>
          <p:nvPr/>
        </p:nvSpPr>
        <p:spPr>
          <a:xfrm>
            <a:off x="1397078" y="1377601"/>
            <a:ext cx="1653017" cy="338554"/>
          </a:xfrm>
          <a:prstGeom prst="rect">
            <a:avLst/>
          </a:prstGeom>
          <a:noFill/>
        </p:spPr>
        <p:txBody>
          <a:bodyPr wrap="none" rtlCol="0">
            <a:spAutoFit/>
          </a:bodyPr>
          <a:lstStyle/>
          <a:p>
            <a:r>
              <a:rPr lang="en-GB" sz="1600" b="1" dirty="0">
                <a:latin typeface="Corbel" panose="020B0503020204020204" pitchFamily="34" charset="0"/>
                <a:cs typeface="Calibri" panose="020F0502020204030204" pitchFamily="34" charset="0"/>
              </a:rPr>
              <a:t>Neural networks</a:t>
            </a:r>
          </a:p>
        </p:txBody>
      </p:sp>
      <p:grpSp>
        <p:nvGrpSpPr>
          <p:cNvPr id="9" name="Groupe 8">
            <a:extLst>
              <a:ext uri="{FF2B5EF4-FFF2-40B4-BE49-F238E27FC236}">
                <a16:creationId xmlns:a16="http://schemas.microsoft.com/office/drawing/2014/main" id="{C5C8C36D-5F46-AF4D-961D-36687AEC190D}"/>
              </a:ext>
            </a:extLst>
          </p:cNvPr>
          <p:cNvGrpSpPr/>
          <p:nvPr/>
        </p:nvGrpSpPr>
        <p:grpSpPr>
          <a:xfrm>
            <a:off x="4719936" y="1827992"/>
            <a:ext cx="2880000" cy="4505457"/>
            <a:chOff x="4284088" y="1059581"/>
            <a:chExt cx="2160000" cy="3379093"/>
          </a:xfrm>
          <a:solidFill>
            <a:schemeClr val="bg1"/>
          </a:solidFill>
        </p:grpSpPr>
        <p:sp>
          <p:nvSpPr>
            <p:cNvPr id="10" name="Rectangle : coins arrondis 9">
              <a:extLst>
                <a:ext uri="{FF2B5EF4-FFF2-40B4-BE49-F238E27FC236}">
                  <a16:creationId xmlns:a16="http://schemas.microsoft.com/office/drawing/2014/main" id="{3634EC0C-DFFF-414A-A9B9-AEA8FAFD13E7}"/>
                </a:ext>
              </a:extLst>
            </p:cNvPr>
            <p:cNvSpPr>
              <a:spLocks noChangeAspect="1"/>
            </p:cNvSpPr>
            <p:nvPr/>
          </p:nvSpPr>
          <p:spPr>
            <a:xfrm>
              <a:off x="4284088" y="1059581"/>
              <a:ext cx="2160000" cy="3379093"/>
            </a:xfrm>
            <a:prstGeom prst="roundRect">
              <a:avLst/>
            </a:prstGeom>
            <a:grp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1" name="Rectangle 10">
              <a:extLst>
                <a:ext uri="{FF2B5EF4-FFF2-40B4-BE49-F238E27FC236}">
                  <a16:creationId xmlns:a16="http://schemas.microsoft.com/office/drawing/2014/main" id="{046CC130-D839-7B4B-8342-FED825CF517A}"/>
                </a:ext>
              </a:extLst>
            </p:cNvPr>
            <p:cNvSpPr/>
            <p:nvPr/>
          </p:nvSpPr>
          <p:spPr>
            <a:xfrm>
              <a:off x="6111521" y="1549996"/>
              <a:ext cx="99135" cy="38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grpSp>
      <p:sp>
        <p:nvSpPr>
          <p:cNvPr id="12" name="ZoneTexte 11">
            <a:extLst>
              <a:ext uri="{FF2B5EF4-FFF2-40B4-BE49-F238E27FC236}">
                <a16:creationId xmlns:a16="http://schemas.microsoft.com/office/drawing/2014/main" id="{594696CE-D946-1B41-84B3-0EE8FEBFD953}"/>
              </a:ext>
            </a:extLst>
          </p:cNvPr>
          <p:cNvSpPr txBox="1"/>
          <p:nvPr/>
        </p:nvSpPr>
        <p:spPr>
          <a:xfrm>
            <a:off x="5160304" y="1377601"/>
            <a:ext cx="1999266" cy="338554"/>
          </a:xfrm>
          <a:prstGeom prst="rect">
            <a:avLst/>
          </a:prstGeom>
          <a:noFill/>
        </p:spPr>
        <p:txBody>
          <a:bodyPr wrap="none" rtlCol="0">
            <a:spAutoFit/>
          </a:bodyPr>
          <a:lstStyle/>
          <a:p>
            <a:pPr algn="ctr"/>
            <a:r>
              <a:rPr lang="en-GB" sz="1600" b="1" dirty="0">
                <a:latin typeface="Corbel" panose="020B0503020204020204" pitchFamily="34" charset="0"/>
                <a:cs typeface="Calibri" panose="020F0502020204030204" pitchFamily="34" charset="0"/>
              </a:rPr>
              <a:t>Multi-agent systems</a:t>
            </a:r>
          </a:p>
        </p:txBody>
      </p:sp>
      <p:pic>
        <p:nvPicPr>
          <p:cNvPr id="14" name="Picture 26" descr="Situating Agent-Based Modelling in Population Health Research">
            <a:extLst>
              <a:ext uri="{FF2B5EF4-FFF2-40B4-BE49-F238E27FC236}">
                <a16:creationId xmlns:a16="http://schemas.microsoft.com/office/drawing/2014/main" id="{183E2FDE-2F9A-8946-9986-4CA7E6A2E4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0081" y="2248138"/>
            <a:ext cx="2039711" cy="2039711"/>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 coins arrondis 14">
            <a:extLst>
              <a:ext uri="{FF2B5EF4-FFF2-40B4-BE49-F238E27FC236}">
                <a16:creationId xmlns:a16="http://schemas.microsoft.com/office/drawing/2014/main" id="{3BBF6881-6511-BB41-BA0A-A413739C98EF}"/>
              </a:ext>
            </a:extLst>
          </p:cNvPr>
          <p:cNvSpPr>
            <a:spLocks noChangeAspect="1"/>
          </p:cNvSpPr>
          <p:nvPr/>
        </p:nvSpPr>
        <p:spPr>
          <a:xfrm>
            <a:off x="8552697" y="1824525"/>
            <a:ext cx="2880000" cy="4505456"/>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16" name="Picture 32" descr="When Genetic Algorithms Meet Artificial Intelligence – EEJournal">
            <a:extLst>
              <a:ext uri="{FF2B5EF4-FFF2-40B4-BE49-F238E27FC236}">
                <a16:creationId xmlns:a16="http://schemas.microsoft.com/office/drawing/2014/main" id="{77FC21D1-69A5-114A-AC2C-64D946FEDF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73789" y="2481878"/>
            <a:ext cx="2637816" cy="1565297"/>
          </a:xfrm>
          <a:prstGeom prst="rect">
            <a:avLst/>
          </a:prstGeom>
          <a:noFill/>
          <a:extLst>
            <a:ext uri="{909E8E84-426E-40DD-AFC4-6F175D3DCCD1}">
              <a14:hiddenFill xmlns:a14="http://schemas.microsoft.com/office/drawing/2010/main">
                <a:solidFill>
                  <a:srgbClr val="FFFFFF"/>
                </a:solidFill>
              </a14:hiddenFill>
            </a:ext>
          </a:extLst>
        </p:spPr>
      </p:pic>
      <p:sp>
        <p:nvSpPr>
          <p:cNvPr id="17" name="ZoneTexte 16">
            <a:extLst>
              <a:ext uri="{FF2B5EF4-FFF2-40B4-BE49-F238E27FC236}">
                <a16:creationId xmlns:a16="http://schemas.microsoft.com/office/drawing/2014/main" id="{15B2AD03-BA30-C643-BCEC-8113D18D79A8}"/>
              </a:ext>
            </a:extLst>
          </p:cNvPr>
          <p:cNvSpPr txBox="1"/>
          <p:nvPr/>
        </p:nvSpPr>
        <p:spPr>
          <a:xfrm>
            <a:off x="9095753" y="1377601"/>
            <a:ext cx="1871025" cy="338554"/>
          </a:xfrm>
          <a:prstGeom prst="rect">
            <a:avLst/>
          </a:prstGeom>
          <a:noFill/>
        </p:spPr>
        <p:txBody>
          <a:bodyPr wrap="none" rtlCol="0">
            <a:spAutoFit/>
          </a:bodyPr>
          <a:lstStyle/>
          <a:p>
            <a:r>
              <a:rPr lang="en-GB" sz="1600" b="1" dirty="0">
                <a:latin typeface="Corbel" panose="020B0503020204020204" pitchFamily="34" charset="0"/>
                <a:cs typeface="Calibri" panose="020F0502020204030204" pitchFamily="34" charset="0"/>
              </a:rPr>
              <a:t>Genetic algorithms</a:t>
            </a:r>
          </a:p>
        </p:txBody>
      </p:sp>
      <p:sp>
        <p:nvSpPr>
          <p:cNvPr id="18" name="Espace réservé du numéro de diapositive 7">
            <a:extLst>
              <a:ext uri="{FF2B5EF4-FFF2-40B4-BE49-F238E27FC236}">
                <a16:creationId xmlns:a16="http://schemas.microsoft.com/office/drawing/2014/main" id="{D95DB7CC-2523-9746-9EAB-DC90F0D4CB08}"/>
              </a:ext>
            </a:extLst>
          </p:cNvPr>
          <p:cNvSpPr>
            <a:spLocks noGrp="1"/>
          </p:cNvSpPr>
          <p:nvPr>
            <p:ph type="sldNum" sz="quarter" idx="12"/>
          </p:nvPr>
        </p:nvSpPr>
        <p:spPr>
          <a:xfrm>
            <a:off x="9385002" y="6492875"/>
            <a:ext cx="2743200" cy="365125"/>
          </a:xfrm>
        </p:spPr>
        <p:txBody>
          <a:bodyPr/>
          <a:lstStyle/>
          <a:p>
            <a:fld id="{19F7C35C-926E-0E4D-AB5E-2EAC7CCF0320}" type="slidenum">
              <a:rPr lang="en-GB" smtClean="0"/>
              <a:t>25</a:t>
            </a:fld>
            <a:endParaRPr lang="en-GB" dirty="0"/>
          </a:p>
        </p:txBody>
      </p:sp>
      <p:pic>
        <p:nvPicPr>
          <p:cNvPr id="19" name="Picture 2" descr="Brain Imaging: What Are the Different Types? | BrainLine">
            <a:extLst>
              <a:ext uri="{FF2B5EF4-FFF2-40B4-BE49-F238E27FC236}">
                <a16:creationId xmlns:a16="http://schemas.microsoft.com/office/drawing/2014/main" id="{90EC6F2E-1B9F-6330-4271-B32EE620F9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7586" y="4661809"/>
            <a:ext cx="1291636" cy="1152000"/>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20" name="Groupe 19">
            <a:extLst>
              <a:ext uri="{FF2B5EF4-FFF2-40B4-BE49-F238E27FC236}">
                <a16:creationId xmlns:a16="http://schemas.microsoft.com/office/drawing/2014/main" id="{3B851044-2FD9-5902-9FF6-464A9E5E9164}"/>
              </a:ext>
            </a:extLst>
          </p:cNvPr>
          <p:cNvGrpSpPr>
            <a:grpSpLocks noChangeAspect="1"/>
          </p:cNvGrpSpPr>
          <p:nvPr/>
        </p:nvGrpSpPr>
        <p:grpSpPr>
          <a:xfrm>
            <a:off x="8722718" y="4661809"/>
            <a:ext cx="2617094" cy="1152000"/>
            <a:chOff x="8696137" y="5223222"/>
            <a:chExt cx="2636465" cy="1160527"/>
          </a:xfrm>
        </p:grpSpPr>
        <p:pic>
          <p:nvPicPr>
            <p:cNvPr id="1030" name="Picture 6" descr="Genetic Algorithms in Molecular Modeling">
              <a:extLst>
                <a:ext uri="{FF2B5EF4-FFF2-40B4-BE49-F238E27FC236}">
                  <a16:creationId xmlns:a16="http://schemas.microsoft.com/office/drawing/2014/main" id="{51D7CA57-F755-C9DF-0FAC-930F8E3789A1}"/>
                </a:ext>
              </a:extLst>
            </p:cNvPr>
            <p:cNvPicPr preferRelativeResize="0">
              <a:picLocks noChangeAspect="1" noChangeArrowheads="1"/>
            </p:cNvPicPr>
            <p:nvPr/>
          </p:nvPicPr>
          <p:blipFill rotWithShape="1">
            <a:blip r:embed="rId6">
              <a:extLst>
                <a:ext uri="{28A0092B-C50C-407E-A947-70E740481C1C}">
                  <a14:useLocalDpi xmlns:a14="http://schemas.microsoft.com/office/drawing/2010/main" val="0"/>
                </a:ext>
              </a:extLst>
            </a:blip>
            <a:srcRect t="27083" b="18912"/>
            <a:stretch/>
          </p:blipFill>
          <p:spPr bwMode="auto">
            <a:xfrm>
              <a:off x="10072602" y="5223222"/>
              <a:ext cx="1260000" cy="1160527"/>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032" name="Picture 8" descr="N-Queens - LeetCode">
              <a:extLst>
                <a:ext uri="{FF2B5EF4-FFF2-40B4-BE49-F238E27FC236}">
                  <a16:creationId xmlns:a16="http://schemas.microsoft.com/office/drawing/2014/main" id="{9C38EC55-6A3F-FCFD-8F45-562BDE4B22C8}"/>
                </a:ext>
              </a:extLst>
            </p:cNvPr>
            <p:cNvPicPr preferRelativeResize="0">
              <a:picLocks noChangeAspect="1" noChangeArrowheads="1"/>
            </p:cNvPicPr>
            <p:nvPr/>
          </p:nvPicPr>
          <p:blipFill rotWithShape="1">
            <a:blip r:embed="rId7">
              <a:extLst>
                <a:ext uri="{28A0092B-C50C-407E-A947-70E740481C1C}">
                  <a14:useLocalDpi xmlns:a14="http://schemas.microsoft.com/office/drawing/2010/main" val="0"/>
                </a:ext>
              </a:extLst>
            </a:blip>
            <a:srcRect r="55074"/>
            <a:stretch/>
          </p:blipFill>
          <p:spPr bwMode="auto">
            <a:xfrm>
              <a:off x="8696137" y="5223222"/>
              <a:ext cx="1260000" cy="1160527"/>
            </a:xfrm>
            <a:prstGeom prst="rect">
              <a:avLst/>
            </a:prstGeom>
            <a:noFill/>
            <a:effectLst/>
            <a:extLst>
              <a:ext uri="{909E8E84-426E-40DD-AFC4-6F175D3DCCD1}">
                <a14:hiddenFill xmlns:a14="http://schemas.microsoft.com/office/drawing/2010/main">
                  <a:solidFill>
                    <a:srgbClr val="FFFFFF"/>
                  </a:solidFill>
                </a14:hiddenFill>
              </a:ext>
            </a:extLst>
          </p:spPr>
        </p:pic>
      </p:grpSp>
      <p:grpSp>
        <p:nvGrpSpPr>
          <p:cNvPr id="3" name="Groupe 2">
            <a:extLst>
              <a:ext uri="{FF2B5EF4-FFF2-40B4-BE49-F238E27FC236}">
                <a16:creationId xmlns:a16="http://schemas.microsoft.com/office/drawing/2014/main" id="{373972D5-B502-FFBF-5A7C-17B2384212B6}"/>
              </a:ext>
            </a:extLst>
          </p:cNvPr>
          <p:cNvGrpSpPr/>
          <p:nvPr/>
        </p:nvGrpSpPr>
        <p:grpSpPr>
          <a:xfrm>
            <a:off x="4837849" y="4625809"/>
            <a:ext cx="2648335" cy="1260000"/>
            <a:chOff x="6362419" y="5219753"/>
            <a:chExt cx="2648335" cy="1260000"/>
          </a:xfrm>
          <a:effectLst/>
        </p:grpSpPr>
        <p:pic>
          <p:nvPicPr>
            <p:cNvPr id="1028" name="Picture 4" descr="A computational multiscale agent-based model for simulating spatio-temporal  tumour immune response to PD1 and PDL1 inhibition | Journal of The Royal  Society Interface">
              <a:extLst>
                <a:ext uri="{FF2B5EF4-FFF2-40B4-BE49-F238E27FC236}">
                  <a16:creationId xmlns:a16="http://schemas.microsoft.com/office/drawing/2014/main" id="{7671CA4B-CB0F-F2DA-5414-ACE8CB07629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55217"/>
            <a:stretch/>
          </p:blipFill>
          <p:spPr bwMode="auto">
            <a:xfrm>
              <a:off x="7776133" y="5219753"/>
              <a:ext cx="1234621" cy="126000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3" name="Picture 4" descr="A computational multiscale agent-based model for simulating spatio-temporal  tumour immune response to PD1 and PDL1 inhibition | Journal of The Royal  Society Interface">
              <a:extLst>
                <a:ext uri="{FF2B5EF4-FFF2-40B4-BE49-F238E27FC236}">
                  <a16:creationId xmlns:a16="http://schemas.microsoft.com/office/drawing/2014/main" id="{E1FDE840-CFFF-4A9A-D9E3-859FB0F1F24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2153"/>
            <a:stretch/>
          </p:blipFill>
          <p:spPr bwMode="auto">
            <a:xfrm>
              <a:off x="6362419" y="5291753"/>
              <a:ext cx="1258151" cy="1116000"/>
            </a:xfrm>
            <a:prstGeom prst="rect">
              <a:avLst/>
            </a:prstGeom>
            <a:noFill/>
            <a:effectLst/>
            <a:extLst>
              <a:ext uri="{909E8E84-426E-40DD-AFC4-6F175D3DCCD1}">
                <a14:hiddenFill xmlns:a14="http://schemas.microsoft.com/office/drawing/2010/main">
                  <a:solidFill>
                    <a:srgbClr val="FFFFFF"/>
                  </a:solidFill>
                </a14:hiddenFill>
              </a:ext>
            </a:extLst>
          </p:spPr>
        </p:pic>
      </p:grpSp>
      <p:sp>
        <p:nvSpPr>
          <p:cNvPr id="2" name="ZoneTexte 1">
            <a:extLst>
              <a:ext uri="{FF2B5EF4-FFF2-40B4-BE49-F238E27FC236}">
                <a16:creationId xmlns:a16="http://schemas.microsoft.com/office/drawing/2014/main" id="{84B63B8B-BC83-1516-3431-5B223A6CDA64}"/>
              </a:ext>
            </a:extLst>
          </p:cNvPr>
          <p:cNvSpPr txBox="1"/>
          <p:nvPr/>
        </p:nvSpPr>
        <p:spPr>
          <a:xfrm>
            <a:off x="8737006" y="5848186"/>
            <a:ext cx="256802" cy="261610"/>
          </a:xfrm>
          <a:prstGeom prst="rect">
            <a:avLst/>
          </a:prstGeom>
          <a:noFill/>
        </p:spPr>
        <p:txBody>
          <a:bodyPr wrap="none" rtlCol="0">
            <a:spAutoFit/>
          </a:bodyPr>
          <a:lstStyle/>
          <a:p>
            <a:r>
              <a:rPr lang="en-GB" sz="1100" b="1" dirty="0"/>
              <a:t>2</a:t>
            </a:r>
            <a:endParaRPr lang="en-GB" sz="1400" b="1" dirty="0"/>
          </a:p>
        </p:txBody>
      </p:sp>
      <p:sp>
        <p:nvSpPr>
          <p:cNvPr id="25" name="ZoneTexte 24">
            <a:extLst>
              <a:ext uri="{FF2B5EF4-FFF2-40B4-BE49-F238E27FC236}">
                <a16:creationId xmlns:a16="http://schemas.microsoft.com/office/drawing/2014/main" id="{F14DAE51-4123-7365-A549-B1D3BABFC109}"/>
              </a:ext>
            </a:extLst>
          </p:cNvPr>
          <p:cNvSpPr txBox="1"/>
          <p:nvPr/>
        </p:nvSpPr>
        <p:spPr>
          <a:xfrm>
            <a:off x="9049137" y="5848186"/>
            <a:ext cx="256802" cy="261610"/>
          </a:xfrm>
          <a:prstGeom prst="rect">
            <a:avLst/>
          </a:prstGeom>
          <a:noFill/>
        </p:spPr>
        <p:txBody>
          <a:bodyPr wrap="none" rtlCol="0">
            <a:spAutoFit/>
          </a:bodyPr>
          <a:lstStyle/>
          <a:p>
            <a:r>
              <a:rPr lang="en-GB" sz="1100" b="1" dirty="0"/>
              <a:t>4</a:t>
            </a:r>
            <a:endParaRPr lang="en-GB" sz="1400" b="1" dirty="0"/>
          </a:p>
        </p:txBody>
      </p:sp>
      <p:sp>
        <p:nvSpPr>
          <p:cNvPr id="26" name="ZoneTexte 25">
            <a:extLst>
              <a:ext uri="{FF2B5EF4-FFF2-40B4-BE49-F238E27FC236}">
                <a16:creationId xmlns:a16="http://schemas.microsoft.com/office/drawing/2014/main" id="{001206B1-8067-EC0E-E029-2DBAFFC9A366}"/>
              </a:ext>
            </a:extLst>
          </p:cNvPr>
          <p:cNvSpPr txBox="1"/>
          <p:nvPr/>
        </p:nvSpPr>
        <p:spPr>
          <a:xfrm>
            <a:off x="9361268" y="5848186"/>
            <a:ext cx="256802" cy="261610"/>
          </a:xfrm>
          <a:prstGeom prst="rect">
            <a:avLst/>
          </a:prstGeom>
          <a:noFill/>
        </p:spPr>
        <p:txBody>
          <a:bodyPr wrap="none" rtlCol="0">
            <a:spAutoFit/>
          </a:bodyPr>
          <a:lstStyle/>
          <a:p>
            <a:r>
              <a:rPr lang="en-GB" sz="1100" b="1" dirty="0"/>
              <a:t>1</a:t>
            </a:r>
            <a:endParaRPr lang="en-GB" sz="1400" b="1" dirty="0"/>
          </a:p>
        </p:txBody>
      </p:sp>
      <p:sp>
        <p:nvSpPr>
          <p:cNvPr id="27" name="ZoneTexte 26">
            <a:extLst>
              <a:ext uri="{FF2B5EF4-FFF2-40B4-BE49-F238E27FC236}">
                <a16:creationId xmlns:a16="http://schemas.microsoft.com/office/drawing/2014/main" id="{EFD8D083-D12F-36F1-066B-A4D11F9B88E1}"/>
              </a:ext>
            </a:extLst>
          </p:cNvPr>
          <p:cNvSpPr txBox="1"/>
          <p:nvPr/>
        </p:nvSpPr>
        <p:spPr>
          <a:xfrm>
            <a:off x="9673398" y="5848186"/>
            <a:ext cx="256802" cy="261610"/>
          </a:xfrm>
          <a:prstGeom prst="rect">
            <a:avLst/>
          </a:prstGeom>
          <a:noFill/>
        </p:spPr>
        <p:txBody>
          <a:bodyPr wrap="none" rtlCol="0">
            <a:spAutoFit/>
          </a:bodyPr>
          <a:lstStyle/>
          <a:p>
            <a:r>
              <a:rPr lang="en-GB" sz="1100" b="1" dirty="0"/>
              <a:t>3</a:t>
            </a:r>
            <a:endParaRPr lang="en-GB" sz="1400" b="1" dirty="0"/>
          </a:p>
        </p:txBody>
      </p:sp>
    </p:spTree>
    <p:extLst>
      <p:ext uri="{BB962C8B-B14F-4D97-AF65-F5344CB8AC3E}">
        <p14:creationId xmlns:p14="http://schemas.microsoft.com/office/powerpoint/2010/main" val="9243520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FC887D8D-9162-2244-AD2A-A7C7BB858A52}"/>
              </a:ext>
            </a:extLst>
          </p:cNvPr>
          <p:cNvSpPr txBox="1"/>
          <p:nvPr/>
        </p:nvSpPr>
        <p:spPr>
          <a:xfrm>
            <a:off x="323860" y="142880"/>
            <a:ext cx="4142481" cy="553998"/>
          </a:xfrm>
          <a:prstGeom prst="rect">
            <a:avLst/>
          </a:prstGeom>
          <a:noFill/>
        </p:spPr>
        <p:txBody>
          <a:bodyPr wrap="none" rtlCol="0">
            <a:spAutoFit/>
          </a:bodyPr>
          <a:lstStyle/>
          <a:p>
            <a:r>
              <a:rPr lang="en-GB" sz="3000" b="1">
                <a:solidFill>
                  <a:srgbClr val="0B1333"/>
                </a:solidFill>
                <a:latin typeface="Corbel" panose="020B0503020204020204" pitchFamily="34" charset="0"/>
              </a:rPr>
              <a:t>Network reconstruction</a:t>
            </a:r>
            <a:endParaRPr lang="en-GB" sz="3000" b="1" dirty="0">
              <a:solidFill>
                <a:srgbClr val="0B1333"/>
              </a:solidFill>
              <a:latin typeface="Corbel" panose="020B0503020204020204" pitchFamily="34" charset="0"/>
            </a:endParaRPr>
          </a:p>
        </p:txBody>
      </p:sp>
      <p:cxnSp>
        <p:nvCxnSpPr>
          <p:cNvPr id="13" name="Connecteur droit 12">
            <a:extLst>
              <a:ext uri="{FF2B5EF4-FFF2-40B4-BE49-F238E27FC236}">
                <a16:creationId xmlns:a16="http://schemas.microsoft.com/office/drawing/2014/main" id="{5806400B-7DB8-3E48-A26E-6B9E1DEDD589}"/>
              </a:ext>
            </a:extLst>
          </p:cNvPr>
          <p:cNvCxnSpPr/>
          <p:nvPr/>
        </p:nvCxnSpPr>
        <p:spPr>
          <a:xfrm>
            <a:off x="352436" y="739742"/>
            <a:ext cx="6120000" cy="0"/>
          </a:xfrm>
          <a:prstGeom prst="line">
            <a:avLst/>
          </a:prstGeom>
          <a:ln w="12700">
            <a:solidFill>
              <a:srgbClr val="0B1333"/>
            </a:solidFill>
          </a:ln>
        </p:spPr>
        <p:style>
          <a:lnRef idx="1">
            <a:schemeClr val="accent1"/>
          </a:lnRef>
          <a:fillRef idx="0">
            <a:schemeClr val="accent1"/>
          </a:fillRef>
          <a:effectRef idx="0">
            <a:schemeClr val="accent1"/>
          </a:effectRef>
          <a:fontRef idx="minor">
            <a:schemeClr val="tx1"/>
          </a:fontRef>
        </p:style>
      </p:cxnSp>
      <p:pic>
        <p:nvPicPr>
          <p:cNvPr id="5" name="Picture 144" descr="Developing AHBA gene co-expression network and correlation matrix for... |  Download Scientific Diagram">
            <a:extLst>
              <a:ext uri="{FF2B5EF4-FFF2-40B4-BE49-F238E27FC236}">
                <a16:creationId xmlns:a16="http://schemas.microsoft.com/office/drawing/2014/main" id="{87DFDA04-CC39-4043-957C-B59704A999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817" r="53641"/>
          <a:stretch/>
        </p:blipFill>
        <p:spPr bwMode="auto">
          <a:xfrm>
            <a:off x="8688807" y="1596343"/>
            <a:ext cx="1816529" cy="1728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144" descr="Developing AHBA gene co-expression network and correlation matrix for... |  Download Scientific Diagram">
            <a:extLst>
              <a:ext uri="{FF2B5EF4-FFF2-40B4-BE49-F238E27FC236}">
                <a16:creationId xmlns:a16="http://schemas.microsoft.com/office/drawing/2014/main" id="{91C76D67-D202-0541-8C2E-A8D2D5C3F6C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8813" t="3363"/>
          <a:stretch/>
        </p:blipFill>
        <p:spPr bwMode="auto">
          <a:xfrm>
            <a:off x="5494964" y="1588190"/>
            <a:ext cx="1954801" cy="1728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11" descr="Haplotype Frequency (HAF) heatmap for 53 PGx haplotype that are common... |  Download Scientific Diagram">
            <a:extLst>
              <a:ext uri="{FF2B5EF4-FFF2-40B4-BE49-F238E27FC236}">
                <a16:creationId xmlns:a16="http://schemas.microsoft.com/office/drawing/2014/main" id="{428B4A7B-3C23-C44E-8A9D-5FE3E1099A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3519" y="1596343"/>
            <a:ext cx="2092268" cy="1728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4" descr="Right Curved Arrow Graphic - Arrow Symbols | Free Graphics &amp; Vectors -  PicMonkey">
            <a:extLst>
              <a:ext uri="{FF2B5EF4-FFF2-40B4-BE49-F238E27FC236}">
                <a16:creationId xmlns:a16="http://schemas.microsoft.com/office/drawing/2014/main" id="{A955A6A8-6A68-F145-B546-25716478EDC8}"/>
              </a:ext>
            </a:extLst>
          </p:cNvPr>
          <p:cNvPicPr>
            <a:picLocks noChangeAspect="1" noChangeArrowheads="1"/>
          </p:cNvPicPr>
          <p:nvPr/>
        </p:nvPicPr>
        <p:blipFill>
          <a:blip r:embed="rId4">
            <a:biLevel thresh="75000"/>
            <a:extLst>
              <a:ext uri="{28A0092B-C50C-407E-A947-70E740481C1C}">
                <a14:useLocalDpi xmlns:a14="http://schemas.microsoft.com/office/drawing/2010/main" val="0"/>
              </a:ext>
            </a:extLst>
          </a:blip>
          <a:srcRect/>
          <a:stretch>
            <a:fillRect/>
          </a:stretch>
        </p:blipFill>
        <p:spPr bwMode="auto">
          <a:xfrm rot="2793232">
            <a:off x="5115440" y="1243645"/>
            <a:ext cx="307000" cy="360000"/>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0FC6F54A-F3D7-2142-A981-DE144EE433BC}"/>
              </a:ext>
            </a:extLst>
          </p:cNvPr>
          <p:cNvSpPr txBox="1"/>
          <p:nvPr/>
        </p:nvSpPr>
        <p:spPr>
          <a:xfrm>
            <a:off x="3497783" y="1098092"/>
            <a:ext cx="543739" cy="307777"/>
          </a:xfrm>
          <a:prstGeom prst="rect">
            <a:avLst/>
          </a:prstGeom>
          <a:noFill/>
        </p:spPr>
        <p:txBody>
          <a:bodyPr wrap="none" rtlCol="0">
            <a:spAutoFit/>
          </a:bodyPr>
          <a:lstStyle/>
          <a:p>
            <a:r>
              <a:rPr lang="en-GB" sz="1400" dirty="0">
                <a:latin typeface="Corbel" panose="020B0503020204020204" pitchFamily="34" charset="0"/>
              </a:rPr>
              <a:t>Data</a:t>
            </a:r>
          </a:p>
        </p:txBody>
      </p:sp>
      <p:sp>
        <p:nvSpPr>
          <p:cNvPr id="11" name="ZoneTexte 10">
            <a:extLst>
              <a:ext uri="{FF2B5EF4-FFF2-40B4-BE49-F238E27FC236}">
                <a16:creationId xmlns:a16="http://schemas.microsoft.com/office/drawing/2014/main" id="{5F465A4B-21BC-CB48-A2A7-D3C6D61DA660}"/>
              </a:ext>
            </a:extLst>
          </p:cNvPr>
          <p:cNvSpPr txBox="1"/>
          <p:nvPr/>
        </p:nvSpPr>
        <p:spPr>
          <a:xfrm>
            <a:off x="5753467" y="1007403"/>
            <a:ext cx="1696298" cy="523220"/>
          </a:xfrm>
          <a:prstGeom prst="rect">
            <a:avLst/>
          </a:prstGeom>
          <a:noFill/>
        </p:spPr>
        <p:txBody>
          <a:bodyPr wrap="none" rtlCol="0">
            <a:spAutoFit/>
          </a:bodyPr>
          <a:lstStyle/>
          <a:p>
            <a:pPr algn="ctr"/>
            <a:r>
              <a:rPr lang="en-GB" sz="1400" dirty="0">
                <a:latin typeface="Corbel" panose="020B0503020204020204" pitchFamily="34" charset="0"/>
              </a:rPr>
              <a:t>Distance / adjacency</a:t>
            </a:r>
          </a:p>
          <a:p>
            <a:pPr algn="ctr"/>
            <a:r>
              <a:rPr lang="en-GB" sz="1400" dirty="0">
                <a:latin typeface="Corbel" panose="020B0503020204020204" pitchFamily="34" charset="0"/>
              </a:rPr>
              <a:t>matrix</a:t>
            </a:r>
          </a:p>
        </p:txBody>
      </p:sp>
      <p:sp>
        <p:nvSpPr>
          <p:cNvPr id="12" name="ZoneTexte 11">
            <a:extLst>
              <a:ext uri="{FF2B5EF4-FFF2-40B4-BE49-F238E27FC236}">
                <a16:creationId xmlns:a16="http://schemas.microsoft.com/office/drawing/2014/main" id="{630C58E8-3D8F-994B-B6E5-850424453BED}"/>
              </a:ext>
            </a:extLst>
          </p:cNvPr>
          <p:cNvSpPr txBox="1"/>
          <p:nvPr/>
        </p:nvSpPr>
        <p:spPr>
          <a:xfrm>
            <a:off x="9179328" y="1098091"/>
            <a:ext cx="835486" cy="307777"/>
          </a:xfrm>
          <a:prstGeom prst="rect">
            <a:avLst/>
          </a:prstGeom>
          <a:noFill/>
        </p:spPr>
        <p:txBody>
          <a:bodyPr wrap="none" rtlCol="0">
            <a:spAutoFit/>
          </a:bodyPr>
          <a:lstStyle/>
          <a:p>
            <a:pPr algn="ctr"/>
            <a:r>
              <a:rPr lang="en-GB" sz="1400" dirty="0">
                <a:latin typeface="Corbel" panose="020B0503020204020204" pitchFamily="34" charset="0"/>
              </a:rPr>
              <a:t>Network</a:t>
            </a:r>
          </a:p>
        </p:txBody>
      </p:sp>
      <p:sp>
        <p:nvSpPr>
          <p:cNvPr id="14" name="Espace réservé du numéro de diapositive 7">
            <a:extLst>
              <a:ext uri="{FF2B5EF4-FFF2-40B4-BE49-F238E27FC236}">
                <a16:creationId xmlns:a16="http://schemas.microsoft.com/office/drawing/2014/main" id="{22661CEA-BB24-C749-9A4D-5A3D8FB68C42}"/>
              </a:ext>
            </a:extLst>
          </p:cNvPr>
          <p:cNvSpPr>
            <a:spLocks noGrp="1"/>
          </p:cNvSpPr>
          <p:nvPr>
            <p:ph type="sldNum" sz="quarter" idx="12"/>
          </p:nvPr>
        </p:nvSpPr>
        <p:spPr>
          <a:xfrm>
            <a:off x="9385002" y="6492875"/>
            <a:ext cx="2743200" cy="365125"/>
          </a:xfrm>
        </p:spPr>
        <p:txBody>
          <a:bodyPr/>
          <a:lstStyle/>
          <a:p>
            <a:fld id="{19F7C35C-926E-0E4D-AB5E-2EAC7CCF0320}" type="slidenum">
              <a:rPr lang="en-GB" smtClean="0"/>
              <a:t>26</a:t>
            </a:fld>
            <a:endParaRPr lang="en-GB" dirty="0"/>
          </a:p>
        </p:txBody>
      </p:sp>
      <p:sp>
        <p:nvSpPr>
          <p:cNvPr id="4" name="ZoneTexte 3">
            <a:extLst>
              <a:ext uri="{FF2B5EF4-FFF2-40B4-BE49-F238E27FC236}">
                <a16:creationId xmlns:a16="http://schemas.microsoft.com/office/drawing/2014/main" id="{20ADBCDB-E47A-B44A-8CA3-CE5D4CA0415B}"/>
              </a:ext>
            </a:extLst>
          </p:cNvPr>
          <p:cNvSpPr txBox="1"/>
          <p:nvPr/>
        </p:nvSpPr>
        <p:spPr>
          <a:xfrm>
            <a:off x="367323" y="1192069"/>
            <a:ext cx="2034531" cy="369332"/>
          </a:xfrm>
          <a:prstGeom prst="rect">
            <a:avLst/>
          </a:prstGeom>
          <a:noFill/>
        </p:spPr>
        <p:txBody>
          <a:bodyPr wrap="none" rtlCol="0">
            <a:spAutoFit/>
          </a:bodyPr>
          <a:lstStyle/>
          <a:p>
            <a:r>
              <a:rPr lang="en-GB" b="1" dirty="0">
                <a:latin typeface="Corbel" panose="020B0503020204020204" pitchFamily="34" charset="0"/>
              </a:rPr>
              <a:t>Network inference</a:t>
            </a:r>
          </a:p>
        </p:txBody>
      </p:sp>
      <p:grpSp>
        <p:nvGrpSpPr>
          <p:cNvPr id="17" name="Groupe 16">
            <a:extLst>
              <a:ext uri="{FF2B5EF4-FFF2-40B4-BE49-F238E27FC236}">
                <a16:creationId xmlns:a16="http://schemas.microsoft.com/office/drawing/2014/main" id="{F50E25C4-DCA0-E748-84E4-6F75CCD2FA87}"/>
              </a:ext>
            </a:extLst>
          </p:cNvPr>
          <p:cNvGrpSpPr>
            <a:grpSpLocks noChangeAspect="1"/>
          </p:cNvGrpSpPr>
          <p:nvPr/>
        </p:nvGrpSpPr>
        <p:grpSpPr>
          <a:xfrm>
            <a:off x="1667078" y="3793811"/>
            <a:ext cx="9610715" cy="3064189"/>
            <a:chOff x="1039586" y="820708"/>
            <a:chExt cx="10408093" cy="3318421"/>
          </a:xfrm>
        </p:grpSpPr>
        <p:pic>
          <p:nvPicPr>
            <p:cNvPr id="19" name="Image 18">
              <a:extLst>
                <a:ext uri="{FF2B5EF4-FFF2-40B4-BE49-F238E27FC236}">
                  <a16:creationId xmlns:a16="http://schemas.microsoft.com/office/drawing/2014/main" id="{58C2089B-772F-BD4C-B528-3AA815E12E16}"/>
                </a:ext>
              </a:extLst>
            </p:cNvPr>
            <p:cNvPicPr>
              <a:picLocks noChangeAspect="1"/>
            </p:cNvPicPr>
            <p:nvPr/>
          </p:nvPicPr>
          <p:blipFill rotWithShape="1">
            <a:blip r:embed="rId5"/>
            <a:srcRect b="45197"/>
            <a:stretch/>
          </p:blipFill>
          <p:spPr>
            <a:xfrm>
              <a:off x="1039586" y="820708"/>
              <a:ext cx="10408093" cy="3256078"/>
            </a:xfrm>
            <a:prstGeom prst="rect">
              <a:avLst/>
            </a:prstGeom>
          </p:spPr>
        </p:pic>
        <p:sp>
          <p:nvSpPr>
            <p:cNvPr id="20" name="Rectangle 19">
              <a:extLst>
                <a:ext uri="{FF2B5EF4-FFF2-40B4-BE49-F238E27FC236}">
                  <a16:creationId xmlns:a16="http://schemas.microsoft.com/office/drawing/2014/main" id="{7FA40DDD-C4A8-714F-9A11-7502CF72E378}"/>
                </a:ext>
              </a:extLst>
            </p:cNvPr>
            <p:cNvSpPr/>
            <p:nvPr/>
          </p:nvSpPr>
          <p:spPr>
            <a:xfrm>
              <a:off x="2271620" y="995041"/>
              <a:ext cx="914400" cy="4809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CBFAF0B2-0D67-3440-B26D-4B51DB091B40}"/>
                </a:ext>
              </a:extLst>
            </p:cNvPr>
            <p:cNvSpPr/>
            <p:nvPr/>
          </p:nvSpPr>
          <p:spPr>
            <a:xfrm>
              <a:off x="1656777" y="3658151"/>
              <a:ext cx="1529243" cy="4809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5" name="ZoneTexte 14">
            <a:extLst>
              <a:ext uri="{FF2B5EF4-FFF2-40B4-BE49-F238E27FC236}">
                <a16:creationId xmlns:a16="http://schemas.microsoft.com/office/drawing/2014/main" id="{DE6CB813-E6AC-C04D-A2FA-2D7BC5AD1587}"/>
              </a:ext>
            </a:extLst>
          </p:cNvPr>
          <p:cNvSpPr txBox="1"/>
          <p:nvPr/>
        </p:nvSpPr>
        <p:spPr>
          <a:xfrm>
            <a:off x="367323" y="4257240"/>
            <a:ext cx="1939955" cy="369332"/>
          </a:xfrm>
          <a:prstGeom prst="rect">
            <a:avLst/>
          </a:prstGeom>
          <a:noFill/>
        </p:spPr>
        <p:txBody>
          <a:bodyPr wrap="none" rtlCol="0">
            <a:spAutoFit/>
          </a:bodyPr>
          <a:lstStyle/>
          <a:p>
            <a:r>
              <a:rPr lang="en-GB" b="1" dirty="0">
                <a:latin typeface="Corbel" panose="020B0503020204020204" pitchFamily="34" charset="0"/>
              </a:rPr>
              <a:t>Knowledge graph</a:t>
            </a:r>
          </a:p>
        </p:txBody>
      </p:sp>
      <p:pic>
        <p:nvPicPr>
          <p:cNvPr id="22" name="Picture 4" descr="Right Curved Arrow Graphic - Arrow Symbols | Free Graphics &amp; Vectors -  PicMonkey">
            <a:extLst>
              <a:ext uri="{FF2B5EF4-FFF2-40B4-BE49-F238E27FC236}">
                <a16:creationId xmlns:a16="http://schemas.microsoft.com/office/drawing/2014/main" id="{AF58AD03-A0EF-9446-99D4-8BBF2E57A412}"/>
              </a:ext>
            </a:extLst>
          </p:cNvPr>
          <p:cNvPicPr>
            <a:picLocks noChangeAspect="1" noChangeArrowheads="1"/>
          </p:cNvPicPr>
          <p:nvPr/>
        </p:nvPicPr>
        <p:blipFill>
          <a:blip r:embed="rId4">
            <a:biLevel thresh="75000"/>
            <a:extLst>
              <a:ext uri="{28A0092B-C50C-407E-A947-70E740481C1C}">
                <a14:useLocalDpi xmlns:a14="http://schemas.microsoft.com/office/drawing/2010/main" val="0"/>
              </a:ext>
            </a:extLst>
          </a:blip>
          <a:srcRect/>
          <a:stretch>
            <a:fillRect/>
          </a:stretch>
        </p:blipFill>
        <p:spPr bwMode="auto">
          <a:xfrm rot="2793232">
            <a:off x="7911657" y="1237230"/>
            <a:ext cx="307000" cy="360000"/>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C76F2AEB-1AAE-3F44-8BFA-7FB9EA4B77CD}"/>
              </a:ext>
            </a:extLst>
          </p:cNvPr>
          <p:cNvSpPr/>
          <p:nvPr/>
        </p:nvSpPr>
        <p:spPr>
          <a:xfrm>
            <a:off x="5895573" y="6148318"/>
            <a:ext cx="1412086" cy="444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4535290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FC887D8D-9162-2244-AD2A-A7C7BB858A52}"/>
              </a:ext>
            </a:extLst>
          </p:cNvPr>
          <p:cNvSpPr txBox="1"/>
          <p:nvPr/>
        </p:nvSpPr>
        <p:spPr>
          <a:xfrm>
            <a:off x="323860" y="142880"/>
            <a:ext cx="3050835" cy="553998"/>
          </a:xfrm>
          <a:prstGeom prst="rect">
            <a:avLst/>
          </a:prstGeom>
          <a:noFill/>
        </p:spPr>
        <p:txBody>
          <a:bodyPr wrap="none" rtlCol="0">
            <a:spAutoFit/>
          </a:bodyPr>
          <a:lstStyle/>
          <a:p>
            <a:r>
              <a:rPr lang="en-GB" sz="3000" b="1" dirty="0">
                <a:solidFill>
                  <a:srgbClr val="0B1333"/>
                </a:solidFill>
                <a:latin typeface="Corbel" panose="020B0503020204020204" pitchFamily="34" charset="0"/>
              </a:rPr>
              <a:t>Network analysis</a:t>
            </a:r>
          </a:p>
        </p:txBody>
      </p:sp>
      <p:cxnSp>
        <p:nvCxnSpPr>
          <p:cNvPr id="13" name="Connecteur droit 12">
            <a:extLst>
              <a:ext uri="{FF2B5EF4-FFF2-40B4-BE49-F238E27FC236}">
                <a16:creationId xmlns:a16="http://schemas.microsoft.com/office/drawing/2014/main" id="{5806400B-7DB8-3E48-A26E-6B9E1DEDD589}"/>
              </a:ext>
            </a:extLst>
          </p:cNvPr>
          <p:cNvCxnSpPr/>
          <p:nvPr/>
        </p:nvCxnSpPr>
        <p:spPr>
          <a:xfrm>
            <a:off x="352436" y="739742"/>
            <a:ext cx="6120000" cy="0"/>
          </a:xfrm>
          <a:prstGeom prst="line">
            <a:avLst/>
          </a:prstGeom>
          <a:ln w="12700">
            <a:solidFill>
              <a:srgbClr val="0B1333"/>
            </a:solidFill>
          </a:ln>
        </p:spPr>
        <p:style>
          <a:lnRef idx="1">
            <a:schemeClr val="accent1"/>
          </a:lnRef>
          <a:fillRef idx="0">
            <a:schemeClr val="accent1"/>
          </a:fillRef>
          <a:effectRef idx="0">
            <a:schemeClr val="accent1"/>
          </a:effectRef>
          <a:fontRef idx="minor">
            <a:schemeClr val="tx1"/>
          </a:fontRef>
        </p:style>
      </p:cxnSp>
      <p:sp>
        <p:nvSpPr>
          <p:cNvPr id="14" name="Espace réservé du numéro de diapositive 7">
            <a:extLst>
              <a:ext uri="{FF2B5EF4-FFF2-40B4-BE49-F238E27FC236}">
                <a16:creationId xmlns:a16="http://schemas.microsoft.com/office/drawing/2014/main" id="{22661CEA-BB24-C749-9A4D-5A3D8FB68C42}"/>
              </a:ext>
            </a:extLst>
          </p:cNvPr>
          <p:cNvSpPr>
            <a:spLocks noGrp="1"/>
          </p:cNvSpPr>
          <p:nvPr>
            <p:ph type="sldNum" sz="quarter" idx="12"/>
          </p:nvPr>
        </p:nvSpPr>
        <p:spPr>
          <a:xfrm>
            <a:off x="9385002" y="6492875"/>
            <a:ext cx="2743200" cy="365125"/>
          </a:xfrm>
        </p:spPr>
        <p:txBody>
          <a:bodyPr/>
          <a:lstStyle/>
          <a:p>
            <a:fld id="{19F7C35C-926E-0E4D-AB5E-2EAC7CCF0320}" type="slidenum">
              <a:rPr lang="en-GB" smtClean="0"/>
              <a:t>27</a:t>
            </a:fld>
            <a:endParaRPr lang="en-GB" dirty="0"/>
          </a:p>
        </p:txBody>
      </p:sp>
      <p:pic>
        <p:nvPicPr>
          <p:cNvPr id="18" name="Image 17">
            <a:extLst>
              <a:ext uri="{FF2B5EF4-FFF2-40B4-BE49-F238E27FC236}">
                <a16:creationId xmlns:a16="http://schemas.microsoft.com/office/drawing/2014/main" id="{3ACFEDDF-4C9D-AF4C-B6D1-12D16C8DD5BA}"/>
              </a:ext>
            </a:extLst>
          </p:cNvPr>
          <p:cNvPicPr>
            <a:picLocks noChangeAspect="1"/>
          </p:cNvPicPr>
          <p:nvPr/>
        </p:nvPicPr>
        <p:blipFill rotWithShape="1">
          <a:blip r:embed="rId2"/>
          <a:srcRect l="5592" t="58876" b="3807"/>
          <a:stretch/>
        </p:blipFill>
        <p:spPr>
          <a:xfrm>
            <a:off x="366801" y="2136222"/>
            <a:ext cx="11458398" cy="2585556"/>
          </a:xfrm>
          <a:prstGeom prst="rect">
            <a:avLst/>
          </a:prstGeom>
        </p:spPr>
      </p:pic>
    </p:spTree>
    <p:extLst>
      <p:ext uri="{BB962C8B-B14F-4D97-AF65-F5344CB8AC3E}">
        <p14:creationId xmlns:p14="http://schemas.microsoft.com/office/powerpoint/2010/main" val="15382434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FC887D8D-9162-2244-AD2A-A7C7BB858A52}"/>
              </a:ext>
            </a:extLst>
          </p:cNvPr>
          <p:cNvSpPr txBox="1"/>
          <p:nvPr/>
        </p:nvSpPr>
        <p:spPr>
          <a:xfrm>
            <a:off x="323860" y="142880"/>
            <a:ext cx="3817071" cy="553998"/>
          </a:xfrm>
          <a:prstGeom prst="rect">
            <a:avLst/>
          </a:prstGeom>
          <a:noFill/>
        </p:spPr>
        <p:txBody>
          <a:bodyPr wrap="none" rtlCol="0">
            <a:spAutoFit/>
          </a:bodyPr>
          <a:lstStyle/>
          <a:p>
            <a:r>
              <a:rPr lang="en-GB" sz="3000" b="1" dirty="0">
                <a:solidFill>
                  <a:srgbClr val="0B1333"/>
                </a:solidFill>
                <a:latin typeface="Corbel" panose="020B0503020204020204" pitchFamily="34" charset="0"/>
              </a:rPr>
              <a:t>Need for benchmarks</a:t>
            </a:r>
          </a:p>
        </p:txBody>
      </p:sp>
      <p:cxnSp>
        <p:nvCxnSpPr>
          <p:cNvPr id="13" name="Connecteur droit 12">
            <a:extLst>
              <a:ext uri="{FF2B5EF4-FFF2-40B4-BE49-F238E27FC236}">
                <a16:creationId xmlns:a16="http://schemas.microsoft.com/office/drawing/2014/main" id="{5806400B-7DB8-3E48-A26E-6B9E1DEDD589}"/>
              </a:ext>
            </a:extLst>
          </p:cNvPr>
          <p:cNvCxnSpPr/>
          <p:nvPr/>
        </p:nvCxnSpPr>
        <p:spPr>
          <a:xfrm>
            <a:off x="352436" y="739742"/>
            <a:ext cx="6120000" cy="0"/>
          </a:xfrm>
          <a:prstGeom prst="line">
            <a:avLst/>
          </a:prstGeom>
          <a:ln w="12700">
            <a:solidFill>
              <a:srgbClr val="0B1333"/>
            </a:solidFill>
          </a:ln>
        </p:spPr>
        <p:style>
          <a:lnRef idx="1">
            <a:schemeClr val="accent1"/>
          </a:lnRef>
          <a:fillRef idx="0">
            <a:schemeClr val="accent1"/>
          </a:fillRef>
          <a:effectRef idx="0">
            <a:schemeClr val="accent1"/>
          </a:effectRef>
          <a:fontRef idx="minor">
            <a:schemeClr val="tx1"/>
          </a:fontRef>
        </p:style>
      </p:cxnSp>
      <p:pic>
        <p:nvPicPr>
          <p:cNvPr id="3" name="Image 2">
            <a:extLst>
              <a:ext uri="{FF2B5EF4-FFF2-40B4-BE49-F238E27FC236}">
                <a16:creationId xmlns:a16="http://schemas.microsoft.com/office/drawing/2014/main" id="{48C98897-6CF3-7A48-9BF7-55EE247C498B}"/>
              </a:ext>
            </a:extLst>
          </p:cNvPr>
          <p:cNvPicPr>
            <a:picLocks noChangeAspect="1"/>
          </p:cNvPicPr>
          <p:nvPr/>
        </p:nvPicPr>
        <p:blipFill rotWithShape="1">
          <a:blip r:embed="rId2"/>
          <a:srcRect b="31843"/>
          <a:stretch/>
        </p:blipFill>
        <p:spPr>
          <a:xfrm>
            <a:off x="805553" y="2201921"/>
            <a:ext cx="6734238" cy="2923151"/>
          </a:xfrm>
          <a:prstGeom prst="rect">
            <a:avLst/>
          </a:prstGeom>
        </p:spPr>
      </p:pic>
      <p:sp>
        <p:nvSpPr>
          <p:cNvPr id="5" name="ZoneTexte 4">
            <a:extLst>
              <a:ext uri="{FF2B5EF4-FFF2-40B4-BE49-F238E27FC236}">
                <a16:creationId xmlns:a16="http://schemas.microsoft.com/office/drawing/2014/main" id="{CFABFC79-4C65-904C-B844-5D06837DDA5F}"/>
              </a:ext>
            </a:extLst>
          </p:cNvPr>
          <p:cNvSpPr txBox="1"/>
          <p:nvPr/>
        </p:nvSpPr>
        <p:spPr>
          <a:xfrm>
            <a:off x="946485" y="1636295"/>
            <a:ext cx="2143536" cy="369332"/>
          </a:xfrm>
          <a:prstGeom prst="rect">
            <a:avLst/>
          </a:prstGeom>
          <a:noFill/>
        </p:spPr>
        <p:txBody>
          <a:bodyPr wrap="none" rtlCol="0">
            <a:spAutoFit/>
          </a:bodyPr>
          <a:lstStyle/>
          <a:p>
            <a:r>
              <a:rPr lang="en-GB" b="1" dirty="0">
                <a:latin typeface="Corbel" panose="020B0503020204020204" pitchFamily="34" charset="0"/>
              </a:rPr>
              <a:t>Comparison studies</a:t>
            </a:r>
          </a:p>
        </p:txBody>
      </p:sp>
      <p:sp>
        <p:nvSpPr>
          <p:cNvPr id="8" name="ZoneTexte 7">
            <a:extLst>
              <a:ext uri="{FF2B5EF4-FFF2-40B4-BE49-F238E27FC236}">
                <a16:creationId xmlns:a16="http://schemas.microsoft.com/office/drawing/2014/main" id="{7B4185EC-5080-6D4A-BE7B-3F22DAE9E11F}"/>
              </a:ext>
            </a:extLst>
          </p:cNvPr>
          <p:cNvSpPr txBox="1"/>
          <p:nvPr/>
        </p:nvSpPr>
        <p:spPr>
          <a:xfrm>
            <a:off x="8045115" y="1636295"/>
            <a:ext cx="1771639" cy="369332"/>
          </a:xfrm>
          <a:prstGeom prst="rect">
            <a:avLst/>
          </a:prstGeom>
          <a:noFill/>
        </p:spPr>
        <p:txBody>
          <a:bodyPr wrap="none" rtlCol="0">
            <a:spAutoFit/>
          </a:bodyPr>
          <a:lstStyle/>
          <a:p>
            <a:r>
              <a:rPr lang="en-GB" b="1" dirty="0">
                <a:latin typeface="Corbel" panose="020B0503020204020204" pitchFamily="34" charset="0"/>
              </a:rPr>
              <a:t>Data challenges</a:t>
            </a:r>
          </a:p>
        </p:txBody>
      </p:sp>
      <p:pic>
        <p:nvPicPr>
          <p:cNvPr id="11266" name="Picture 2" descr="Kaggle - Wikipedia">
            <a:extLst>
              <a:ext uri="{FF2B5EF4-FFF2-40B4-BE49-F238E27FC236}">
                <a16:creationId xmlns:a16="http://schemas.microsoft.com/office/drawing/2014/main" id="{205A0684-B90F-C141-88C3-B24A9FAAC3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1889" y="2246639"/>
            <a:ext cx="746236" cy="2880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DREAM Challenges Logo">
            <a:extLst>
              <a:ext uri="{FF2B5EF4-FFF2-40B4-BE49-F238E27FC236}">
                <a16:creationId xmlns:a16="http://schemas.microsoft.com/office/drawing/2014/main" id="{96219C7F-D8C4-9B4B-A34B-AFD86BC412A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6342"/>
          <a:stretch/>
        </p:blipFill>
        <p:spPr bwMode="auto">
          <a:xfrm>
            <a:off x="9459248" y="2228639"/>
            <a:ext cx="1055681" cy="324000"/>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Presskit – precisionFDA">
            <a:extLst>
              <a:ext uri="{FF2B5EF4-FFF2-40B4-BE49-F238E27FC236}">
                <a16:creationId xmlns:a16="http://schemas.microsoft.com/office/drawing/2014/main" id="{9E77AA23-F5F1-2B41-B22C-811BC35F5C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81888" y="2735041"/>
            <a:ext cx="1604211" cy="356561"/>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BE134333-DB23-4D46-AC8E-8EA29A555943}"/>
              </a:ext>
            </a:extLst>
          </p:cNvPr>
          <p:cNvSpPr txBox="1"/>
          <p:nvPr/>
        </p:nvSpPr>
        <p:spPr>
          <a:xfrm>
            <a:off x="8523772" y="3300815"/>
            <a:ext cx="2201244" cy="338554"/>
          </a:xfrm>
          <a:prstGeom prst="rect">
            <a:avLst/>
          </a:prstGeom>
          <a:noFill/>
        </p:spPr>
        <p:txBody>
          <a:bodyPr wrap="none" rtlCol="0">
            <a:spAutoFit/>
          </a:bodyPr>
          <a:lstStyle/>
          <a:p>
            <a:r>
              <a:rPr lang="en-GB" sz="1600" b="1" dirty="0">
                <a:solidFill>
                  <a:srgbClr val="F4761F"/>
                </a:solidFill>
                <a:latin typeface="Arial" panose="020B0604020202020204" pitchFamily="34" charset="0"/>
                <a:cs typeface="Arial" panose="020B0604020202020204" pitchFamily="34" charset="0"/>
              </a:rPr>
              <a:t>genedisco challenge</a:t>
            </a:r>
          </a:p>
        </p:txBody>
      </p:sp>
      <p:sp>
        <p:nvSpPr>
          <p:cNvPr id="14" name="Espace réservé du numéro de diapositive 7">
            <a:extLst>
              <a:ext uri="{FF2B5EF4-FFF2-40B4-BE49-F238E27FC236}">
                <a16:creationId xmlns:a16="http://schemas.microsoft.com/office/drawing/2014/main" id="{52D223C8-8FA6-5F45-BFE6-83ABB2AA0B18}"/>
              </a:ext>
            </a:extLst>
          </p:cNvPr>
          <p:cNvSpPr>
            <a:spLocks noGrp="1"/>
          </p:cNvSpPr>
          <p:nvPr>
            <p:ph type="sldNum" sz="quarter" idx="12"/>
          </p:nvPr>
        </p:nvSpPr>
        <p:spPr>
          <a:xfrm>
            <a:off x="9385002" y="6492875"/>
            <a:ext cx="2743200" cy="365125"/>
          </a:xfrm>
        </p:spPr>
        <p:txBody>
          <a:bodyPr/>
          <a:lstStyle/>
          <a:p>
            <a:fld id="{19F7C35C-926E-0E4D-AB5E-2EAC7CCF0320}" type="slidenum">
              <a:rPr lang="en-GB" smtClean="0"/>
              <a:t>28</a:t>
            </a:fld>
            <a:endParaRPr lang="en-GB" dirty="0"/>
          </a:p>
        </p:txBody>
      </p:sp>
      <p:sp>
        <p:nvSpPr>
          <p:cNvPr id="15" name="ZoneTexte 14">
            <a:extLst>
              <a:ext uri="{FF2B5EF4-FFF2-40B4-BE49-F238E27FC236}">
                <a16:creationId xmlns:a16="http://schemas.microsoft.com/office/drawing/2014/main" id="{09BBE758-D610-3E43-8C0D-D02BDDFC8990}"/>
              </a:ext>
            </a:extLst>
          </p:cNvPr>
          <p:cNvSpPr txBox="1"/>
          <p:nvPr/>
        </p:nvSpPr>
        <p:spPr>
          <a:xfrm>
            <a:off x="1671183" y="4782598"/>
            <a:ext cx="1122423" cy="230832"/>
          </a:xfrm>
          <a:prstGeom prst="rect">
            <a:avLst/>
          </a:prstGeom>
          <a:noFill/>
        </p:spPr>
        <p:txBody>
          <a:bodyPr wrap="none" rtlCol="0">
            <a:spAutoFit/>
          </a:bodyPr>
          <a:lstStyle/>
          <a:p>
            <a:r>
              <a:rPr lang="en-GB" sz="900" dirty="0">
                <a:solidFill>
                  <a:schemeClr val="tx1">
                    <a:lumMod val="50000"/>
                    <a:lumOff val="50000"/>
                  </a:schemeClr>
                </a:solidFill>
              </a:rPr>
              <a:t>[</a:t>
            </a:r>
            <a:r>
              <a:rPr lang="en-GB" sz="900" dirty="0" err="1">
                <a:solidFill>
                  <a:schemeClr val="tx1">
                    <a:lumMod val="50000"/>
                    <a:lumOff val="50000"/>
                  </a:schemeClr>
                </a:solidFill>
              </a:rPr>
              <a:t>Saelens</a:t>
            </a:r>
            <a:r>
              <a:rPr lang="en-GB" sz="900" dirty="0">
                <a:solidFill>
                  <a:schemeClr val="tx1">
                    <a:lumMod val="50000"/>
                    <a:lumOff val="50000"/>
                  </a:schemeClr>
                </a:solidFill>
              </a:rPr>
              <a:t> et  al 2018]</a:t>
            </a:r>
          </a:p>
        </p:txBody>
      </p:sp>
    </p:spTree>
    <p:extLst>
      <p:ext uri="{BB962C8B-B14F-4D97-AF65-F5344CB8AC3E}">
        <p14:creationId xmlns:p14="http://schemas.microsoft.com/office/powerpoint/2010/main" val="32417694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 descr="unsupervised learning consists of online -">
            <a:extLst>
              <a:ext uri="{FF2B5EF4-FFF2-40B4-BE49-F238E27FC236}">
                <a16:creationId xmlns:a16="http://schemas.microsoft.com/office/drawing/2014/main" id="{1D0D9B28-EA41-71BB-3498-185F8E0FB7F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75" t="14139" r="58939" b="14045"/>
          <a:stretch/>
        </p:blipFill>
        <p:spPr bwMode="auto">
          <a:xfrm>
            <a:off x="1071512" y="1996645"/>
            <a:ext cx="718150" cy="720000"/>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FC887D8D-9162-2244-AD2A-A7C7BB858A52}"/>
              </a:ext>
            </a:extLst>
          </p:cNvPr>
          <p:cNvSpPr txBox="1"/>
          <p:nvPr/>
        </p:nvSpPr>
        <p:spPr>
          <a:xfrm>
            <a:off x="323860" y="142880"/>
            <a:ext cx="4814138" cy="553998"/>
          </a:xfrm>
          <a:prstGeom prst="rect">
            <a:avLst/>
          </a:prstGeom>
          <a:noFill/>
        </p:spPr>
        <p:txBody>
          <a:bodyPr wrap="none" rtlCol="0">
            <a:spAutoFit/>
          </a:bodyPr>
          <a:lstStyle/>
          <a:p>
            <a:r>
              <a:rPr lang="en-GB" sz="3000" b="1" dirty="0">
                <a:solidFill>
                  <a:srgbClr val="0B1333"/>
                </a:solidFill>
                <a:latin typeface="Corbel" panose="020B0503020204020204" pitchFamily="34" charset="0"/>
              </a:rPr>
              <a:t>Integration of multi-sources</a:t>
            </a:r>
          </a:p>
        </p:txBody>
      </p:sp>
      <p:cxnSp>
        <p:nvCxnSpPr>
          <p:cNvPr id="13" name="Connecteur droit 12">
            <a:extLst>
              <a:ext uri="{FF2B5EF4-FFF2-40B4-BE49-F238E27FC236}">
                <a16:creationId xmlns:a16="http://schemas.microsoft.com/office/drawing/2014/main" id="{5806400B-7DB8-3E48-A26E-6B9E1DEDD589}"/>
              </a:ext>
            </a:extLst>
          </p:cNvPr>
          <p:cNvCxnSpPr/>
          <p:nvPr/>
        </p:nvCxnSpPr>
        <p:spPr>
          <a:xfrm>
            <a:off x="352436" y="739742"/>
            <a:ext cx="6120000" cy="0"/>
          </a:xfrm>
          <a:prstGeom prst="line">
            <a:avLst/>
          </a:prstGeom>
          <a:ln w="12700">
            <a:solidFill>
              <a:srgbClr val="0B1333"/>
            </a:solidFill>
          </a:ln>
        </p:spPr>
        <p:style>
          <a:lnRef idx="1">
            <a:schemeClr val="accent1"/>
          </a:lnRef>
          <a:fillRef idx="0">
            <a:schemeClr val="accent1"/>
          </a:fillRef>
          <a:effectRef idx="0">
            <a:schemeClr val="accent1"/>
          </a:effectRef>
          <a:fontRef idx="minor">
            <a:schemeClr val="tx1"/>
          </a:fontRef>
        </p:style>
      </p:cxnSp>
      <p:sp>
        <p:nvSpPr>
          <p:cNvPr id="16" name="Espace réservé du numéro de diapositive 7">
            <a:extLst>
              <a:ext uri="{FF2B5EF4-FFF2-40B4-BE49-F238E27FC236}">
                <a16:creationId xmlns:a16="http://schemas.microsoft.com/office/drawing/2014/main" id="{3CFAC596-AB0D-2647-ACC0-906DF0367F9A}"/>
              </a:ext>
            </a:extLst>
          </p:cNvPr>
          <p:cNvSpPr txBox="1">
            <a:spLocks/>
          </p:cNvSpPr>
          <p:nvPr/>
        </p:nvSpPr>
        <p:spPr>
          <a:xfrm>
            <a:off x="9385002" y="649287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9F7C35C-926E-0E4D-AB5E-2EAC7CCF0320}" type="slidenum">
              <a:rPr lang="en-GB" smtClean="0"/>
              <a:pPr/>
              <a:t>29</a:t>
            </a:fld>
            <a:endParaRPr lang="en-GB" dirty="0"/>
          </a:p>
        </p:txBody>
      </p:sp>
      <p:sp>
        <p:nvSpPr>
          <p:cNvPr id="27" name="Parallélogramme 26">
            <a:extLst>
              <a:ext uri="{FF2B5EF4-FFF2-40B4-BE49-F238E27FC236}">
                <a16:creationId xmlns:a16="http://schemas.microsoft.com/office/drawing/2014/main" id="{53CA007C-BB50-E484-EFE7-15D4FACC6F00}"/>
              </a:ext>
            </a:extLst>
          </p:cNvPr>
          <p:cNvSpPr>
            <a:spLocks noChangeAspect="1"/>
          </p:cNvSpPr>
          <p:nvPr/>
        </p:nvSpPr>
        <p:spPr>
          <a:xfrm rot="13033705">
            <a:off x="712387" y="1816645"/>
            <a:ext cx="1436400" cy="1080000"/>
          </a:xfrm>
          <a:prstGeom prst="parallelogram">
            <a:avLst>
              <a:gd name="adj" fmla="val 36083"/>
            </a:avLst>
          </a:pr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5" name="Groupe 4">
            <a:extLst>
              <a:ext uri="{FF2B5EF4-FFF2-40B4-BE49-F238E27FC236}">
                <a16:creationId xmlns:a16="http://schemas.microsoft.com/office/drawing/2014/main" id="{32F732CB-BD43-E150-54B7-79B296EA4514}"/>
              </a:ext>
            </a:extLst>
          </p:cNvPr>
          <p:cNvGrpSpPr>
            <a:grpSpLocks noChangeAspect="1"/>
          </p:cNvGrpSpPr>
          <p:nvPr/>
        </p:nvGrpSpPr>
        <p:grpSpPr>
          <a:xfrm>
            <a:off x="3180908" y="1177124"/>
            <a:ext cx="968255" cy="1008000"/>
            <a:chOff x="4529138" y="1875478"/>
            <a:chExt cx="4434762" cy="4616840"/>
          </a:xfrm>
        </p:grpSpPr>
        <p:pic>
          <p:nvPicPr>
            <p:cNvPr id="31" name="Picture 2" descr="unsupervised learning consists of online -">
              <a:extLst>
                <a:ext uri="{FF2B5EF4-FFF2-40B4-BE49-F238E27FC236}">
                  <a16:creationId xmlns:a16="http://schemas.microsoft.com/office/drawing/2014/main" id="{DA5A919B-7DD7-5539-EB92-80424A247F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016" t="13626" r="4875" b="13532"/>
            <a:stretch/>
          </p:blipFill>
          <p:spPr bwMode="auto">
            <a:xfrm>
              <a:off x="4614864" y="2357438"/>
              <a:ext cx="3128960" cy="308550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3A21E72-F962-75EC-47ED-2B0E8461FF40}"/>
                </a:ext>
              </a:extLst>
            </p:cNvPr>
            <p:cNvSpPr/>
            <p:nvPr/>
          </p:nvSpPr>
          <p:spPr>
            <a:xfrm>
              <a:off x="6829424" y="2357437"/>
              <a:ext cx="914400" cy="3270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32285B7E-6B80-7498-D840-A88DF7275A08}"/>
                </a:ext>
              </a:extLst>
            </p:cNvPr>
            <p:cNvSpPr/>
            <p:nvPr/>
          </p:nvSpPr>
          <p:spPr>
            <a:xfrm>
              <a:off x="7053262" y="4514847"/>
              <a:ext cx="914400" cy="1794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5787A770-0015-EDC9-D6D7-FE0EEFBEB810}"/>
                </a:ext>
              </a:extLst>
            </p:cNvPr>
            <p:cNvSpPr/>
            <p:nvPr/>
          </p:nvSpPr>
          <p:spPr>
            <a:xfrm>
              <a:off x="4529138" y="4924422"/>
              <a:ext cx="914400" cy="1794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C5DC501A-501A-F205-E890-520873BBBA88}"/>
                </a:ext>
              </a:extLst>
            </p:cNvPr>
            <p:cNvSpPr/>
            <p:nvPr/>
          </p:nvSpPr>
          <p:spPr>
            <a:xfrm rot="4026081" flipV="1">
              <a:off x="4561648" y="3052259"/>
              <a:ext cx="2573849" cy="220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129CC890-4FE0-C1BA-0F3B-2505EC21C3B1}"/>
                </a:ext>
              </a:extLst>
            </p:cNvPr>
            <p:cNvSpPr/>
            <p:nvPr/>
          </p:nvSpPr>
          <p:spPr>
            <a:xfrm rot="21097393" flipV="1">
              <a:off x="6390051" y="3952468"/>
              <a:ext cx="2573849" cy="220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45FE212A-4CEE-7E36-C669-A4F6DEF6DFCC}"/>
                </a:ext>
              </a:extLst>
            </p:cNvPr>
            <p:cNvSpPr/>
            <p:nvPr/>
          </p:nvSpPr>
          <p:spPr>
            <a:xfrm rot="18732585" flipV="1">
              <a:off x="4162687" y="5095250"/>
              <a:ext cx="2573849" cy="220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7" name="Groupe 36">
            <a:extLst>
              <a:ext uri="{FF2B5EF4-FFF2-40B4-BE49-F238E27FC236}">
                <a16:creationId xmlns:a16="http://schemas.microsoft.com/office/drawing/2014/main" id="{B8D2EFE8-35B2-7A95-885A-D32346DA960F}"/>
              </a:ext>
            </a:extLst>
          </p:cNvPr>
          <p:cNvGrpSpPr>
            <a:grpSpLocks noChangeAspect="1"/>
          </p:cNvGrpSpPr>
          <p:nvPr/>
        </p:nvGrpSpPr>
        <p:grpSpPr>
          <a:xfrm rot="17911314">
            <a:off x="3160344" y="1779482"/>
            <a:ext cx="968254" cy="1008000"/>
            <a:chOff x="4529138" y="1875478"/>
            <a:chExt cx="4434762" cy="4616840"/>
          </a:xfrm>
        </p:grpSpPr>
        <p:pic>
          <p:nvPicPr>
            <p:cNvPr id="38" name="Picture 2" descr="unsupervised learning consists of online -">
              <a:extLst>
                <a:ext uri="{FF2B5EF4-FFF2-40B4-BE49-F238E27FC236}">
                  <a16:creationId xmlns:a16="http://schemas.microsoft.com/office/drawing/2014/main" id="{A7F2FD8E-55A1-A222-6938-31C9C474A5A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016" t="13626" r="4875" b="13532"/>
            <a:stretch/>
          </p:blipFill>
          <p:spPr bwMode="auto">
            <a:xfrm>
              <a:off x="4614864" y="2357438"/>
              <a:ext cx="3128960" cy="3085502"/>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743AD0D6-E217-ECDE-C78B-D3D8FD933088}"/>
                </a:ext>
              </a:extLst>
            </p:cNvPr>
            <p:cNvSpPr/>
            <p:nvPr/>
          </p:nvSpPr>
          <p:spPr>
            <a:xfrm>
              <a:off x="6829424" y="2357437"/>
              <a:ext cx="914400" cy="3270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88234EF6-50BC-2409-414F-BBCACB301158}"/>
                </a:ext>
              </a:extLst>
            </p:cNvPr>
            <p:cNvSpPr/>
            <p:nvPr/>
          </p:nvSpPr>
          <p:spPr>
            <a:xfrm>
              <a:off x="7053262" y="4514847"/>
              <a:ext cx="914400" cy="1794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B8F166E1-AC66-4D7A-8026-ECFED1ADA54A}"/>
                </a:ext>
              </a:extLst>
            </p:cNvPr>
            <p:cNvSpPr/>
            <p:nvPr/>
          </p:nvSpPr>
          <p:spPr>
            <a:xfrm>
              <a:off x="4529138" y="4924422"/>
              <a:ext cx="914400" cy="1794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4F0322D6-01BA-3F68-776A-DE249C6DABE3}"/>
                </a:ext>
              </a:extLst>
            </p:cNvPr>
            <p:cNvSpPr/>
            <p:nvPr/>
          </p:nvSpPr>
          <p:spPr>
            <a:xfrm rot="4026081" flipV="1">
              <a:off x="4561648" y="3052259"/>
              <a:ext cx="2573849" cy="220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680ED46F-2AA2-C725-26CD-F3F5974690B1}"/>
                </a:ext>
              </a:extLst>
            </p:cNvPr>
            <p:cNvSpPr/>
            <p:nvPr/>
          </p:nvSpPr>
          <p:spPr>
            <a:xfrm rot="21097393" flipV="1">
              <a:off x="6390051" y="3952468"/>
              <a:ext cx="2573849" cy="220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71BF80C1-3B48-8E58-6245-3AE57A941FFB}"/>
                </a:ext>
              </a:extLst>
            </p:cNvPr>
            <p:cNvSpPr/>
            <p:nvPr/>
          </p:nvSpPr>
          <p:spPr>
            <a:xfrm rot="18732585" flipV="1">
              <a:off x="4162687" y="5095250"/>
              <a:ext cx="2573849" cy="220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5" name="Groupe 44">
            <a:extLst>
              <a:ext uri="{FF2B5EF4-FFF2-40B4-BE49-F238E27FC236}">
                <a16:creationId xmlns:a16="http://schemas.microsoft.com/office/drawing/2014/main" id="{057E8BBD-EE5F-0983-07D8-47C0F0B40E17}"/>
              </a:ext>
            </a:extLst>
          </p:cNvPr>
          <p:cNvGrpSpPr>
            <a:grpSpLocks noChangeAspect="1"/>
          </p:cNvGrpSpPr>
          <p:nvPr/>
        </p:nvGrpSpPr>
        <p:grpSpPr>
          <a:xfrm rot="9474964">
            <a:off x="2896424" y="2630735"/>
            <a:ext cx="968254" cy="1008000"/>
            <a:chOff x="4529138" y="1875478"/>
            <a:chExt cx="4434762" cy="4616840"/>
          </a:xfrm>
        </p:grpSpPr>
        <p:pic>
          <p:nvPicPr>
            <p:cNvPr id="46" name="Picture 2" descr="unsupervised learning consists of online -">
              <a:extLst>
                <a:ext uri="{FF2B5EF4-FFF2-40B4-BE49-F238E27FC236}">
                  <a16:creationId xmlns:a16="http://schemas.microsoft.com/office/drawing/2014/main" id="{5509B077-E15D-2577-06C7-D07A26C1291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016" t="13626" r="4875" b="13532"/>
            <a:stretch/>
          </p:blipFill>
          <p:spPr bwMode="auto">
            <a:xfrm>
              <a:off x="4614864" y="2357438"/>
              <a:ext cx="3128960" cy="3085502"/>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46">
              <a:extLst>
                <a:ext uri="{FF2B5EF4-FFF2-40B4-BE49-F238E27FC236}">
                  <a16:creationId xmlns:a16="http://schemas.microsoft.com/office/drawing/2014/main" id="{375BC5D0-FE2A-E0B2-1607-59D0A40DEA39}"/>
                </a:ext>
              </a:extLst>
            </p:cNvPr>
            <p:cNvSpPr/>
            <p:nvPr/>
          </p:nvSpPr>
          <p:spPr>
            <a:xfrm>
              <a:off x="6829424" y="2357437"/>
              <a:ext cx="914400" cy="3270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A9EE3525-94BA-7E0F-8C32-223D4E81663B}"/>
                </a:ext>
              </a:extLst>
            </p:cNvPr>
            <p:cNvSpPr/>
            <p:nvPr/>
          </p:nvSpPr>
          <p:spPr>
            <a:xfrm>
              <a:off x="7053262" y="4514847"/>
              <a:ext cx="914400" cy="1794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C5FA8C44-83D2-9E2D-C705-BF549ACEFA78}"/>
                </a:ext>
              </a:extLst>
            </p:cNvPr>
            <p:cNvSpPr/>
            <p:nvPr/>
          </p:nvSpPr>
          <p:spPr>
            <a:xfrm>
              <a:off x="4529138" y="4924422"/>
              <a:ext cx="914400" cy="1794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a:extLst>
                <a:ext uri="{FF2B5EF4-FFF2-40B4-BE49-F238E27FC236}">
                  <a16:creationId xmlns:a16="http://schemas.microsoft.com/office/drawing/2014/main" id="{05E70B6E-AA7B-5631-15A1-E1338B0D0D74}"/>
                </a:ext>
              </a:extLst>
            </p:cNvPr>
            <p:cNvSpPr/>
            <p:nvPr/>
          </p:nvSpPr>
          <p:spPr>
            <a:xfrm rot="4026081" flipV="1">
              <a:off x="4561648" y="3052259"/>
              <a:ext cx="2573849" cy="220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025AFEA4-0E54-FE53-E8C6-A1BE0B35A14F}"/>
                </a:ext>
              </a:extLst>
            </p:cNvPr>
            <p:cNvSpPr/>
            <p:nvPr/>
          </p:nvSpPr>
          <p:spPr>
            <a:xfrm rot="21097393" flipV="1">
              <a:off x="6390051" y="3952468"/>
              <a:ext cx="2573849" cy="220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7AC473E3-32D3-F846-645F-81895AF83CDA}"/>
                </a:ext>
              </a:extLst>
            </p:cNvPr>
            <p:cNvSpPr/>
            <p:nvPr/>
          </p:nvSpPr>
          <p:spPr>
            <a:xfrm rot="18732585" flipV="1">
              <a:off x="4162687" y="5095250"/>
              <a:ext cx="2573849" cy="220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8" name="Connecteur droit avec flèche 7">
            <a:extLst>
              <a:ext uri="{FF2B5EF4-FFF2-40B4-BE49-F238E27FC236}">
                <a16:creationId xmlns:a16="http://schemas.microsoft.com/office/drawing/2014/main" id="{B6315088-C32F-DD3F-F0B3-A08633A26125}"/>
              </a:ext>
            </a:extLst>
          </p:cNvPr>
          <p:cNvCxnSpPr>
            <a:cxnSpLocks/>
          </p:cNvCxnSpPr>
          <p:nvPr/>
        </p:nvCxnSpPr>
        <p:spPr>
          <a:xfrm flipV="1">
            <a:off x="2471032" y="1675580"/>
            <a:ext cx="474488" cy="365898"/>
          </a:xfrm>
          <a:prstGeom prst="straightConnector1">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3" name="Connecteur droit avec flèche 52">
            <a:extLst>
              <a:ext uri="{FF2B5EF4-FFF2-40B4-BE49-F238E27FC236}">
                <a16:creationId xmlns:a16="http://schemas.microsoft.com/office/drawing/2014/main" id="{B6490139-BF28-A480-B6A5-7A376AFFECD1}"/>
              </a:ext>
            </a:extLst>
          </p:cNvPr>
          <p:cNvCxnSpPr>
            <a:cxnSpLocks/>
          </p:cNvCxnSpPr>
          <p:nvPr/>
        </p:nvCxnSpPr>
        <p:spPr>
          <a:xfrm>
            <a:off x="2487944" y="2372926"/>
            <a:ext cx="503999" cy="0"/>
          </a:xfrm>
          <a:prstGeom prst="straightConnector1">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4" name="Connecteur droit avec flèche 53">
            <a:extLst>
              <a:ext uri="{FF2B5EF4-FFF2-40B4-BE49-F238E27FC236}">
                <a16:creationId xmlns:a16="http://schemas.microsoft.com/office/drawing/2014/main" id="{D23981A0-6B51-DC68-1FBF-5D19D637B283}"/>
              </a:ext>
            </a:extLst>
          </p:cNvPr>
          <p:cNvCxnSpPr>
            <a:cxnSpLocks/>
          </p:cNvCxnSpPr>
          <p:nvPr/>
        </p:nvCxnSpPr>
        <p:spPr>
          <a:xfrm>
            <a:off x="2436693" y="2711551"/>
            <a:ext cx="518872" cy="340397"/>
          </a:xfrm>
          <a:prstGeom prst="straightConnector1">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1" name="Connecteur droit avec flèche 60">
            <a:extLst>
              <a:ext uri="{FF2B5EF4-FFF2-40B4-BE49-F238E27FC236}">
                <a16:creationId xmlns:a16="http://schemas.microsoft.com/office/drawing/2014/main" id="{769E1CDD-C58C-C85C-C7C3-A5067E4810C0}"/>
              </a:ext>
            </a:extLst>
          </p:cNvPr>
          <p:cNvCxnSpPr>
            <a:cxnSpLocks/>
          </p:cNvCxnSpPr>
          <p:nvPr/>
        </p:nvCxnSpPr>
        <p:spPr>
          <a:xfrm>
            <a:off x="4032760" y="2372926"/>
            <a:ext cx="503999" cy="0"/>
          </a:xfrm>
          <a:prstGeom prst="straightConnector1">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2" name="Connecteur droit avec flèche 61">
            <a:extLst>
              <a:ext uri="{FF2B5EF4-FFF2-40B4-BE49-F238E27FC236}">
                <a16:creationId xmlns:a16="http://schemas.microsoft.com/office/drawing/2014/main" id="{682B80CC-7ED2-38FD-5C6B-1143600AE8FF}"/>
              </a:ext>
            </a:extLst>
          </p:cNvPr>
          <p:cNvCxnSpPr>
            <a:cxnSpLocks/>
          </p:cNvCxnSpPr>
          <p:nvPr/>
        </p:nvCxnSpPr>
        <p:spPr>
          <a:xfrm>
            <a:off x="4057363" y="1654644"/>
            <a:ext cx="565634" cy="429082"/>
          </a:xfrm>
          <a:prstGeom prst="straightConnector1">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4" name="Connecteur droit avec flèche 63">
            <a:extLst>
              <a:ext uri="{FF2B5EF4-FFF2-40B4-BE49-F238E27FC236}">
                <a16:creationId xmlns:a16="http://schemas.microsoft.com/office/drawing/2014/main" id="{99DAA5CC-AEA2-7E32-04AB-A294E752D036}"/>
              </a:ext>
            </a:extLst>
          </p:cNvPr>
          <p:cNvCxnSpPr>
            <a:cxnSpLocks/>
          </p:cNvCxnSpPr>
          <p:nvPr/>
        </p:nvCxnSpPr>
        <p:spPr>
          <a:xfrm flipV="1">
            <a:off x="4014190" y="2687509"/>
            <a:ext cx="594519" cy="459215"/>
          </a:xfrm>
          <a:prstGeom prst="straightConnector1">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68" name="Groupe 67">
            <a:extLst>
              <a:ext uri="{FF2B5EF4-FFF2-40B4-BE49-F238E27FC236}">
                <a16:creationId xmlns:a16="http://schemas.microsoft.com/office/drawing/2014/main" id="{1F62006D-1D4E-5D9B-BA4B-28AA88E15B28}"/>
              </a:ext>
            </a:extLst>
          </p:cNvPr>
          <p:cNvGrpSpPr>
            <a:grpSpLocks noChangeAspect="1"/>
          </p:cNvGrpSpPr>
          <p:nvPr/>
        </p:nvGrpSpPr>
        <p:grpSpPr>
          <a:xfrm>
            <a:off x="4716339" y="1903939"/>
            <a:ext cx="968255" cy="1008000"/>
            <a:chOff x="4529138" y="1875478"/>
            <a:chExt cx="4434762" cy="4616840"/>
          </a:xfrm>
        </p:grpSpPr>
        <p:pic>
          <p:nvPicPr>
            <p:cNvPr id="69" name="Picture 2" descr="unsupervised learning consists of online -">
              <a:extLst>
                <a:ext uri="{FF2B5EF4-FFF2-40B4-BE49-F238E27FC236}">
                  <a16:creationId xmlns:a16="http://schemas.microsoft.com/office/drawing/2014/main" id="{80B0EDBC-53B1-6A33-8F39-C040B6AD8B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016" t="13626" r="4875" b="13532"/>
            <a:stretch/>
          </p:blipFill>
          <p:spPr bwMode="auto">
            <a:xfrm>
              <a:off x="4614864" y="2357438"/>
              <a:ext cx="3128960" cy="3085502"/>
            </a:xfrm>
            <a:prstGeom prst="rect">
              <a:avLst/>
            </a:prstGeom>
            <a:noFill/>
            <a:extLst>
              <a:ext uri="{909E8E84-426E-40DD-AFC4-6F175D3DCCD1}">
                <a14:hiddenFill xmlns:a14="http://schemas.microsoft.com/office/drawing/2010/main">
                  <a:solidFill>
                    <a:srgbClr val="FFFFFF"/>
                  </a:solidFill>
                </a14:hiddenFill>
              </a:ext>
            </a:extLst>
          </p:spPr>
        </p:pic>
        <p:sp>
          <p:nvSpPr>
            <p:cNvPr id="70" name="Rectangle 69">
              <a:extLst>
                <a:ext uri="{FF2B5EF4-FFF2-40B4-BE49-F238E27FC236}">
                  <a16:creationId xmlns:a16="http://schemas.microsoft.com/office/drawing/2014/main" id="{E9075E25-0950-41E0-FFAC-F0F6A5C2FA8C}"/>
                </a:ext>
              </a:extLst>
            </p:cNvPr>
            <p:cNvSpPr/>
            <p:nvPr/>
          </p:nvSpPr>
          <p:spPr>
            <a:xfrm>
              <a:off x="6829424" y="2357437"/>
              <a:ext cx="914400" cy="3270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1284B3AA-8C1B-C319-501C-674A7A4BB5B8}"/>
                </a:ext>
              </a:extLst>
            </p:cNvPr>
            <p:cNvSpPr/>
            <p:nvPr/>
          </p:nvSpPr>
          <p:spPr>
            <a:xfrm>
              <a:off x="7053262" y="4514847"/>
              <a:ext cx="914400" cy="1794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37E7DAF-3B0E-6600-08F9-A7455B320A4B}"/>
                </a:ext>
              </a:extLst>
            </p:cNvPr>
            <p:cNvSpPr/>
            <p:nvPr/>
          </p:nvSpPr>
          <p:spPr>
            <a:xfrm>
              <a:off x="4529138" y="4924422"/>
              <a:ext cx="914400" cy="1794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6008584A-5B55-101F-4A7A-607F14AF114E}"/>
                </a:ext>
              </a:extLst>
            </p:cNvPr>
            <p:cNvSpPr/>
            <p:nvPr/>
          </p:nvSpPr>
          <p:spPr>
            <a:xfrm rot="4026081" flipV="1">
              <a:off x="4561648" y="3052259"/>
              <a:ext cx="2573849" cy="220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8555B87E-6C22-2C1B-7147-8EBD5D358C97}"/>
                </a:ext>
              </a:extLst>
            </p:cNvPr>
            <p:cNvSpPr/>
            <p:nvPr/>
          </p:nvSpPr>
          <p:spPr>
            <a:xfrm rot="21097393" flipV="1">
              <a:off x="6390051" y="3952468"/>
              <a:ext cx="2573849" cy="220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7164E00F-4B2E-8246-D2F1-E0271D12E385}"/>
                </a:ext>
              </a:extLst>
            </p:cNvPr>
            <p:cNvSpPr/>
            <p:nvPr/>
          </p:nvSpPr>
          <p:spPr>
            <a:xfrm rot="18732585" flipV="1">
              <a:off x="4162687" y="5095250"/>
              <a:ext cx="2573849" cy="220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76" name="Picture 2" descr="unsupervised learning consists of online -">
            <a:extLst>
              <a:ext uri="{FF2B5EF4-FFF2-40B4-BE49-F238E27FC236}">
                <a16:creationId xmlns:a16="http://schemas.microsoft.com/office/drawing/2014/main" id="{C4C4B83A-A079-58C2-C27B-454321F2395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75" t="14139" r="58939" b="14045"/>
          <a:stretch/>
        </p:blipFill>
        <p:spPr bwMode="auto">
          <a:xfrm>
            <a:off x="8165345" y="1993517"/>
            <a:ext cx="718150" cy="720000"/>
          </a:xfrm>
          <a:prstGeom prst="rect">
            <a:avLst/>
          </a:prstGeom>
          <a:noFill/>
          <a:extLst>
            <a:ext uri="{909E8E84-426E-40DD-AFC4-6F175D3DCCD1}">
              <a14:hiddenFill xmlns:a14="http://schemas.microsoft.com/office/drawing/2010/main">
                <a:solidFill>
                  <a:srgbClr val="FFFFFF"/>
                </a:solidFill>
              </a14:hiddenFill>
            </a:ext>
          </a:extLst>
        </p:spPr>
      </p:pic>
      <p:sp>
        <p:nvSpPr>
          <p:cNvPr id="77" name="Parallélogramme 76">
            <a:extLst>
              <a:ext uri="{FF2B5EF4-FFF2-40B4-BE49-F238E27FC236}">
                <a16:creationId xmlns:a16="http://schemas.microsoft.com/office/drawing/2014/main" id="{24C7E308-6222-FFA5-29C0-862F999A6532}"/>
              </a:ext>
            </a:extLst>
          </p:cNvPr>
          <p:cNvSpPr>
            <a:spLocks noChangeAspect="1"/>
          </p:cNvSpPr>
          <p:nvPr/>
        </p:nvSpPr>
        <p:spPr>
          <a:xfrm rot="13033705">
            <a:off x="7806220" y="1813517"/>
            <a:ext cx="1436400" cy="1080000"/>
          </a:xfrm>
          <a:prstGeom prst="parallelogram">
            <a:avLst>
              <a:gd name="adj" fmla="val 36083"/>
            </a:avLst>
          </a:pr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4" name="Parallélogramme 123">
            <a:extLst>
              <a:ext uri="{FF2B5EF4-FFF2-40B4-BE49-F238E27FC236}">
                <a16:creationId xmlns:a16="http://schemas.microsoft.com/office/drawing/2014/main" id="{21379C0B-034C-78A8-BD89-C87D5914C621}"/>
              </a:ext>
            </a:extLst>
          </p:cNvPr>
          <p:cNvSpPr>
            <a:spLocks noChangeAspect="1"/>
          </p:cNvSpPr>
          <p:nvPr/>
        </p:nvSpPr>
        <p:spPr>
          <a:xfrm rot="13033705">
            <a:off x="7806223" y="1958660"/>
            <a:ext cx="1436400" cy="1080000"/>
          </a:xfrm>
          <a:prstGeom prst="parallelogram">
            <a:avLst>
              <a:gd name="adj" fmla="val 36083"/>
            </a:avLst>
          </a:prstGeom>
          <a:solidFill>
            <a:schemeClr val="accent5">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5" name="Parallélogramme 124">
            <a:extLst>
              <a:ext uri="{FF2B5EF4-FFF2-40B4-BE49-F238E27FC236}">
                <a16:creationId xmlns:a16="http://schemas.microsoft.com/office/drawing/2014/main" id="{472ED118-4F22-2342-60FE-2A5A27AED35D}"/>
              </a:ext>
            </a:extLst>
          </p:cNvPr>
          <p:cNvSpPr>
            <a:spLocks noChangeAspect="1"/>
          </p:cNvSpPr>
          <p:nvPr/>
        </p:nvSpPr>
        <p:spPr>
          <a:xfrm rot="13033705">
            <a:off x="7793195" y="2093739"/>
            <a:ext cx="1436400" cy="1080000"/>
          </a:xfrm>
          <a:prstGeom prst="parallelogram">
            <a:avLst>
              <a:gd name="adj" fmla="val 36083"/>
            </a:avLst>
          </a:prstGeom>
          <a:solidFill>
            <a:schemeClr val="tx2">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6" name="Parallélogramme 125">
            <a:extLst>
              <a:ext uri="{FF2B5EF4-FFF2-40B4-BE49-F238E27FC236}">
                <a16:creationId xmlns:a16="http://schemas.microsoft.com/office/drawing/2014/main" id="{0D5864E0-2EE7-EA2D-F09A-AA4BDC25BE36}"/>
              </a:ext>
            </a:extLst>
          </p:cNvPr>
          <p:cNvSpPr>
            <a:spLocks noChangeAspect="1"/>
          </p:cNvSpPr>
          <p:nvPr/>
        </p:nvSpPr>
        <p:spPr>
          <a:xfrm rot="13033705">
            <a:off x="7802586" y="2228819"/>
            <a:ext cx="1436400" cy="1080000"/>
          </a:xfrm>
          <a:prstGeom prst="parallelogram">
            <a:avLst>
              <a:gd name="adj" fmla="val 36083"/>
            </a:avLst>
          </a:prstGeom>
          <a:solidFill>
            <a:schemeClr val="accent4">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30" name="Connecteur droit avec flèche 129">
            <a:extLst>
              <a:ext uri="{FF2B5EF4-FFF2-40B4-BE49-F238E27FC236}">
                <a16:creationId xmlns:a16="http://schemas.microsoft.com/office/drawing/2014/main" id="{A0B3D5BC-FB91-12A9-C8D2-E6E8397D469E}"/>
              </a:ext>
            </a:extLst>
          </p:cNvPr>
          <p:cNvCxnSpPr>
            <a:cxnSpLocks/>
          </p:cNvCxnSpPr>
          <p:nvPr/>
        </p:nvCxnSpPr>
        <p:spPr>
          <a:xfrm>
            <a:off x="9553646" y="2561470"/>
            <a:ext cx="503999" cy="0"/>
          </a:xfrm>
          <a:prstGeom prst="straightConnector1">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33" name="Groupe 132">
            <a:extLst>
              <a:ext uri="{FF2B5EF4-FFF2-40B4-BE49-F238E27FC236}">
                <a16:creationId xmlns:a16="http://schemas.microsoft.com/office/drawing/2014/main" id="{04CE8453-8EED-A22E-56B2-E169489F6799}"/>
              </a:ext>
            </a:extLst>
          </p:cNvPr>
          <p:cNvGrpSpPr>
            <a:grpSpLocks noChangeAspect="1"/>
          </p:cNvGrpSpPr>
          <p:nvPr/>
        </p:nvGrpSpPr>
        <p:grpSpPr>
          <a:xfrm>
            <a:off x="10129804" y="2053976"/>
            <a:ext cx="968255" cy="1008000"/>
            <a:chOff x="4529138" y="1875478"/>
            <a:chExt cx="4434762" cy="4616840"/>
          </a:xfrm>
        </p:grpSpPr>
        <p:pic>
          <p:nvPicPr>
            <p:cNvPr id="134" name="Picture 2" descr="unsupervised learning consists of online -">
              <a:extLst>
                <a:ext uri="{FF2B5EF4-FFF2-40B4-BE49-F238E27FC236}">
                  <a16:creationId xmlns:a16="http://schemas.microsoft.com/office/drawing/2014/main" id="{B60977BB-9D58-B929-44E8-827D0783BCC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016" t="13626" r="4875" b="13532"/>
            <a:stretch/>
          </p:blipFill>
          <p:spPr bwMode="auto">
            <a:xfrm>
              <a:off x="4614864" y="2357438"/>
              <a:ext cx="3128960" cy="3085502"/>
            </a:xfrm>
            <a:prstGeom prst="rect">
              <a:avLst/>
            </a:prstGeom>
            <a:noFill/>
            <a:extLst>
              <a:ext uri="{909E8E84-426E-40DD-AFC4-6F175D3DCCD1}">
                <a14:hiddenFill xmlns:a14="http://schemas.microsoft.com/office/drawing/2010/main">
                  <a:solidFill>
                    <a:srgbClr val="FFFFFF"/>
                  </a:solidFill>
                </a14:hiddenFill>
              </a:ext>
            </a:extLst>
          </p:spPr>
        </p:pic>
        <p:sp>
          <p:nvSpPr>
            <p:cNvPr id="135" name="Rectangle 134">
              <a:extLst>
                <a:ext uri="{FF2B5EF4-FFF2-40B4-BE49-F238E27FC236}">
                  <a16:creationId xmlns:a16="http://schemas.microsoft.com/office/drawing/2014/main" id="{EC8453F1-E163-FC1E-E28A-EDC2AC9C5B7C}"/>
                </a:ext>
              </a:extLst>
            </p:cNvPr>
            <p:cNvSpPr/>
            <p:nvPr/>
          </p:nvSpPr>
          <p:spPr>
            <a:xfrm>
              <a:off x="6829424" y="2357437"/>
              <a:ext cx="914400" cy="3270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135">
              <a:extLst>
                <a:ext uri="{FF2B5EF4-FFF2-40B4-BE49-F238E27FC236}">
                  <a16:creationId xmlns:a16="http://schemas.microsoft.com/office/drawing/2014/main" id="{2D081CA9-8405-91B5-0022-433A41187D56}"/>
                </a:ext>
              </a:extLst>
            </p:cNvPr>
            <p:cNvSpPr/>
            <p:nvPr/>
          </p:nvSpPr>
          <p:spPr>
            <a:xfrm>
              <a:off x="7053262" y="4514847"/>
              <a:ext cx="914400" cy="1794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Rectangle 136">
              <a:extLst>
                <a:ext uri="{FF2B5EF4-FFF2-40B4-BE49-F238E27FC236}">
                  <a16:creationId xmlns:a16="http://schemas.microsoft.com/office/drawing/2014/main" id="{F1C6ABEC-C1C4-EAA2-3A8E-CF8A07251BF8}"/>
                </a:ext>
              </a:extLst>
            </p:cNvPr>
            <p:cNvSpPr/>
            <p:nvPr/>
          </p:nvSpPr>
          <p:spPr>
            <a:xfrm>
              <a:off x="4529138" y="4924422"/>
              <a:ext cx="914400" cy="1794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Rectangle 137">
              <a:extLst>
                <a:ext uri="{FF2B5EF4-FFF2-40B4-BE49-F238E27FC236}">
                  <a16:creationId xmlns:a16="http://schemas.microsoft.com/office/drawing/2014/main" id="{C46EAB9C-0107-9CAE-8AFF-24DF714266E0}"/>
                </a:ext>
              </a:extLst>
            </p:cNvPr>
            <p:cNvSpPr/>
            <p:nvPr/>
          </p:nvSpPr>
          <p:spPr>
            <a:xfrm rot="4026081" flipV="1">
              <a:off x="4561648" y="3052259"/>
              <a:ext cx="2573849" cy="220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Rectangle 138">
              <a:extLst>
                <a:ext uri="{FF2B5EF4-FFF2-40B4-BE49-F238E27FC236}">
                  <a16:creationId xmlns:a16="http://schemas.microsoft.com/office/drawing/2014/main" id="{D370FF36-2125-A127-448D-F8B90C796B68}"/>
                </a:ext>
              </a:extLst>
            </p:cNvPr>
            <p:cNvSpPr/>
            <p:nvPr/>
          </p:nvSpPr>
          <p:spPr>
            <a:xfrm rot="21097393" flipV="1">
              <a:off x="6390051" y="3952468"/>
              <a:ext cx="2573849" cy="220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Rectangle 139">
              <a:extLst>
                <a:ext uri="{FF2B5EF4-FFF2-40B4-BE49-F238E27FC236}">
                  <a16:creationId xmlns:a16="http://schemas.microsoft.com/office/drawing/2014/main" id="{1773196E-8D2A-D7D8-2D1B-FD0596E0CEB0}"/>
                </a:ext>
              </a:extLst>
            </p:cNvPr>
            <p:cNvSpPr/>
            <p:nvPr/>
          </p:nvSpPr>
          <p:spPr>
            <a:xfrm rot="18732585" flipV="1">
              <a:off x="4162687" y="5095250"/>
              <a:ext cx="2573849" cy="220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41" name="Picture 2" descr="unsupervised learning consists of online -">
            <a:extLst>
              <a:ext uri="{FF2B5EF4-FFF2-40B4-BE49-F238E27FC236}">
                <a16:creationId xmlns:a16="http://schemas.microsoft.com/office/drawing/2014/main" id="{B2852BBB-5666-7A67-4F90-9D0E34F9E0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75" t="14139" r="58939" b="14045"/>
          <a:stretch/>
        </p:blipFill>
        <p:spPr bwMode="auto">
          <a:xfrm>
            <a:off x="3036742" y="5168389"/>
            <a:ext cx="718150" cy="720000"/>
          </a:xfrm>
          <a:prstGeom prst="rect">
            <a:avLst/>
          </a:prstGeom>
          <a:noFill/>
          <a:extLst>
            <a:ext uri="{909E8E84-426E-40DD-AFC4-6F175D3DCCD1}">
              <a14:hiddenFill xmlns:a14="http://schemas.microsoft.com/office/drawing/2010/main">
                <a:solidFill>
                  <a:srgbClr val="FFFFFF"/>
                </a:solidFill>
              </a14:hiddenFill>
            </a:ext>
          </a:extLst>
        </p:spPr>
      </p:pic>
      <p:sp>
        <p:nvSpPr>
          <p:cNvPr id="142" name="Parallélogramme 141">
            <a:extLst>
              <a:ext uri="{FF2B5EF4-FFF2-40B4-BE49-F238E27FC236}">
                <a16:creationId xmlns:a16="http://schemas.microsoft.com/office/drawing/2014/main" id="{438B11C6-B507-E615-1BD8-22148D41146F}"/>
              </a:ext>
            </a:extLst>
          </p:cNvPr>
          <p:cNvSpPr>
            <a:spLocks noChangeAspect="1"/>
          </p:cNvSpPr>
          <p:nvPr/>
        </p:nvSpPr>
        <p:spPr>
          <a:xfrm rot="13033705">
            <a:off x="2677617" y="4988389"/>
            <a:ext cx="1436400" cy="1080000"/>
          </a:xfrm>
          <a:prstGeom prst="parallelogram">
            <a:avLst>
              <a:gd name="adj" fmla="val 36083"/>
            </a:avLst>
          </a:pr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43" name="Picture 2" descr="unsupervised learning consists of online -">
            <a:extLst>
              <a:ext uri="{FF2B5EF4-FFF2-40B4-BE49-F238E27FC236}">
                <a16:creationId xmlns:a16="http://schemas.microsoft.com/office/drawing/2014/main" id="{DA7B81FF-8031-F0B8-E2E3-B9D0CE9C7B69}"/>
              </a:ext>
            </a:extLst>
          </p:cNvPr>
          <p:cNvPicPr>
            <a:picLocks noChangeAspect="1" noChangeArrowheads="1"/>
          </p:cNvPicPr>
          <p:nvPr/>
        </p:nvPicPr>
        <p:blipFill rotWithShape="1">
          <a:blip r:embed="rId2">
            <a:duotone>
              <a:schemeClr val="accent2">
                <a:shade val="45000"/>
                <a:satMod val="135000"/>
              </a:schemeClr>
              <a:prstClr val="white"/>
            </a:duotone>
            <a:extLst>
              <a:ext uri="{28A0092B-C50C-407E-A947-70E740481C1C}">
                <a14:useLocalDpi xmlns:a14="http://schemas.microsoft.com/office/drawing/2010/main" val="0"/>
              </a:ext>
            </a:extLst>
          </a:blip>
          <a:srcRect l="5075" t="14139" r="58939" b="14045"/>
          <a:stretch/>
        </p:blipFill>
        <p:spPr bwMode="auto">
          <a:xfrm>
            <a:off x="3923522" y="4261054"/>
            <a:ext cx="718150" cy="720000"/>
          </a:xfrm>
          <a:prstGeom prst="rect">
            <a:avLst/>
          </a:prstGeom>
          <a:noFill/>
          <a:extLst>
            <a:ext uri="{909E8E84-426E-40DD-AFC4-6F175D3DCCD1}">
              <a14:hiddenFill xmlns:a14="http://schemas.microsoft.com/office/drawing/2010/main">
                <a:solidFill>
                  <a:srgbClr val="FFFFFF"/>
                </a:solidFill>
              </a14:hiddenFill>
            </a:ext>
          </a:extLst>
        </p:spPr>
      </p:pic>
      <p:sp>
        <p:nvSpPr>
          <p:cNvPr id="144" name="Parallélogramme 143">
            <a:extLst>
              <a:ext uri="{FF2B5EF4-FFF2-40B4-BE49-F238E27FC236}">
                <a16:creationId xmlns:a16="http://schemas.microsoft.com/office/drawing/2014/main" id="{103117C1-332F-CA6B-035C-4304DEA24CA6}"/>
              </a:ext>
            </a:extLst>
          </p:cNvPr>
          <p:cNvSpPr>
            <a:spLocks noChangeAspect="1"/>
          </p:cNvSpPr>
          <p:nvPr/>
        </p:nvSpPr>
        <p:spPr>
          <a:xfrm rot="13033705">
            <a:off x="3564397" y="4081054"/>
            <a:ext cx="1436400" cy="1080000"/>
          </a:xfrm>
          <a:prstGeom prst="parallelogram">
            <a:avLst>
              <a:gd name="adj" fmla="val 36083"/>
            </a:avLst>
          </a:pr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45" name="Picture 2" descr="unsupervised learning consists of online -">
            <a:extLst>
              <a:ext uri="{FF2B5EF4-FFF2-40B4-BE49-F238E27FC236}">
                <a16:creationId xmlns:a16="http://schemas.microsoft.com/office/drawing/2014/main" id="{A457ED0F-A00A-3CED-E23A-882F3C76DE1E}"/>
              </a:ext>
            </a:extLst>
          </p:cNvPr>
          <p:cNvPicPr>
            <a:picLocks noChangeAspect="1" noChangeArrowheads="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l="5075" t="14139" r="58939" b="14045"/>
          <a:stretch/>
        </p:blipFill>
        <p:spPr bwMode="auto">
          <a:xfrm>
            <a:off x="4318558" y="5747508"/>
            <a:ext cx="718150" cy="720000"/>
          </a:xfrm>
          <a:prstGeom prst="rect">
            <a:avLst/>
          </a:prstGeom>
          <a:noFill/>
          <a:extLst>
            <a:ext uri="{909E8E84-426E-40DD-AFC4-6F175D3DCCD1}">
              <a14:hiddenFill xmlns:a14="http://schemas.microsoft.com/office/drawing/2010/main">
                <a:solidFill>
                  <a:srgbClr val="FFFFFF"/>
                </a:solidFill>
              </a14:hiddenFill>
            </a:ext>
          </a:extLst>
        </p:spPr>
      </p:pic>
      <p:sp>
        <p:nvSpPr>
          <p:cNvPr id="146" name="Parallélogramme 145">
            <a:extLst>
              <a:ext uri="{FF2B5EF4-FFF2-40B4-BE49-F238E27FC236}">
                <a16:creationId xmlns:a16="http://schemas.microsoft.com/office/drawing/2014/main" id="{BEEBA506-1470-2DBD-C8CA-26EE9A731E0A}"/>
              </a:ext>
            </a:extLst>
          </p:cNvPr>
          <p:cNvSpPr>
            <a:spLocks noChangeAspect="1"/>
          </p:cNvSpPr>
          <p:nvPr/>
        </p:nvSpPr>
        <p:spPr>
          <a:xfrm rot="13033705">
            <a:off x="3959433" y="5567508"/>
            <a:ext cx="1436400" cy="1080000"/>
          </a:xfrm>
          <a:prstGeom prst="parallelogram">
            <a:avLst>
              <a:gd name="adj" fmla="val 36083"/>
            </a:avLst>
          </a:pr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47" name="Groupe 146">
            <a:extLst>
              <a:ext uri="{FF2B5EF4-FFF2-40B4-BE49-F238E27FC236}">
                <a16:creationId xmlns:a16="http://schemas.microsoft.com/office/drawing/2014/main" id="{92D33F25-5B35-A0E3-CD7C-C6875AA3D87F}"/>
              </a:ext>
            </a:extLst>
          </p:cNvPr>
          <p:cNvGrpSpPr>
            <a:grpSpLocks noChangeAspect="1"/>
          </p:cNvGrpSpPr>
          <p:nvPr/>
        </p:nvGrpSpPr>
        <p:grpSpPr>
          <a:xfrm>
            <a:off x="6407595" y="4130809"/>
            <a:ext cx="968255" cy="1008000"/>
            <a:chOff x="4529138" y="1875478"/>
            <a:chExt cx="4434762" cy="4616840"/>
          </a:xfrm>
        </p:grpSpPr>
        <p:pic>
          <p:nvPicPr>
            <p:cNvPr id="148" name="Picture 2" descr="unsupervised learning consists of online -">
              <a:extLst>
                <a:ext uri="{FF2B5EF4-FFF2-40B4-BE49-F238E27FC236}">
                  <a16:creationId xmlns:a16="http://schemas.microsoft.com/office/drawing/2014/main" id="{5F8F710C-2A71-4689-0EBD-80ED1355617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016" t="13626" r="4875" b="13532"/>
            <a:stretch/>
          </p:blipFill>
          <p:spPr bwMode="auto">
            <a:xfrm>
              <a:off x="4614864" y="2357438"/>
              <a:ext cx="3128960" cy="3085502"/>
            </a:xfrm>
            <a:prstGeom prst="rect">
              <a:avLst/>
            </a:prstGeom>
            <a:noFill/>
            <a:extLst>
              <a:ext uri="{909E8E84-426E-40DD-AFC4-6F175D3DCCD1}">
                <a14:hiddenFill xmlns:a14="http://schemas.microsoft.com/office/drawing/2010/main">
                  <a:solidFill>
                    <a:srgbClr val="FFFFFF"/>
                  </a:solidFill>
                </a14:hiddenFill>
              </a:ext>
            </a:extLst>
          </p:spPr>
        </p:pic>
        <p:sp>
          <p:nvSpPr>
            <p:cNvPr id="149" name="Rectangle 148">
              <a:extLst>
                <a:ext uri="{FF2B5EF4-FFF2-40B4-BE49-F238E27FC236}">
                  <a16:creationId xmlns:a16="http://schemas.microsoft.com/office/drawing/2014/main" id="{BF58C10B-F2C8-29F3-3063-6D5BDCD04E83}"/>
                </a:ext>
              </a:extLst>
            </p:cNvPr>
            <p:cNvSpPr/>
            <p:nvPr/>
          </p:nvSpPr>
          <p:spPr>
            <a:xfrm>
              <a:off x="6829424" y="2357437"/>
              <a:ext cx="914400" cy="3270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Rectangle 149">
              <a:extLst>
                <a:ext uri="{FF2B5EF4-FFF2-40B4-BE49-F238E27FC236}">
                  <a16:creationId xmlns:a16="http://schemas.microsoft.com/office/drawing/2014/main" id="{26B4861E-2790-E217-BD6E-0B1923296CA7}"/>
                </a:ext>
              </a:extLst>
            </p:cNvPr>
            <p:cNvSpPr/>
            <p:nvPr/>
          </p:nvSpPr>
          <p:spPr>
            <a:xfrm>
              <a:off x="7053262" y="4514847"/>
              <a:ext cx="914400" cy="1794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Rectangle 150">
              <a:extLst>
                <a:ext uri="{FF2B5EF4-FFF2-40B4-BE49-F238E27FC236}">
                  <a16:creationId xmlns:a16="http://schemas.microsoft.com/office/drawing/2014/main" id="{4F63ED39-EA7A-C6AB-AD7D-A91C3336FA82}"/>
                </a:ext>
              </a:extLst>
            </p:cNvPr>
            <p:cNvSpPr/>
            <p:nvPr/>
          </p:nvSpPr>
          <p:spPr>
            <a:xfrm>
              <a:off x="4529138" y="4924422"/>
              <a:ext cx="914400" cy="1794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Rectangle 151">
              <a:extLst>
                <a:ext uri="{FF2B5EF4-FFF2-40B4-BE49-F238E27FC236}">
                  <a16:creationId xmlns:a16="http://schemas.microsoft.com/office/drawing/2014/main" id="{FB270799-CEB6-178F-6E53-1F19A3904275}"/>
                </a:ext>
              </a:extLst>
            </p:cNvPr>
            <p:cNvSpPr/>
            <p:nvPr/>
          </p:nvSpPr>
          <p:spPr>
            <a:xfrm rot="4026081" flipV="1">
              <a:off x="4561648" y="3052259"/>
              <a:ext cx="2573849" cy="220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Rectangle 152">
              <a:extLst>
                <a:ext uri="{FF2B5EF4-FFF2-40B4-BE49-F238E27FC236}">
                  <a16:creationId xmlns:a16="http://schemas.microsoft.com/office/drawing/2014/main" id="{98367A3C-3A68-7F10-F895-347868EF6901}"/>
                </a:ext>
              </a:extLst>
            </p:cNvPr>
            <p:cNvSpPr/>
            <p:nvPr/>
          </p:nvSpPr>
          <p:spPr>
            <a:xfrm rot="21097393" flipV="1">
              <a:off x="6390051" y="3952468"/>
              <a:ext cx="2573849" cy="220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Rectangle 153">
              <a:extLst>
                <a:ext uri="{FF2B5EF4-FFF2-40B4-BE49-F238E27FC236}">
                  <a16:creationId xmlns:a16="http://schemas.microsoft.com/office/drawing/2014/main" id="{8453A6B5-F8FC-2020-B887-1BE216F98C42}"/>
                </a:ext>
              </a:extLst>
            </p:cNvPr>
            <p:cNvSpPr/>
            <p:nvPr/>
          </p:nvSpPr>
          <p:spPr>
            <a:xfrm rot="18732585" flipV="1">
              <a:off x="4162687" y="5095250"/>
              <a:ext cx="2573849" cy="220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5" name="Groupe 154">
            <a:extLst>
              <a:ext uri="{FF2B5EF4-FFF2-40B4-BE49-F238E27FC236}">
                <a16:creationId xmlns:a16="http://schemas.microsoft.com/office/drawing/2014/main" id="{DC0F15A0-5613-3445-BAA1-785BC5A8D08A}"/>
              </a:ext>
            </a:extLst>
          </p:cNvPr>
          <p:cNvGrpSpPr>
            <a:grpSpLocks noChangeAspect="1"/>
          </p:cNvGrpSpPr>
          <p:nvPr/>
        </p:nvGrpSpPr>
        <p:grpSpPr>
          <a:xfrm rot="17911314">
            <a:off x="5773074" y="4733167"/>
            <a:ext cx="968254" cy="1008000"/>
            <a:chOff x="4529138" y="1875478"/>
            <a:chExt cx="4434762" cy="4616840"/>
          </a:xfrm>
        </p:grpSpPr>
        <p:pic>
          <p:nvPicPr>
            <p:cNvPr id="156" name="Picture 2" descr="unsupervised learning consists of online -">
              <a:extLst>
                <a:ext uri="{FF2B5EF4-FFF2-40B4-BE49-F238E27FC236}">
                  <a16:creationId xmlns:a16="http://schemas.microsoft.com/office/drawing/2014/main" id="{13C527AF-77B6-FFE8-7FE9-9152026D3FB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016" t="13626" r="4875" b="13532"/>
            <a:stretch/>
          </p:blipFill>
          <p:spPr bwMode="auto">
            <a:xfrm>
              <a:off x="4614864" y="2357438"/>
              <a:ext cx="3128960" cy="3085502"/>
            </a:xfrm>
            <a:prstGeom prst="rect">
              <a:avLst/>
            </a:prstGeom>
            <a:noFill/>
            <a:extLst>
              <a:ext uri="{909E8E84-426E-40DD-AFC4-6F175D3DCCD1}">
                <a14:hiddenFill xmlns:a14="http://schemas.microsoft.com/office/drawing/2010/main">
                  <a:solidFill>
                    <a:srgbClr val="FFFFFF"/>
                  </a:solidFill>
                </a14:hiddenFill>
              </a:ext>
            </a:extLst>
          </p:spPr>
        </p:pic>
        <p:sp>
          <p:nvSpPr>
            <p:cNvPr id="157" name="Rectangle 156">
              <a:extLst>
                <a:ext uri="{FF2B5EF4-FFF2-40B4-BE49-F238E27FC236}">
                  <a16:creationId xmlns:a16="http://schemas.microsoft.com/office/drawing/2014/main" id="{6794460D-712B-9E3B-6048-2F47ACEB6C20}"/>
                </a:ext>
              </a:extLst>
            </p:cNvPr>
            <p:cNvSpPr/>
            <p:nvPr/>
          </p:nvSpPr>
          <p:spPr>
            <a:xfrm>
              <a:off x="6829424" y="2357437"/>
              <a:ext cx="914400" cy="3270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 name="Rectangle 157">
              <a:extLst>
                <a:ext uri="{FF2B5EF4-FFF2-40B4-BE49-F238E27FC236}">
                  <a16:creationId xmlns:a16="http://schemas.microsoft.com/office/drawing/2014/main" id="{F7BC73B8-3F66-8CEA-CF05-7BB68669F0B5}"/>
                </a:ext>
              </a:extLst>
            </p:cNvPr>
            <p:cNvSpPr/>
            <p:nvPr/>
          </p:nvSpPr>
          <p:spPr>
            <a:xfrm>
              <a:off x="7053262" y="4514847"/>
              <a:ext cx="914400" cy="1794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Rectangle 158">
              <a:extLst>
                <a:ext uri="{FF2B5EF4-FFF2-40B4-BE49-F238E27FC236}">
                  <a16:creationId xmlns:a16="http://schemas.microsoft.com/office/drawing/2014/main" id="{414F6E2B-B9A8-3C7D-BE33-2B3916ACECFD}"/>
                </a:ext>
              </a:extLst>
            </p:cNvPr>
            <p:cNvSpPr/>
            <p:nvPr/>
          </p:nvSpPr>
          <p:spPr>
            <a:xfrm>
              <a:off x="4529138" y="4924422"/>
              <a:ext cx="914400" cy="1794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 name="Rectangle 159">
              <a:extLst>
                <a:ext uri="{FF2B5EF4-FFF2-40B4-BE49-F238E27FC236}">
                  <a16:creationId xmlns:a16="http://schemas.microsoft.com/office/drawing/2014/main" id="{2A375346-A9A1-0BD6-EEAC-57713CD2F542}"/>
                </a:ext>
              </a:extLst>
            </p:cNvPr>
            <p:cNvSpPr/>
            <p:nvPr/>
          </p:nvSpPr>
          <p:spPr>
            <a:xfrm rot="4026081" flipV="1">
              <a:off x="4561648" y="3052259"/>
              <a:ext cx="2573849" cy="220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Rectangle 160">
              <a:extLst>
                <a:ext uri="{FF2B5EF4-FFF2-40B4-BE49-F238E27FC236}">
                  <a16:creationId xmlns:a16="http://schemas.microsoft.com/office/drawing/2014/main" id="{D6B715EC-6FF7-2E45-45C9-1771D98A665A}"/>
                </a:ext>
              </a:extLst>
            </p:cNvPr>
            <p:cNvSpPr/>
            <p:nvPr/>
          </p:nvSpPr>
          <p:spPr>
            <a:xfrm rot="21097393" flipV="1">
              <a:off x="6390051" y="3952468"/>
              <a:ext cx="2573849" cy="220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Rectangle 161">
              <a:extLst>
                <a:ext uri="{FF2B5EF4-FFF2-40B4-BE49-F238E27FC236}">
                  <a16:creationId xmlns:a16="http://schemas.microsoft.com/office/drawing/2014/main" id="{3B9F4F50-1C6C-19BA-1BD7-1A398D1D90B5}"/>
                </a:ext>
              </a:extLst>
            </p:cNvPr>
            <p:cNvSpPr/>
            <p:nvPr/>
          </p:nvSpPr>
          <p:spPr>
            <a:xfrm rot="18732585" flipV="1">
              <a:off x="4162687" y="5095250"/>
              <a:ext cx="2573849" cy="220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3" name="Groupe 162">
            <a:extLst>
              <a:ext uri="{FF2B5EF4-FFF2-40B4-BE49-F238E27FC236}">
                <a16:creationId xmlns:a16="http://schemas.microsoft.com/office/drawing/2014/main" id="{A6D7F551-AB0E-F998-D5EC-3C3E2ADBD6BF}"/>
              </a:ext>
            </a:extLst>
          </p:cNvPr>
          <p:cNvGrpSpPr>
            <a:grpSpLocks noChangeAspect="1"/>
          </p:cNvGrpSpPr>
          <p:nvPr/>
        </p:nvGrpSpPr>
        <p:grpSpPr>
          <a:xfrm rot="9474964">
            <a:off x="6123111" y="5584420"/>
            <a:ext cx="968254" cy="1008000"/>
            <a:chOff x="4529138" y="1875478"/>
            <a:chExt cx="4434762" cy="4616840"/>
          </a:xfrm>
        </p:grpSpPr>
        <p:pic>
          <p:nvPicPr>
            <p:cNvPr id="164" name="Picture 2" descr="unsupervised learning consists of online -">
              <a:extLst>
                <a:ext uri="{FF2B5EF4-FFF2-40B4-BE49-F238E27FC236}">
                  <a16:creationId xmlns:a16="http://schemas.microsoft.com/office/drawing/2014/main" id="{F28BAADF-743E-AA83-370F-E4B696DA13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016" t="13626" r="4875" b="13532"/>
            <a:stretch/>
          </p:blipFill>
          <p:spPr bwMode="auto">
            <a:xfrm>
              <a:off x="4614864" y="2357438"/>
              <a:ext cx="3128960" cy="3085502"/>
            </a:xfrm>
            <a:prstGeom prst="rect">
              <a:avLst/>
            </a:prstGeom>
            <a:noFill/>
            <a:extLst>
              <a:ext uri="{909E8E84-426E-40DD-AFC4-6F175D3DCCD1}">
                <a14:hiddenFill xmlns:a14="http://schemas.microsoft.com/office/drawing/2010/main">
                  <a:solidFill>
                    <a:srgbClr val="FFFFFF"/>
                  </a:solidFill>
                </a14:hiddenFill>
              </a:ext>
            </a:extLst>
          </p:spPr>
        </p:pic>
        <p:sp>
          <p:nvSpPr>
            <p:cNvPr id="165" name="Rectangle 164">
              <a:extLst>
                <a:ext uri="{FF2B5EF4-FFF2-40B4-BE49-F238E27FC236}">
                  <a16:creationId xmlns:a16="http://schemas.microsoft.com/office/drawing/2014/main" id="{2D30B410-195F-0320-76F2-9CD839BC39C8}"/>
                </a:ext>
              </a:extLst>
            </p:cNvPr>
            <p:cNvSpPr/>
            <p:nvPr/>
          </p:nvSpPr>
          <p:spPr>
            <a:xfrm>
              <a:off x="6829424" y="2357437"/>
              <a:ext cx="914400" cy="3270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Rectangle 165">
              <a:extLst>
                <a:ext uri="{FF2B5EF4-FFF2-40B4-BE49-F238E27FC236}">
                  <a16:creationId xmlns:a16="http://schemas.microsoft.com/office/drawing/2014/main" id="{FF942C79-7EB1-1278-5431-790BB237E715}"/>
                </a:ext>
              </a:extLst>
            </p:cNvPr>
            <p:cNvSpPr/>
            <p:nvPr/>
          </p:nvSpPr>
          <p:spPr>
            <a:xfrm>
              <a:off x="7053262" y="4514847"/>
              <a:ext cx="914400" cy="1794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Rectangle 166">
              <a:extLst>
                <a:ext uri="{FF2B5EF4-FFF2-40B4-BE49-F238E27FC236}">
                  <a16:creationId xmlns:a16="http://schemas.microsoft.com/office/drawing/2014/main" id="{F196AEB4-861E-DDAC-021A-5D93A37ABD93}"/>
                </a:ext>
              </a:extLst>
            </p:cNvPr>
            <p:cNvSpPr/>
            <p:nvPr/>
          </p:nvSpPr>
          <p:spPr>
            <a:xfrm>
              <a:off x="4529138" y="4924422"/>
              <a:ext cx="914400" cy="1794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Rectangle 167">
              <a:extLst>
                <a:ext uri="{FF2B5EF4-FFF2-40B4-BE49-F238E27FC236}">
                  <a16:creationId xmlns:a16="http://schemas.microsoft.com/office/drawing/2014/main" id="{A260DD36-D0F7-FB3C-9373-A6CE67F39A26}"/>
                </a:ext>
              </a:extLst>
            </p:cNvPr>
            <p:cNvSpPr/>
            <p:nvPr/>
          </p:nvSpPr>
          <p:spPr>
            <a:xfrm rot="4026081" flipV="1">
              <a:off x="4561648" y="3052259"/>
              <a:ext cx="2573849" cy="220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Rectangle 168">
              <a:extLst>
                <a:ext uri="{FF2B5EF4-FFF2-40B4-BE49-F238E27FC236}">
                  <a16:creationId xmlns:a16="http://schemas.microsoft.com/office/drawing/2014/main" id="{88CC4D14-D8B3-C712-389F-B03F54833A22}"/>
                </a:ext>
              </a:extLst>
            </p:cNvPr>
            <p:cNvSpPr/>
            <p:nvPr/>
          </p:nvSpPr>
          <p:spPr>
            <a:xfrm rot="21097393" flipV="1">
              <a:off x="6390051" y="3952468"/>
              <a:ext cx="2573849" cy="220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 name="Rectangle 169">
              <a:extLst>
                <a:ext uri="{FF2B5EF4-FFF2-40B4-BE49-F238E27FC236}">
                  <a16:creationId xmlns:a16="http://schemas.microsoft.com/office/drawing/2014/main" id="{73936ACF-CE6A-E1C6-40E9-3AEF174CFE46}"/>
                </a:ext>
              </a:extLst>
            </p:cNvPr>
            <p:cNvSpPr/>
            <p:nvPr/>
          </p:nvSpPr>
          <p:spPr>
            <a:xfrm rot="18732585" flipV="1">
              <a:off x="4162687" y="5095250"/>
              <a:ext cx="2573849" cy="220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72" name="Connecteur droit avec flèche 171">
            <a:extLst>
              <a:ext uri="{FF2B5EF4-FFF2-40B4-BE49-F238E27FC236}">
                <a16:creationId xmlns:a16="http://schemas.microsoft.com/office/drawing/2014/main" id="{D0F50A65-5CCF-13E5-A22E-A443D14AEE8B}"/>
              </a:ext>
            </a:extLst>
          </p:cNvPr>
          <p:cNvCxnSpPr>
            <a:cxnSpLocks/>
          </p:cNvCxnSpPr>
          <p:nvPr/>
        </p:nvCxnSpPr>
        <p:spPr>
          <a:xfrm>
            <a:off x="5043147" y="5329972"/>
            <a:ext cx="503999" cy="0"/>
          </a:xfrm>
          <a:prstGeom prst="straightConnector1">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4" name="Connecteur droit avec flèche 173">
            <a:extLst>
              <a:ext uri="{FF2B5EF4-FFF2-40B4-BE49-F238E27FC236}">
                <a16:creationId xmlns:a16="http://schemas.microsoft.com/office/drawing/2014/main" id="{FDD34522-AA8C-C303-E003-8D210D2F1005}"/>
              </a:ext>
            </a:extLst>
          </p:cNvPr>
          <p:cNvCxnSpPr>
            <a:cxnSpLocks/>
          </p:cNvCxnSpPr>
          <p:nvPr/>
        </p:nvCxnSpPr>
        <p:spPr>
          <a:xfrm>
            <a:off x="7287586" y="5340391"/>
            <a:ext cx="503999" cy="0"/>
          </a:xfrm>
          <a:prstGeom prst="straightConnector1">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5" name="Connecteur droit avec flèche 174">
            <a:extLst>
              <a:ext uri="{FF2B5EF4-FFF2-40B4-BE49-F238E27FC236}">
                <a16:creationId xmlns:a16="http://schemas.microsoft.com/office/drawing/2014/main" id="{D3EDE66E-58CE-864D-42AC-5D3F42420508}"/>
              </a:ext>
            </a:extLst>
          </p:cNvPr>
          <p:cNvCxnSpPr>
            <a:cxnSpLocks/>
          </p:cNvCxnSpPr>
          <p:nvPr/>
        </p:nvCxnSpPr>
        <p:spPr>
          <a:xfrm>
            <a:off x="7312189" y="4622109"/>
            <a:ext cx="565634" cy="429082"/>
          </a:xfrm>
          <a:prstGeom prst="straightConnector1">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6" name="Connecteur droit avec flèche 175">
            <a:extLst>
              <a:ext uri="{FF2B5EF4-FFF2-40B4-BE49-F238E27FC236}">
                <a16:creationId xmlns:a16="http://schemas.microsoft.com/office/drawing/2014/main" id="{EC10CB40-A484-C7CA-611D-72A077B31385}"/>
              </a:ext>
            </a:extLst>
          </p:cNvPr>
          <p:cNvCxnSpPr>
            <a:cxnSpLocks/>
          </p:cNvCxnSpPr>
          <p:nvPr/>
        </p:nvCxnSpPr>
        <p:spPr>
          <a:xfrm flipV="1">
            <a:off x="7269016" y="5654974"/>
            <a:ext cx="594519" cy="459215"/>
          </a:xfrm>
          <a:prstGeom prst="straightConnector1">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77" name="Groupe 176">
            <a:extLst>
              <a:ext uri="{FF2B5EF4-FFF2-40B4-BE49-F238E27FC236}">
                <a16:creationId xmlns:a16="http://schemas.microsoft.com/office/drawing/2014/main" id="{C951292C-0260-3FB8-0314-6E07600D57A0}"/>
              </a:ext>
            </a:extLst>
          </p:cNvPr>
          <p:cNvGrpSpPr>
            <a:grpSpLocks noChangeAspect="1"/>
          </p:cNvGrpSpPr>
          <p:nvPr/>
        </p:nvGrpSpPr>
        <p:grpSpPr>
          <a:xfrm>
            <a:off x="7971165" y="4871404"/>
            <a:ext cx="968255" cy="1008000"/>
            <a:chOff x="4529138" y="1875478"/>
            <a:chExt cx="4434762" cy="4616840"/>
          </a:xfrm>
        </p:grpSpPr>
        <p:pic>
          <p:nvPicPr>
            <p:cNvPr id="178" name="Picture 2" descr="unsupervised learning consists of online -">
              <a:extLst>
                <a:ext uri="{FF2B5EF4-FFF2-40B4-BE49-F238E27FC236}">
                  <a16:creationId xmlns:a16="http://schemas.microsoft.com/office/drawing/2014/main" id="{53AFFA03-8D15-2BE1-7399-AA6410AB91A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016" t="13626" r="4875" b="13532"/>
            <a:stretch/>
          </p:blipFill>
          <p:spPr bwMode="auto">
            <a:xfrm>
              <a:off x="4614864" y="2357438"/>
              <a:ext cx="3128960" cy="3085502"/>
            </a:xfrm>
            <a:prstGeom prst="rect">
              <a:avLst/>
            </a:prstGeom>
            <a:noFill/>
            <a:extLst>
              <a:ext uri="{909E8E84-426E-40DD-AFC4-6F175D3DCCD1}">
                <a14:hiddenFill xmlns:a14="http://schemas.microsoft.com/office/drawing/2010/main">
                  <a:solidFill>
                    <a:srgbClr val="FFFFFF"/>
                  </a:solidFill>
                </a14:hiddenFill>
              </a:ext>
            </a:extLst>
          </p:spPr>
        </p:pic>
        <p:sp>
          <p:nvSpPr>
            <p:cNvPr id="179" name="Rectangle 178">
              <a:extLst>
                <a:ext uri="{FF2B5EF4-FFF2-40B4-BE49-F238E27FC236}">
                  <a16:creationId xmlns:a16="http://schemas.microsoft.com/office/drawing/2014/main" id="{1F26CC07-2098-A5B7-EA31-44C482D45B67}"/>
                </a:ext>
              </a:extLst>
            </p:cNvPr>
            <p:cNvSpPr/>
            <p:nvPr/>
          </p:nvSpPr>
          <p:spPr>
            <a:xfrm>
              <a:off x="6829424" y="2357437"/>
              <a:ext cx="914400" cy="3270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Rectangle 179">
              <a:extLst>
                <a:ext uri="{FF2B5EF4-FFF2-40B4-BE49-F238E27FC236}">
                  <a16:creationId xmlns:a16="http://schemas.microsoft.com/office/drawing/2014/main" id="{38F320F1-E8BB-84C1-9F99-791D40CC54F0}"/>
                </a:ext>
              </a:extLst>
            </p:cNvPr>
            <p:cNvSpPr/>
            <p:nvPr/>
          </p:nvSpPr>
          <p:spPr>
            <a:xfrm>
              <a:off x="7053262" y="4514847"/>
              <a:ext cx="914400" cy="1794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Rectangle 180">
              <a:extLst>
                <a:ext uri="{FF2B5EF4-FFF2-40B4-BE49-F238E27FC236}">
                  <a16:creationId xmlns:a16="http://schemas.microsoft.com/office/drawing/2014/main" id="{3ED72ABC-33E9-ACB9-BC16-809C3E80932D}"/>
                </a:ext>
              </a:extLst>
            </p:cNvPr>
            <p:cNvSpPr/>
            <p:nvPr/>
          </p:nvSpPr>
          <p:spPr>
            <a:xfrm>
              <a:off x="4529138" y="4924422"/>
              <a:ext cx="914400" cy="1794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 name="Rectangle 181">
              <a:extLst>
                <a:ext uri="{FF2B5EF4-FFF2-40B4-BE49-F238E27FC236}">
                  <a16:creationId xmlns:a16="http://schemas.microsoft.com/office/drawing/2014/main" id="{5D07A9D8-9E21-D69A-31C1-97F52D83C47F}"/>
                </a:ext>
              </a:extLst>
            </p:cNvPr>
            <p:cNvSpPr/>
            <p:nvPr/>
          </p:nvSpPr>
          <p:spPr>
            <a:xfrm rot="4026081" flipV="1">
              <a:off x="4561648" y="3052259"/>
              <a:ext cx="2573849" cy="220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Rectangle 182">
              <a:extLst>
                <a:ext uri="{FF2B5EF4-FFF2-40B4-BE49-F238E27FC236}">
                  <a16:creationId xmlns:a16="http://schemas.microsoft.com/office/drawing/2014/main" id="{0ACBEDBE-E11A-3929-4983-BBDC63230E1B}"/>
                </a:ext>
              </a:extLst>
            </p:cNvPr>
            <p:cNvSpPr/>
            <p:nvPr/>
          </p:nvSpPr>
          <p:spPr>
            <a:xfrm rot="21097393" flipV="1">
              <a:off x="6390051" y="3952468"/>
              <a:ext cx="2573849" cy="220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 name="Rectangle 183">
              <a:extLst>
                <a:ext uri="{FF2B5EF4-FFF2-40B4-BE49-F238E27FC236}">
                  <a16:creationId xmlns:a16="http://schemas.microsoft.com/office/drawing/2014/main" id="{8D7A7BE4-DCE1-7A76-21AE-597064726D3E}"/>
                </a:ext>
              </a:extLst>
            </p:cNvPr>
            <p:cNvSpPr/>
            <p:nvPr/>
          </p:nvSpPr>
          <p:spPr>
            <a:xfrm rot="18732585" flipV="1">
              <a:off x="4162687" y="5095250"/>
              <a:ext cx="2573849" cy="220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8" name="ZoneTexte 127">
            <a:extLst>
              <a:ext uri="{FF2B5EF4-FFF2-40B4-BE49-F238E27FC236}">
                <a16:creationId xmlns:a16="http://schemas.microsoft.com/office/drawing/2014/main" id="{EEBB47F8-44BA-A440-A14D-D96185058C76}"/>
              </a:ext>
            </a:extLst>
          </p:cNvPr>
          <p:cNvSpPr txBox="1"/>
          <p:nvPr/>
        </p:nvSpPr>
        <p:spPr>
          <a:xfrm>
            <a:off x="1182765" y="1205552"/>
            <a:ext cx="1213794" cy="261610"/>
          </a:xfrm>
          <a:prstGeom prst="rect">
            <a:avLst/>
          </a:prstGeom>
          <a:noFill/>
        </p:spPr>
        <p:txBody>
          <a:bodyPr wrap="none" rtlCol="0">
            <a:spAutoFit/>
          </a:bodyPr>
          <a:lstStyle/>
          <a:p>
            <a:r>
              <a:rPr lang="en-GB" sz="1100" b="1" dirty="0"/>
              <a:t>multi-approaches</a:t>
            </a:r>
          </a:p>
        </p:txBody>
      </p:sp>
      <p:sp>
        <p:nvSpPr>
          <p:cNvPr id="186" name="ZoneTexte 185">
            <a:extLst>
              <a:ext uri="{FF2B5EF4-FFF2-40B4-BE49-F238E27FC236}">
                <a16:creationId xmlns:a16="http://schemas.microsoft.com/office/drawing/2014/main" id="{AF4D42E1-0138-9897-B627-52164F60D8D2}"/>
              </a:ext>
            </a:extLst>
          </p:cNvPr>
          <p:cNvSpPr txBox="1"/>
          <p:nvPr/>
        </p:nvSpPr>
        <p:spPr>
          <a:xfrm rot="19348012">
            <a:off x="2317183" y="1676146"/>
            <a:ext cx="595035" cy="200055"/>
          </a:xfrm>
          <a:prstGeom prst="rect">
            <a:avLst/>
          </a:prstGeom>
          <a:noFill/>
        </p:spPr>
        <p:txBody>
          <a:bodyPr wrap="none" rtlCol="0">
            <a:spAutoFit/>
          </a:bodyPr>
          <a:lstStyle/>
          <a:p>
            <a:r>
              <a:rPr lang="en-GB" sz="700" dirty="0">
                <a:solidFill>
                  <a:schemeClr val="tx1">
                    <a:lumMod val="50000"/>
                    <a:lumOff val="50000"/>
                  </a:schemeClr>
                </a:solidFill>
              </a:rPr>
              <a:t>approach 1</a:t>
            </a:r>
          </a:p>
        </p:txBody>
      </p:sp>
      <p:sp>
        <p:nvSpPr>
          <p:cNvPr id="187" name="ZoneTexte 186">
            <a:extLst>
              <a:ext uri="{FF2B5EF4-FFF2-40B4-BE49-F238E27FC236}">
                <a16:creationId xmlns:a16="http://schemas.microsoft.com/office/drawing/2014/main" id="{8A7AD465-9C5E-3784-3768-A93A41DF7A7E}"/>
              </a:ext>
            </a:extLst>
          </p:cNvPr>
          <p:cNvSpPr txBox="1"/>
          <p:nvPr/>
        </p:nvSpPr>
        <p:spPr>
          <a:xfrm>
            <a:off x="2304828" y="2155912"/>
            <a:ext cx="595035" cy="200055"/>
          </a:xfrm>
          <a:prstGeom prst="rect">
            <a:avLst/>
          </a:prstGeom>
          <a:noFill/>
        </p:spPr>
        <p:txBody>
          <a:bodyPr wrap="none" rtlCol="0">
            <a:spAutoFit/>
          </a:bodyPr>
          <a:lstStyle/>
          <a:p>
            <a:r>
              <a:rPr lang="en-GB" sz="700" dirty="0">
                <a:solidFill>
                  <a:schemeClr val="tx1">
                    <a:lumMod val="50000"/>
                    <a:lumOff val="50000"/>
                  </a:schemeClr>
                </a:solidFill>
              </a:rPr>
              <a:t>approach 2</a:t>
            </a:r>
          </a:p>
        </p:txBody>
      </p:sp>
      <p:sp>
        <p:nvSpPr>
          <p:cNvPr id="188" name="ZoneTexte 187">
            <a:extLst>
              <a:ext uri="{FF2B5EF4-FFF2-40B4-BE49-F238E27FC236}">
                <a16:creationId xmlns:a16="http://schemas.microsoft.com/office/drawing/2014/main" id="{E87E1077-ECB3-F7D3-74ED-E92ABD980A1F}"/>
              </a:ext>
            </a:extLst>
          </p:cNvPr>
          <p:cNvSpPr txBox="1"/>
          <p:nvPr/>
        </p:nvSpPr>
        <p:spPr>
          <a:xfrm rot="2045051">
            <a:off x="2435379" y="2667906"/>
            <a:ext cx="595035" cy="200055"/>
          </a:xfrm>
          <a:prstGeom prst="rect">
            <a:avLst/>
          </a:prstGeom>
          <a:noFill/>
        </p:spPr>
        <p:txBody>
          <a:bodyPr wrap="none" rtlCol="0">
            <a:spAutoFit/>
          </a:bodyPr>
          <a:lstStyle/>
          <a:p>
            <a:r>
              <a:rPr lang="en-GB" sz="700" dirty="0">
                <a:solidFill>
                  <a:schemeClr val="tx1">
                    <a:lumMod val="50000"/>
                    <a:lumOff val="50000"/>
                  </a:schemeClr>
                </a:solidFill>
              </a:rPr>
              <a:t>approach 3</a:t>
            </a:r>
          </a:p>
        </p:txBody>
      </p:sp>
      <p:sp>
        <p:nvSpPr>
          <p:cNvPr id="189" name="ZoneTexte 188">
            <a:extLst>
              <a:ext uri="{FF2B5EF4-FFF2-40B4-BE49-F238E27FC236}">
                <a16:creationId xmlns:a16="http://schemas.microsoft.com/office/drawing/2014/main" id="{CF6FEEF1-AB0D-45EB-26DB-0957BF15C03C}"/>
              </a:ext>
            </a:extLst>
          </p:cNvPr>
          <p:cNvSpPr txBox="1"/>
          <p:nvPr/>
        </p:nvSpPr>
        <p:spPr>
          <a:xfrm>
            <a:off x="1389704" y="4773958"/>
            <a:ext cx="979755" cy="261610"/>
          </a:xfrm>
          <a:prstGeom prst="rect">
            <a:avLst/>
          </a:prstGeom>
          <a:noFill/>
        </p:spPr>
        <p:txBody>
          <a:bodyPr wrap="none" rtlCol="0">
            <a:spAutoFit/>
          </a:bodyPr>
          <a:lstStyle/>
          <a:p>
            <a:r>
              <a:rPr lang="en-GB" sz="1100" b="1" dirty="0"/>
              <a:t>multi-cohorts</a:t>
            </a:r>
          </a:p>
        </p:txBody>
      </p:sp>
      <p:sp>
        <p:nvSpPr>
          <p:cNvPr id="190" name="ZoneTexte 189">
            <a:extLst>
              <a:ext uri="{FF2B5EF4-FFF2-40B4-BE49-F238E27FC236}">
                <a16:creationId xmlns:a16="http://schemas.microsoft.com/office/drawing/2014/main" id="{DDA28D50-C7F8-F3B9-5F26-657B3911E073}"/>
              </a:ext>
            </a:extLst>
          </p:cNvPr>
          <p:cNvSpPr txBox="1"/>
          <p:nvPr/>
        </p:nvSpPr>
        <p:spPr>
          <a:xfrm rot="19718419">
            <a:off x="3480350" y="4166940"/>
            <a:ext cx="494046" cy="200055"/>
          </a:xfrm>
          <a:prstGeom prst="rect">
            <a:avLst/>
          </a:prstGeom>
          <a:noFill/>
        </p:spPr>
        <p:txBody>
          <a:bodyPr wrap="none" rtlCol="0">
            <a:spAutoFit/>
          </a:bodyPr>
          <a:lstStyle/>
          <a:p>
            <a:r>
              <a:rPr lang="en-GB" sz="700" dirty="0">
                <a:solidFill>
                  <a:schemeClr val="tx1">
                    <a:lumMod val="50000"/>
                    <a:lumOff val="50000"/>
                  </a:schemeClr>
                </a:solidFill>
              </a:rPr>
              <a:t>cohort 1</a:t>
            </a:r>
          </a:p>
        </p:txBody>
      </p:sp>
      <p:sp>
        <p:nvSpPr>
          <p:cNvPr id="191" name="ZoneTexte 190">
            <a:extLst>
              <a:ext uri="{FF2B5EF4-FFF2-40B4-BE49-F238E27FC236}">
                <a16:creationId xmlns:a16="http://schemas.microsoft.com/office/drawing/2014/main" id="{F7F04E4B-8866-0C71-DE0C-3654936B6744}"/>
              </a:ext>
            </a:extLst>
          </p:cNvPr>
          <p:cNvSpPr txBox="1"/>
          <p:nvPr/>
        </p:nvSpPr>
        <p:spPr>
          <a:xfrm rot="19718419">
            <a:off x="2482710" y="5154381"/>
            <a:ext cx="494046" cy="200055"/>
          </a:xfrm>
          <a:prstGeom prst="rect">
            <a:avLst/>
          </a:prstGeom>
          <a:noFill/>
        </p:spPr>
        <p:txBody>
          <a:bodyPr wrap="none" rtlCol="0">
            <a:spAutoFit/>
          </a:bodyPr>
          <a:lstStyle/>
          <a:p>
            <a:r>
              <a:rPr lang="en-GB" sz="700" dirty="0">
                <a:solidFill>
                  <a:schemeClr val="tx1">
                    <a:lumMod val="50000"/>
                    <a:lumOff val="50000"/>
                  </a:schemeClr>
                </a:solidFill>
              </a:rPr>
              <a:t>cohort 2</a:t>
            </a:r>
          </a:p>
        </p:txBody>
      </p:sp>
      <p:sp>
        <p:nvSpPr>
          <p:cNvPr id="192" name="ZoneTexte 191">
            <a:extLst>
              <a:ext uri="{FF2B5EF4-FFF2-40B4-BE49-F238E27FC236}">
                <a16:creationId xmlns:a16="http://schemas.microsoft.com/office/drawing/2014/main" id="{B3372BD5-7A23-0001-18C7-C69891D05355}"/>
              </a:ext>
            </a:extLst>
          </p:cNvPr>
          <p:cNvSpPr txBox="1"/>
          <p:nvPr/>
        </p:nvSpPr>
        <p:spPr>
          <a:xfrm rot="19718419">
            <a:off x="3522508" y="5903307"/>
            <a:ext cx="494046" cy="200055"/>
          </a:xfrm>
          <a:prstGeom prst="rect">
            <a:avLst/>
          </a:prstGeom>
          <a:noFill/>
        </p:spPr>
        <p:txBody>
          <a:bodyPr wrap="none" rtlCol="0">
            <a:spAutoFit/>
          </a:bodyPr>
          <a:lstStyle/>
          <a:p>
            <a:r>
              <a:rPr lang="en-GB" sz="700" dirty="0">
                <a:solidFill>
                  <a:schemeClr val="tx1">
                    <a:lumMod val="50000"/>
                    <a:lumOff val="50000"/>
                  </a:schemeClr>
                </a:solidFill>
              </a:rPr>
              <a:t>cohort 3</a:t>
            </a:r>
          </a:p>
        </p:txBody>
      </p:sp>
      <p:sp>
        <p:nvSpPr>
          <p:cNvPr id="193" name="ZoneTexte 192">
            <a:extLst>
              <a:ext uri="{FF2B5EF4-FFF2-40B4-BE49-F238E27FC236}">
                <a16:creationId xmlns:a16="http://schemas.microsoft.com/office/drawing/2014/main" id="{D38C764F-DE0A-7720-C6B6-43F989134DD2}"/>
              </a:ext>
            </a:extLst>
          </p:cNvPr>
          <p:cNvSpPr txBox="1"/>
          <p:nvPr/>
        </p:nvSpPr>
        <p:spPr>
          <a:xfrm>
            <a:off x="7112971" y="1484679"/>
            <a:ext cx="1208985" cy="261610"/>
          </a:xfrm>
          <a:prstGeom prst="rect">
            <a:avLst/>
          </a:prstGeom>
          <a:noFill/>
        </p:spPr>
        <p:txBody>
          <a:bodyPr wrap="none" rtlCol="0">
            <a:spAutoFit/>
          </a:bodyPr>
          <a:lstStyle/>
          <a:p>
            <a:r>
              <a:rPr lang="en-GB" sz="1100" b="1" dirty="0"/>
              <a:t>multi-dimensions</a:t>
            </a:r>
          </a:p>
        </p:txBody>
      </p:sp>
      <p:cxnSp>
        <p:nvCxnSpPr>
          <p:cNvPr id="194" name="Connecteur droit avec flèche 193">
            <a:extLst>
              <a:ext uri="{FF2B5EF4-FFF2-40B4-BE49-F238E27FC236}">
                <a16:creationId xmlns:a16="http://schemas.microsoft.com/office/drawing/2014/main" id="{3A316DBF-6163-73F8-7765-4A5C1E66D1D3}"/>
              </a:ext>
            </a:extLst>
          </p:cNvPr>
          <p:cNvCxnSpPr>
            <a:cxnSpLocks/>
          </p:cNvCxnSpPr>
          <p:nvPr/>
        </p:nvCxnSpPr>
        <p:spPr>
          <a:xfrm>
            <a:off x="5696292" y="4593918"/>
            <a:ext cx="503999" cy="0"/>
          </a:xfrm>
          <a:prstGeom prst="straightConnector1">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5" name="Connecteur droit avec flèche 194">
            <a:extLst>
              <a:ext uri="{FF2B5EF4-FFF2-40B4-BE49-F238E27FC236}">
                <a16:creationId xmlns:a16="http://schemas.microsoft.com/office/drawing/2014/main" id="{9BDAF8F2-B3E6-5D0B-6587-FCAD3EE6930E}"/>
              </a:ext>
            </a:extLst>
          </p:cNvPr>
          <p:cNvCxnSpPr>
            <a:cxnSpLocks/>
          </p:cNvCxnSpPr>
          <p:nvPr/>
        </p:nvCxnSpPr>
        <p:spPr>
          <a:xfrm>
            <a:off x="5696292" y="6066025"/>
            <a:ext cx="503999" cy="0"/>
          </a:xfrm>
          <a:prstGeom prst="straightConnector1">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11295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0F128ADD-4C4B-3B45-8156-9EF35BFC13A6}"/>
              </a:ext>
            </a:extLst>
          </p:cNvPr>
          <p:cNvSpPr txBox="1"/>
          <p:nvPr/>
        </p:nvSpPr>
        <p:spPr>
          <a:xfrm>
            <a:off x="539760" y="1329644"/>
            <a:ext cx="5932675" cy="3970318"/>
          </a:xfrm>
          <a:prstGeom prst="rect">
            <a:avLst/>
          </a:prstGeom>
          <a:noFill/>
        </p:spPr>
        <p:txBody>
          <a:bodyPr wrap="square" rtlCol="0">
            <a:spAutoFit/>
          </a:bodyPr>
          <a:lstStyle/>
          <a:p>
            <a:r>
              <a:rPr lang="en-GB" b="1" dirty="0">
                <a:latin typeface="Corbel" panose="020B0503020204020204" pitchFamily="34" charset="0"/>
              </a:rPr>
              <a:t>Computational Precision Medicine</a:t>
            </a:r>
          </a:p>
          <a:p>
            <a:endParaRPr lang="en-GB" dirty="0"/>
          </a:p>
          <a:p>
            <a:r>
              <a:rPr lang="en-GB" dirty="0"/>
              <a:t>Integrate understanding of </a:t>
            </a:r>
            <a:r>
              <a:rPr lang="en-GB" dirty="0">
                <a:solidFill>
                  <a:srgbClr val="7394B9"/>
                </a:solidFill>
              </a:rPr>
              <a:t>disease mechanisms</a:t>
            </a:r>
            <a:r>
              <a:rPr lang="en-GB" dirty="0"/>
              <a:t> &amp; </a:t>
            </a:r>
            <a:r>
              <a:rPr lang="en-GB" dirty="0">
                <a:solidFill>
                  <a:srgbClr val="7394B9"/>
                </a:solidFill>
              </a:rPr>
              <a:t>patient heterogeneity</a:t>
            </a:r>
            <a:endParaRPr lang="en-GB" dirty="0"/>
          </a:p>
          <a:p>
            <a:endParaRPr lang="en-GB" dirty="0"/>
          </a:p>
          <a:p>
            <a:r>
              <a:rPr lang="en-GB" dirty="0"/>
              <a:t>By opposition to </a:t>
            </a:r>
            <a:r>
              <a:rPr lang="en-GB" i="1" dirty="0"/>
              <a:t>one-size-fits-all</a:t>
            </a:r>
          </a:p>
          <a:p>
            <a:endParaRPr lang="en-GB" dirty="0"/>
          </a:p>
          <a:p>
            <a:r>
              <a:rPr lang="en-GB" dirty="0"/>
              <a:t>Highly data &amp; model-driven</a:t>
            </a:r>
          </a:p>
          <a:p>
            <a:endParaRPr lang="en-GB" dirty="0"/>
          </a:p>
          <a:p>
            <a:endParaRPr lang="en-GB" i="1" dirty="0"/>
          </a:p>
          <a:p>
            <a:r>
              <a:rPr lang="en-GB" i="1" dirty="0">
                <a:solidFill>
                  <a:srgbClr val="7394B9"/>
                </a:solidFill>
              </a:rPr>
              <a:t>Related</a:t>
            </a:r>
          </a:p>
          <a:p>
            <a:r>
              <a:rPr lang="en-GB" dirty="0"/>
              <a:t>Stratified, Integrated, Systems, Network, In Silico, Digital, Data-driven, Translational</a:t>
            </a:r>
          </a:p>
          <a:p>
            <a:r>
              <a:rPr lang="en-GB" dirty="0"/>
              <a:t>4P: Predictive, Preventive, Personalized &amp; Participative</a:t>
            </a:r>
            <a:endParaRPr lang="en-GB" i="1" dirty="0">
              <a:solidFill>
                <a:srgbClr val="7394B9"/>
              </a:solidFill>
            </a:endParaRPr>
          </a:p>
        </p:txBody>
      </p:sp>
      <p:sp>
        <p:nvSpPr>
          <p:cNvPr id="7" name="ZoneTexte 6">
            <a:extLst>
              <a:ext uri="{FF2B5EF4-FFF2-40B4-BE49-F238E27FC236}">
                <a16:creationId xmlns:a16="http://schemas.microsoft.com/office/drawing/2014/main" id="{FC887D8D-9162-2244-AD2A-A7C7BB858A52}"/>
              </a:ext>
            </a:extLst>
          </p:cNvPr>
          <p:cNvSpPr txBox="1"/>
          <p:nvPr/>
        </p:nvSpPr>
        <p:spPr>
          <a:xfrm>
            <a:off x="323860" y="142880"/>
            <a:ext cx="1795684" cy="553998"/>
          </a:xfrm>
          <a:prstGeom prst="rect">
            <a:avLst/>
          </a:prstGeom>
          <a:noFill/>
        </p:spPr>
        <p:txBody>
          <a:bodyPr wrap="none" rtlCol="0">
            <a:spAutoFit/>
          </a:bodyPr>
          <a:lstStyle/>
          <a:p>
            <a:r>
              <a:rPr lang="en-GB" sz="3000" b="1" dirty="0">
                <a:solidFill>
                  <a:srgbClr val="0B1333"/>
                </a:solidFill>
                <a:latin typeface="Corbel" panose="020B0503020204020204" pitchFamily="34" charset="0"/>
              </a:rPr>
              <a:t>Principles</a:t>
            </a:r>
          </a:p>
        </p:txBody>
      </p:sp>
      <p:cxnSp>
        <p:nvCxnSpPr>
          <p:cNvPr id="13" name="Connecteur droit 12">
            <a:extLst>
              <a:ext uri="{FF2B5EF4-FFF2-40B4-BE49-F238E27FC236}">
                <a16:creationId xmlns:a16="http://schemas.microsoft.com/office/drawing/2014/main" id="{5806400B-7DB8-3E48-A26E-6B9E1DEDD589}"/>
              </a:ext>
            </a:extLst>
          </p:cNvPr>
          <p:cNvCxnSpPr/>
          <p:nvPr/>
        </p:nvCxnSpPr>
        <p:spPr>
          <a:xfrm>
            <a:off x="352436" y="739742"/>
            <a:ext cx="6120000" cy="0"/>
          </a:xfrm>
          <a:prstGeom prst="line">
            <a:avLst/>
          </a:prstGeom>
          <a:ln w="12700">
            <a:solidFill>
              <a:srgbClr val="0B1333"/>
            </a:solidFill>
          </a:ln>
        </p:spPr>
        <p:style>
          <a:lnRef idx="1">
            <a:schemeClr val="accent1"/>
          </a:lnRef>
          <a:fillRef idx="0">
            <a:schemeClr val="accent1"/>
          </a:fillRef>
          <a:effectRef idx="0">
            <a:schemeClr val="accent1"/>
          </a:effectRef>
          <a:fontRef idx="minor">
            <a:schemeClr val="tx1"/>
          </a:fontRef>
        </p:style>
      </p:cxnSp>
      <p:pic>
        <p:nvPicPr>
          <p:cNvPr id="1034" name="Picture 10" descr="The Paradox of Precision Medicine">
            <a:extLst>
              <a:ext uri="{FF2B5EF4-FFF2-40B4-BE49-F238E27FC236}">
                <a16:creationId xmlns:a16="http://schemas.microsoft.com/office/drawing/2014/main" id="{3B9F0A2E-12E6-5F4D-9019-8C2D96B6A5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222"/>
          <a:stretch/>
        </p:blipFill>
        <p:spPr bwMode="auto">
          <a:xfrm>
            <a:off x="7759700" y="1200497"/>
            <a:ext cx="3366064" cy="418430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6" name="ZoneTexte 15">
            <a:extLst>
              <a:ext uri="{FF2B5EF4-FFF2-40B4-BE49-F238E27FC236}">
                <a16:creationId xmlns:a16="http://schemas.microsoft.com/office/drawing/2014/main" id="{B81AD108-8ED4-EC4C-AB8A-F02717FCD2D2}"/>
              </a:ext>
            </a:extLst>
          </p:cNvPr>
          <p:cNvSpPr txBox="1"/>
          <p:nvPr/>
        </p:nvSpPr>
        <p:spPr>
          <a:xfrm>
            <a:off x="7670800" y="5384800"/>
            <a:ext cx="1460500" cy="230832"/>
          </a:xfrm>
          <a:prstGeom prst="rect">
            <a:avLst/>
          </a:prstGeom>
          <a:noFill/>
        </p:spPr>
        <p:txBody>
          <a:bodyPr wrap="square">
            <a:spAutoFit/>
          </a:bodyPr>
          <a:lstStyle/>
          <a:p>
            <a:pPr algn="l" fontAlgn="base"/>
            <a:r>
              <a:rPr lang="fr-FR" sz="900" dirty="0" err="1">
                <a:solidFill>
                  <a:schemeClr val="bg1">
                    <a:lumMod val="50000"/>
                  </a:schemeClr>
                </a:solidFill>
                <a:latin typeface="+mj-lt"/>
              </a:rPr>
              <a:t>Credit</a:t>
            </a:r>
            <a:r>
              <a:rPr lang="fr-FR" sz="900" dirty="0">
                <a:solidFill>
                  <a:schemeClr val="bg1">
                    <a:lumMod val="50000"/>
                  </a:schemeClr>
                </a:solidFill>
                <a:latin typeface="+mj-lt"/>
              </a:rPr>
              <a:t>: </a:t>
            </a:r>
            <a:r>
              <a:rPr lang="fr-FR" sz="900" i="1" dirty="0">
                <a:solidFill>
                  <a:schemeClr val="bg1">
                    <a:lumMod val="50000"/>
                  </a:schemeClr>
                </a:solidFill>
                <a:effectLst/>
                <a:latin typeface="+mj-lt"/>
              </a:rPr>
              <a:t>Lorenzo </a:t>
            </a:r>
            <a:r>
              <a:rPr lang="fr-FR" sz="900" i="1" dirty="0" err="1">
                <a:solidFill>
                  <a:schemeClr val="bg1">
                    <a:lumMod val="50000"/>
                  </a:schemeClr>
                </a:solidFill>
                <a:effectLst/>
                <a:latin typeface="+mj-lt"/>
              </a:rPr>
              <a:t>Gritti</a:t>
            </a:r>
            <a:endParaRPr lang="fr-FR" sz="900" b="0" i="0" u="none" strike="noStrike" dirty="0">
              <a:solidFill>
                <a:schemeClr val="bg1">
                  <a:lumMod val="50000"/>
                </a:schemeClr>
              </a:solidFill>
              <a:effectLst/>
              <a:latin typeface="+mj-lt"/>
            </a:endParaRPr>
          </a:p>
        </p:txBody>
      </p:sp>
      <p:sp>
        <p:nvSpPr>
          <p:cNvPr id="8" name="Espace réservé du numéro de diapositive 7">
            <a:extLst>
              <a:ext uri="{FF2B5EF4-FFF2-40B4-BE49-F238E27FC236}">
                <a16:creationId xmlns:a16="http://schemas.microsoft.com/office/drawing/2014/main" id="{1701F7CC-3C7C-ED44-8EBF-414F50BCA28E}"/>
              </a:ext>
            </a:extLst>
          </p:cNvPr>
          <p:cNvSpPr>
            <a:spLocks noGrp="1"/>
          </p:cNvSpPr>
          <p:nvPr>
            <p:ph type="sldNum" sz="quarter" idx="12"/>
          </p:nvPr>
        </p:nvSpPr>
        <p:spPr>
          <a:xfrm>
            <a:off x="9385002" y="6492875"/>
            <a:ext cx="2743200" cy="365125"/>
          </a:xfrm>
        </p:spPr>
        <p:txBody>
          <a:bodyPr/>
          <a:lstStyle/>
          <a:p>
            <a:fld id="{19F7C35C-926E-0E4D-AB5E-2EAC7CCF0320}" type="slidenum">
              <a:rPr lang="en-GB" smtClean="0"/>
              <a:t>3</a:t>
            </a:fld>
            <a:endParaRPr lang="en-GB" dirty="0"/>
          </a:p>
        </p:txBody>
      </p:sp>
    </p:spTree>
    <p:extLst>
      <p:ext uri="{BB962C8B-B14F-4D97-AF65-F5344CB8AC3E}">
        <p14:creationId xmlns:p14="http://schemas.microsoft.com/office/powerpoint/2010/main" val="32082770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 coins arrondis 16">
            <a:extLst>
              <a:ext uri="{FF2B5EF4-FFF2-40B4-BE49-F238E27FC236}">
                <a16:creationId xmlns:a16="http://schemas.microsoft.com/office/drawing/2014/main" id="{917E251F-0F39-A94A-8B05-A3B284858DB3}"/>
              </a:ext>
            </a:extLst>
          </p:cNvPr>
          <p:cNvSpPr>
            <a:spLocks noChangeAspect="1"/>
          </p:cNvSpPr>
          <p:nvPr/>
        </p:nvSpPr>
        <p:spPr>
          <a:xfrm>
            <a:off x="713300" y="2489011"/>
            <a:ext cx="2640000" cy="264000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7" name="ZoneTexte 6">
            <a:extLst>
              <a:ext uri="{FF2B5EF4-FFF2-40B4-BE49-F238E27FC236}">
                <a16:creationId xmlns:a16="http://schemas.microsoft.com/office/drawing/2014/main" id="{FC887D8D-9162-2244-AD2A-A7C7BB858A52}"/>
              </a:ext>
            </a:extLst>
          </p:cNvPr>
          <p:cNvSpPr txBox="1"/>
          <p:nvPr/>
        </p:nvSpPr>
        <p:spPr>
          <a:xfrm>
            <a:off x="323860" y="142880"/>
            <a:ext cx="4814138" cy="553998"/>
          </a:xfrm>
          <a:prstGeom prst="rect">
            <a:avLst/>
          </a:prstGeom>
          <a:noFill/>
        </p:spPr>
        <p:txBody>
          <a:bodyPr wrap="none" rtlCol="0">
            <a:spAutoFit/>
          </a:bodyPr>
          <a:lstStyle/>
          <a:p>
            <a:r>
              <a:rPr lang="en-GB" sz="3000" b="1" dirty="0">
                <a:solidFill>
                  <a:srgbClr val="0B1333"/>
                </a:solidFill>
                <a:latin typeface="Corbel" panose="020B0503020204020204" pitchFamily="34" charset="0"/>
              </a:rPr>
              <a:t>Integration of multi-sources</a:t>
            </a:r>
          </a:p>
        </p:txBody>
      </p:sp>
      <p:cxnSp>
        <p:nvCxnSpPr>
          <p:cNvPr id="13" name="Connecteur droit 12">
            <a:extLst>
              <a:ext uri="{FF2B5EF4-FFF2-40B4-BE49-F238E27FC236}">
                <a16:creationId xmlns:a16="http://schemas.microsoft.com/office/drawing/2014/main" id="{5806400B-7DB8-3E48-A26E-6B9E1DEDD589}"/>
              </a:ext>
            </a:extLst>
          </p:cNvPr>
          <p:cNvCxnSpPr/>
          <p:nvPr/>
        </p:nvCxnSpPr>
        <p:spPr>
          <a:xfrm>
            <a:off x="352436" y="739742"/>
            <a:ext cx="6120000" cy="0"/>
          </a:xfrm>
          <a:prstGeom prst="line">
            <a:avLst/>
          </a:prstGeom>
          <a:ln w="12700">
            <a:solidFill>
              <a:srgbClr val="0B1333"/>
            </a:solidFill>
          </a:ln>
        </p:spPr>
        <p:style>
          <a:lnRef idx="1">
            <a:schemeClr val="accent1"/>
          </a:lnRef>
          <a:fillRef idx="0">
            <a:schemeClr val="accent1"/>
          </a:fillRef>
          <a:effectRef idx="0">
            <a:schemeClr val="accent1"/>
          </a:effectRef>
          <a:fontRef idx="minor">
            <a:schemeClr val="tx1"/>
          </a:fontRef>
        </p:style>
      </p:cxnSp>
      <p:sp>
        <p:nvSpPr>
          <p:cNvPr id="20" name="Rectangle : coins arrondis 19">
            <a:extLst>
              <a:ext uri="{FF2B5EF4-FFF2-40B4-BE49-F238E27FC236}">
                <a16:creationId xmlns:a16="http://schemas.microsoft.com/office/drawing/2014/main" id="{05B483A0-2832-1841-9BA3-281BB0328974}"/>
              </a:ext>
            </a:extLst>
          </p:cNvPr>
          <p:cNvSpPr>
            <a:spLocks noChangeAspect="1"/>
          </p:cNvSpPr>
          <p:nvPr/>
        </p:nvSpPr>
        <p:spPr>
          <a:xfrm>
            <a:off x="4745748" y="2492174"/>
            <a:ext cx="2640000" cy="264000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18" name="Picture 8" descr="Image for post">
            <a:extLst>
              <a:ext uri="{FF2B5EF4-FFF2-40B4-BE49-F238E27FC236}">
                <a16:creationId xmlns:a16="http://schemas.microsoft.com/office/drawing/2014/main" id="{5552175C-6AA7-524E-9BED-FD527E82596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7756" t="15528" b="42231"/>
          <a:stretch/>
        </p:blipFill>
        <p:spPr bwMode="auto">
          <a:xfrm>
            <a:off x="6058779" y="3140508"/>
            <a:ext cx="1278843" cy="107681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Image for post">
            <a:extLst>
              <a:ext uri="{FF2B5EF4-FFF2-40B4-BE49-F238E27FC236}">
                <a16:creationId xmlns:a16="http://schemas.microsoft.com/office/drawing/2014/main" id="{2632AA67-58A2-D74E-8312-6670372E3E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188" t="9378" r="42913" b="26912"/>
          <a:stretch/>
        </p:blipFill>
        <p:spPr bwMode="auto">
          <a:xfrm>
            <a:off x="4793460" y="2876217"/>
            <a:ext cx="1248139" cy="1865591"/>
          </a:xfrm>
          <a:prstGeom prst="rect">
            <a:avLst/>
          </a:prstGeom>
          <a:noFill/>
          <a:extLst>
            <a:ext uri="{909E8E84-426E-40DD-AFC4-6F175D3DCCD1}">
              <a14:hiddenFill xmlns:a14="http://schemas.microsoft.com/office/drawing/2010/main">
                <a:solidFill>
                  <a:srgbClr val="FFFFFF"/>
                </a:solidFill>
              </a14:hiddenFill>
            </a:ext>
          </a:extLst>
        </p:spPr>
      </p:pic>
      <p:sp>
        <p:nvSpPr>
          <p:cNvPr id="21" name="ZoneTexte 20">
            <a:extLst>
              <a:ext uri="{FF2B5EF4-FFF2-40B4-BE49-F238E27FC236}">
                <a16:creationId xmlns:a16="http://schemas.microsoft.com/office/drawing/2014/main" id="{0F355509-E15F-B449-93EE-27E81548CFC7}"/>
              </a:ext>
            </a:extLst>
          </p:cNvPr>
          <p:cNvSpPr txBox="1"/>
          <p:nvPr/>
        </p:nvSpPr>
        <p:spPr>
          <a:xfrm>
            <a:off x="5516706" y="2061721"/>
            <a:ext cx="1158587" cy="338554"/>
          </a:xfrm>
          <a:prstGeom prst="rect">
            <a:avLst/>
          </a:prstGeom>
          <a:noFill/>
        </p:spPr>
        <p:txBody>
          <a:bodyPr wrap="none" rtlCol="0">
            <a:spAutoFit/>
          </a:bodyPr>
          <a:lstStyle/>
          <a:p>
            <a:pPr algn="ctr"/>
            <a:r>
              <a:rPr lang="en-GB" sz="1600" b="1" dirty="0">
                <a:latin typeface="Calibri" panose="020F0502020204030204" pitchFamily="34" charset="0"/>
                <a:cs typeface="Calibri" panose="020F0502020204030204" pitchFamily="34" charset="0"/>
              </a:rPr>
              <a:t>Data fusion</a:t>
            </a:r>
          </a:p>
        </p:txBody>
      </p:sp>
      <p:cxnSp>
        <p:nvCxnSpPr>
          <p:cNvPr id="22" name="Connecteur droit avec flèche 21">
            <a:extLst>
              <a:ext uri="{FF2B5EF4-FFF2-40B4-BE49-F238E27FC236}">
                <a16:creationId xmlns:a16="http://schemas.microsoft.com/office/drawing/2014/main" id="{68BD74F3-B5EE-9043-82AA-82C56EC16297}"/>
              </a:ext>
            </a:extLst>
          </p:cNvPr>
          <p:cNvCxnSpPr/>
          <p:nvPr/>
        </p:nvCxnSpPr>
        <p:spPr>
          <a:xfrm>
            <a:off x="5705734" y="3784178"/>
            <a:ext cx="480053"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3" name="Rectangle : coins arrondis 22">
            <a:extLst>
              <a:ext uri="{FF2B5EF4-FFF2-40B4-BE49-F238E27FC236}">
                <a16:creationId xmlns:a16="http://schemas.microsoft.com/office/drawing/2014/main" id="{6C098CD4-7891-1347-A479-4791D726304D}"/>
              </a:ext>
            </a:extLst>
          </p:cNvPr>
          <p:cNvSpPr>
            <a:spLocks noChangeAspect="1"/>
          </p:cNvSpPr>
          <p:nvPr/>
        </p:nvSpPr>
        <p:spPr>
          <a:xfrm>
            <a:off x="8778196" y="2492174"/>
            <a:ext cx="2640000" cy="264000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24" name="Picture 14" descr="Linear Algebra for Deep Learning. The Math behind every deep learning… | by  Vihar Kurama | Towards Data Science">
            <a:extLst>
              <a:ext uri="{FF2B5EF4-FFF2-40B4-BE49-F238E27FC236}">
                <a16:creationId xmlns:a16="http://schemas.microsoft.com/office/drawing/2014/main" id="{2CF5E123-285A-2848-A584-769B84F0A30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800" b="15001"/>
          <a:stretch/>
        </p:blipFill>
        <p:spPr bwMode="auto">
          <a:xfrm>
            <a:off x="9262075" y="3048657"/>
            <a:ext cx="1672244" cy="1520709"/>
          </a:xfrm>
          <a:prstGeom prst="rect">
            <a:avLst/>
          </a:prstGeom>
          <a:noFill/>
          <a:extLst>
            <a:ext uri="{909E8E84-426E-40DD-AFC4-6F175D3DCCD1}">
              <a14:hiddenFill xmlns:a14="http://schemas.microsoft.com/office/drawing/2010/main">
                <a:solidFill>
                  <a:srgbClr val="FFFFFF"/>
                </a:solidFill>
              </a14:hiddenFill>
            </a:ext>
          </a:extLst>
        </p:spPr>
      </p:pic>
      <p:sp>
        <p:nvSpPr>
          <p:cNvPr id="25" name="ZoneTexte 24">
            <a:extLst>
              <a:ext uri="{FF2B5EF4-FFF2-40B4-BE49-F238E27FC236}">
                <a16:creationId xmlns:a16="http://schemas.microsoft.com/office/drawing/2014/main" id="{938B4BCE-E248-054F-BC10-E87E77172403}"/>
              </a:ext>
            </a:extLst>
          </p:cNvPr>
          <p:cNvSpPr txBox="1"/>
          <p:nvPr/>
        </p:nvSpPr>
        <p:spPr>
          <a:xfrm>
            <a:off x="9684975" y="2061721"/>
            <a:ext cx="826445" cy="338554"/>
          </a:xfrm>
          <a:prstGeom prst="rect">
            <a:avLst/>
          </a:prstGeom>
          <a:noFill/>
        </p:spPr>
        <p:txBody>
          <a:bodyPr wrap="none" rtlCol="0">
            <a:spAutoFit/>
          </a:bodyPr>
          <a:lstStyle/>
          <a:p>
            <a:pPr algn="ctr"/>
            <a:r>
              <a:rPr lang="en-GB" sz="1600" b="1" dirty="0">
                <a:latin typeface="Calibri" panose="020F0502020204030204" pitchFamily="34" charset="0"/>
                <a:cs typeface="Calibri" panose="020F0502020204030204" pitchFamily="34" charset="0"/>
              </a:rPr>
              <a:t>Tensors</a:t>
            </a:r>
          </a:p>
        </p:txBody>
      </p:sp>
      <p:sp>
        <p:nvSpPr>
          <p:cNvPr id="26" name="ZoneTexte 25">
            <a:extLst>
              <a:ext uri="{FF2B5EF4-FFF2-40B4-BE49-F238E27FC236}">
                <a16:creationId xmlns:a16="http://schemas.microsoft.com/office/drawing/2014/main" id="{BBE149AE-FFAC-5949-A290-1713A9DD0C1C}"/>
              </a:ext>
            </a:extLst>
          </p:cNvPr>
          <p:cNvSpPr txBox="1"/>
          <p:nvPr/>
        </p:nvSpPr>
        <p:spPr>
          <a:xfrm>
            <a:off x="9224880" y="4818073"/>
            <a:ext cx="1673856" cy="276999"/>
          </a:xfrm>
          <a:prstGeom prst="rect">
            <a:avLst/>
          </a:prstGeom>
          <a:noFill/>
        </p:spPr>
        <p:txBody>
          <a:bodyPr wrap="none" rtlCol="0">
            <a:spAutoFit/>
          </a:bodyPr>
          <a:lstStyle/>
          <a:p>
            <a:r>
              <a:rPr lang="en-GB" sz="1200" i="1" dirty="0">
                <a:latin typeface="Calibri" panose="020F0502020204030204" pitchFamily="34" charset="0"/>
                <a:cs typeface="Calibri" panose="020F0502020204030204" pitchFamily="34" charset="0"/>
              </a:rPr>
              <a:t>multi-dimensional array</a:t>
            </a:r>
          </a:p>
        </p:txBody>
      </p:sp>
      <p:sp>
        <p:nvSpPr>
          <p:cNvPr id="14" name="ZoneTexte 13">
            <a:extLst>
              <a:ext uri="{FF2B5EF4-FFF2-40B4-BE49-F238E27FC236}">
                <a16:creationId xmlns:a16="http://schemas.microsoft.com/office/drawing/2014/main" id="{6F124056-FDBC-9B46-A5F7-306D15DE95B3}"/>
              </a:ext>
            </a:extLst>
          </p:cNvPr>
          <p:cNvSpPr txBox="1"/>
          <p:nvPr/>
        </p:nvSpPr>
        <p:spPr>
          <a:xfrm>
            <a:off x="1487814" y="2061721"/>
            <a:ext cx="1083951" cy="338554"/>
          </a:xfrm>
          <a:prstGeom prst="rect">
            <a:avLst/>
          </a:prstGeom>
          <a:noFill/>
        </p:spPr>
        <p:txBody>
          <a:bodyPr wrap="none" rtlCol="0">
            <a:spAutoFit/>
          </a:bodyPr>
          <a:lstStyle/>
          <a:p>
            <a:pPr algn="ctr"/>
            <a:r>
              <a:rPr lang="en-GB" sz="1600" b="1" dirty="0">
                <a:latin typeface="Calibri" panose="020F0502020204030204" pitchFamily="34" charset="0"/>
                <a:cs typeface="Calibri" panose="020F0502020204030204" pitchFamily="34" charset="0"/>
              </a:rPr>
              <a:t>Consensus</a:t>
            </a:r>
          </a:p>
        </p:txBody>
      </p:sp>
      <p:sp>
        <p:nvSpPr>
          <p:cNvPr id="16" name="Espace réservé du numéro de diapositive 7">
            <a:extLst>
              <a:ext uri="{FF2B5EF4-FFF2-40B4-BE49-F238E27FC236}">
                <a16:creationId xmlns:a16="http://schemas.microsoft.com/office/drawing/2014/main" id="{3CFAC596-AB0D-2647-ACC0-906DF0367F9A}"/>
              </a:ext>
            </a:extLst>
          </p:cNvPr>
          <p:cNvSpPr txBox="1">
            <a:spLocks/>
          </p:cNvSpPr>
          <p:nvPr/>
        </p:nvSpPr>
        <p:spPr>
          <a:xfrm>
            <a:off x="9385002" y="649287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9F7C35C-926E-0E4D-AB5E-2EAC7CCF0320}" type="slidenum">
              <a:rPr lang="en-GB" smtClean="0"/>
              <a:pPr/>
              <a:t>30</a:t>
            </a:fld>
            <a:endParaRPr lang="en-GB" dirty="0"/>
          </a:p>
        </p:txBody>
      </p:sp>
      <p:pic>
        <p:nvPicPr>
          <p:cNvPr id="2" name="Image 1">
            <a:extLst>
              <a:ext uri="{FF2B5EF4-FFF2-40B4-BE49-F238E27FC236}">
                <a16:creationId xmlns:a16="http://schemas.microsoft.com/office/drawing/2014/main" id="{A3AF4D69-8729-D043-8713-B2A36D039CBE}"/>
              </a:ext>
            </a:extLst>
          </p:cNvPr>
          <p:cNvPicPr>
            <a:picLocks noChangeAspect="1"/>
          </p:cNvPicPr>
          <p:nvPr/>
        </p:nvPicPr>
        <p:blipFill>
          <a:blip r:embed="rId4"/>
          <a:stretch>
            <a:fillRect/>
          </a:stretch>
        </p:blipFill>
        <p:spPr>
          <a:xfrm>
            <a:off x="773804" y="2779526"/>
            <a:ext cx="2511972" cy="1798773"/>
          </a:xfrm>
          <a:prstGeom prst="rect">
            <a:avLst/>
          </a:prstGeom>
        </p:spPr>
      </p:pic>
      <p:sp>
        <p:nvSpPr>
          <p:cNvPr id="28" name="ZoneTexte 27">
            <a:extLst>
              <a:ext uri="{FF2B5EF4-FFF2-40B4-BE49-F238E27FC236}">
                <a16:creationId xmlns:a16="http://schemas.microsoft.com/office/drawing/2014/main" id="{52958AFC-E8A8-F54C-A181-C441F1440AD6}"/>
              </a:ext>
            </a:extLst>
          </p:cNvPr>
          <p:cNvSpPr txBox="1"/>
          <p:nvPr/>
        </p:nvSpPr>
        <p:spPr>
          <a:xfrm>
            <a:off x="1450143" y="4880449"/>
            <a:ext cx="1159292" cy="230832"/>
          </a:xfrm>
          <a:prstGeom prst="rect">
            <a:avLst/>
          </a:prstGeom>
          <a:noFill/>
        </p:spPr>
        <p:txBody>
          <a:bodyPr wrap="none" rtlCol="0">
            <a:spAutoFit/>
          </a:bodyPr>
          <a:lstStyle/>
          <a:p>
            <a:r>
              <a:rPr lang="en-GB" sz="900" dirty="0">
                <a:solidFill>
                  <a:schemeClr val="tx1">
                    <a:lumMod val="50000"/>
                    <a:lumOff val="50000"/>
                  </a:schemeClr>
                </a:solidFill>
              </a:rPr>
              <a:t>[</a:t>
            </a:r>
            <a:r>
              <a:rPr lang="en-GB" sz="900" dirty="0" err="1">
                <a:solidFill>
                  <a:schemeClr val="tx1">
                    <a:lumMod val="50000"/>
                    <a:lumOff val="50000"/>
                  </a:schemeClr>
                </a:solidFill>
              </a:rPr>
              <a:t>Guinney</a:t>
            </a:r>
            <a:r>
              <a:rPr lang="en-GB" sz="900" dirty="0">
                <a:solidFill>
                  <a:schemeClr val="tx1">
                    <a:lumMod val="50000"/>
                    <a:lumOff val="50000"/>
                  </a:schemeClr>
                </a:solidFill>
              </a:rPr>
              <a:t> et  al 2015]</a:t>
            </a:r>
          </a:p>
        </p:txBody>
      </p:sp>
      <p:sp>
        <p:nvSpPr>
          <p:cNvPr id="29" name="ZoneTexte 28">
            <a:extLst>
              <a:ext uri="{FF2B5EF4-FFF2-40B4-BE49-F238E27FC236}">
                <a16:creationId xmlns:a16="http://schemas.microsoft.com/office/drawing/2014/main" id="{42684300-455C-2C4B-A225-4ED718CA1DE1}"/>
              </a:ext>
            </a:extLst>
          </p:cNvPr>
          <p:cNvSpPr txBox="1"/>
          <p:nvPr/>
        </p:nvSpPr>
        <p:spPr>
          <a:xfrm>
            <a:off x="5608773" y="4880449"/>
            <a:ext cx="1039067" cy="230832"/>
          </a:xfrm>
          <a:prstGeom prst="rect">
            <a:avLst/>
          </a:prstGeom>
          <a:noFill/>
        </p:spPr>
        <p:txBody>
          <a:bodyPr wrap="none" rtlCol="0">
            <a:spAutoFit/>
          </a:bodyPr>
          <a:lstStyle/>
          <a:p>
            <a:r>
              <a:rPr lang="en-GB" sz="900" dirty="0">
                <a:solidFill>
                  <a:schemeClr val="tx1">
                    <a:lumMod val="50000"/>
                    <a:lumOff val="50000"/>
                  </a:schemeClr>
                </a:solidFill>
              </a:rPr>
              <a:t>[Wang et  al 2014]</a:t>
            </a:r>
          </a:p>
        </p:txBody>
      </p:sp>
    </p:spTree>
    <p:extLst>
      <p:ext uri="{BB962C8B-B14F-4D97-AF65-F5344CB8AC3E}">
        <p14:creationId xmlns:p14="http://schemas.microsoft.com/office/powerpoint/2010/main" val="4437158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FC887D8D-9162-2244-AD2A-A7C7BB858A52}"/>
              </a:ext>
            </a:extLst>
          </p:cNvPr>
          <p:cNvSpPr txBox="1"/>
          <p:nvPr/>
        </p:nvSpPr>
        <p:spPr>
          <a:xfrm>
            <a:off x="323860" y="142880"/>
            <a:ext cx="5234125" cy="553998"/>
          </a:xfrm>
          <a:prstGeom prst="rect">
            <a:avLst/>
          </a:prstGeom>
          <a:noFill/>
        </p:spPr>
        <p:txBody>
          <a:bodyPr wrap="none" rtlCol="0">
            <a:spAutoFit/>
          </a:bodyPr>
          <a:lstStyle/>
          <a:p>
            <a:r>
              <a:rPr lang="en-GB" sz="3000" b="1" dirty="0">
                <a:solidFill>
                  <a:srgbClr val="0B1333"/>
                </a:solidFill>
                <a:latin typeface="Corbel" panose="020B0503020204020204" pitchFamily="34" charset="0"/>
              </a:rPr>
              <a:t>All-in-one computing platform</a:t>
            </a:r>
          </a:p>
        </p:txBody>
      </p:sp>
      <p:cxnSp>
        <p:nvCxnSpPr>
          <p:cNvPr id="13" name="Connecteur droit 12">
            <a:extLst>
              <a:ext uri="{FF2B5EF4-FFF2-40B4-BE49-F238E27FC236}">
                <a16:creationId xmlns:a16="http://schemas.microsoft.com/office/drawing/2014/main" id="{5806400B-7DB8-3E48-A26E-6B9E1DEDD589}"/>
              </a:ext>
            </a:extLst>
          </p:cNvPr>
          <p:cNvCxnSpPr/>
          <p:nvPr/>
        </p:nvCxnSpPr>
        <p:spPr>
          <a:xfrm>
            <a:off x="352436" y="739742"/>
            <a:ext cx="6120000" cy="0"/>
          </a:xfrm>
          <a:prstGeom prst="line">
            <a:avLst/>
          </a:prstGeom>
          <a:ln w="12700">
            <a:solidFill>
              <a:srgbClr val="0B1333"/>
            </a:solidFill>
          </a:ln>
        </p:spPr>
        <p:style>
          <a:lnRef idx="1">
            <a:schemeClr val="accent1"/>
          </a:lnRef>
          <a:fillRef idx="0">
            <a:schemeClr val="accent1"/>
          </a:fillRef>
          <a:effectRef idx="0">
            <a:schemeClr val="accent1"/>
          </a:effectRef>
          <a:fontRef idx="minor">
            <a:schemeClr val="tx1"/>
          </a:fontRef>
        </p:style>
      </p:cxnSp>
      <p:sp>
        <p:nvSpPr>
          <p:cNvPr id="3" name="Parallélogramme 2">
            <a:extLst>
              <a:ext uri="{FF2B5EF4-FFF2-40B4-BE49-F238E27FC236}">
                <a16:creationId xmlns:a16="http://schemas.microsoft.com/office/drawing/2014/main" id="{566CCB97-DE5F-074B-9F8F-43059006F5EE}"/>
              </a:ext>
            </a:extLst>
          </p:cNvPr>
          <p:cNvSpPr>
            <a:spLocks noChangeAspect="1"/>
          </p:cNvSpPr>
          <p:nvPr/>
        </p:nvSpPr>
        <p:spPr>
          <a:xfrm rot="13033705">
            <a:off x="2185299" y="3110439"/>
            <a:ext cx="2806700" cy="2110301"/>
          </a:xfrm>
          <a:prstGeom prst="parallelogram">
            <a:avLst>
              <a:gd name="adj" fmla="val 36083"/>
            </a:avLst>
          </a:prstGeom>
          <a:solidFill>
            <a:srgbClr val="6A666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arallélogramme 7">
            <a:extLst>
              <a:ext uri="{FF2B5EF4-FFF2-40B4-BE49-F238E27FC236}">
                <a16:creationId xmlns:a16="http://schemas.microsoft.com/office/drawing/2014/main" id="{680C940C-016F-0A4E-95EF-EEDBBA4DFD41}"/>
              </a:ext>
            </a:extLst>
          </p:cNvPr>
          <p:cNvSpPr>
            <a:spLocks noChangeAspect="1"/>
          </p:cNvSpPr>
          <p:nvPr/>
        </p:nvSpPr>
        <p:spPr>
          <a:xfrm rot="13033705">
            <a:off x="2185299" y="2757615"/>
            <a:ext cx="2806700" cy="2110301"/>
          </a:xfrm>
          <a:prstGeom prst="parallelogram">
            <a:avLst>
              <a:gd name="adj" fmla="val 36083"/>
            </a:avLst>
          </a:prstGeom>
          <a:solidFill>
            <a:srgbClr val="CFA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arallélogramme 8">
            <a:extLst>
              <a:ext uri="{FF2B5EF4-FFF2-40B4-BE49-F238E27FC236}">
                <a16:creationId xmlns:a16="http://schemas.microsoft.com/office/drawing/2014/main" id="{B0537112-4671-2C49-B87C-721FE9C9D5EF}"/>
              </a:ext>
            </a:extLst>
          </p:cNvPr>
          <p:cNvSpPr>
            <a:spLocks noChangeAspect="1"/>
          </p:cNvSpPr>
          <p:nvPr/>
        </p:nvSpPr>
        <p:spPr>
          <a:xfrm rot="13033705">
            <a:off x="2185299" y="2379391"/>
            <a:ext cx="2806700" cy="2110301"/>
          </a:xfrm>
          <a:prstGeom prst="parallelogram">
            <a:avLst>
              <a:gd name="adj" fmla="val 36083"/>
            </a:avLst>
          </a:prstGeom>
          <a:solidFill>
            <a:srgbClr val="CCCCC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arallélogramme 9">
            <a:extLst>
              <a:ext uri="{FF2B5EF4-FFF2-40B4-BE49-F238E27FC236}">
                <a16:creationId xmlns:a16="http://schemas.microsoft.com/office/drawing/2014/main" id="{690651B4-8AC1-594B-81D8-A3B056C57B01}"/>
              </a:ext>
            </a:extLst>
          </p:cNvPr>
          <p:cNvSpPr>
            <a:spLocks noChangeAspect="1"/>
          </p:cNvSpPr>
          <p:nvPr/>
        </p:nvSpPr>
        <p:spPr>
          <a:xfrm rot="13033705">
            <a:off x="2197999" y="1988468"/>
            <a:ext cx="2806700" cy="2110301"/>
          </a:xfrm>
          <a:prstGeom prst="parallelogram">
            <a:avLst>
              <a:gd name="adj" fmla="val 36083"/>
            </a:avLst>
          </a:prstGeom>
          <a:solidFill>
            <a:srgbClr val="BBA166">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Connector 11">
            <a:extLst>
              <a:ext uri="{FF2B5EF4-FFF2-40B4-BE49-F238E27FC236}">
                <a16:creationId xmlns:a16="http://schemas.microsoft.com/office/drawing/2014/main" id="{14D5E2DA-57A8-004C-B5DB-93A60854C0F6}"/>
              </a:ext>
            </a:extLst>
          </p:cNvPr>
          <p:cNvCxnSpPr/>
          <p:nvPr/>
        </p:nvCxnSpPr>
        <p:spPr>
          <a:xfrm flipH="1">
            <a:off x="943750" y="4152889"/>
            <a:ext cx="828000" cy="0"/>
          </a:xfrm>
          <a:prstGeom prst="line">
            <a:avLst/>
          </a:prstGeom>
          <a:ln w="19050">
            <a:solidFill>
              <a:schemeClr val="bg2">
                <a:lumMod val="25000"/>
              </a:schemeClr>
            </a:solidFill>
            <a:prstDash val="solid"/>
            <a:tailEnd type="oval"/>
          </a:ln>
        </p:spPr>
        <p:style>
          <a:lnRef idx="1">
            <a:schemeClr val="accent1"/>
          </a:lnRef>
          <a:fillRef idx="0">
            <a:schemeClr val="accent1"/>
          </a:fillRef>
          <a:effectRef idx="0">
            <a:schemeClr val="accent1"/>
          </a:effectRef>
          <a:fontRef idx="minor">
            <a:schemeClr val="tx1"/>
          </a:fontRef>
        </p:style>
      </p:cxnSp>
      <p:sp>
        <p:nvSpPr>
          <p:cNvPr id="17" name="Subtitle 2">
            <a:extLst>
              <a:ext uri="{FF2B5EF4-FFF2-40B4-BE49-F238E27FC236}">
                <a16:creationId xmlns:a16="http://schemas.microsoft.com/office/drawing/2014/main" id="{5FEA4F2B-333C-3841-8362-5A682A2EE6C4}"/>
              </a:ext>
            </a:extLst>
          </p:cNvPr>
          <p:cNvSpPr txBox="1">
            <a:spLocks/>
          </p:cNvSpPr>
          <p:nvPr/>
        </p:nvSpPr>
        <p:spPr>
          <a:xfrm>
            <a:off x="918350" y="3852704"/>
            <a:ext cx="901849" cy="256545"/>
          </a:xfrm>
          <a:prstGeom prst="rect">
            <a:avLst/>
          </a:prstGeom>
        </p:spPr>
        <p:txBody>
          <a:bodyPr vert="horz" wrap="none" lIns="45720" tIns="22860" rIns="45720" bIns="22860" rtlCol="0" anchor="b">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751"/>
              </a:lnSpc>
            </a:pPr>
            <a:r>
              <a:rPr lang="en-US" sz="1100" dirty="0">
                <a:solidFill>
                  <a:schemeClr val="bg2">
                    <a:lumMod val="25000"/>
                  </a:schemeClr>
                </a:solidFill>
                <a:latin typeface="Calibri" panose="020F0502020204030204" pitchFamily="34" charset="0"/>
                <a:ea typeface="Lato Light" panose="020F0502020204030203" pitchFamily="34" charset="0"/>
                <a:cs typeface="Calibri" panose="020F0502020204030204" pitchFamily="34" charset="0"/>
              </a:rPr>
              <a:t>infrastructure</a:t>
            </a:r>
          </a:p>
        </p:txBody>
      </p:sp>
      <p:pic>
        <p:nvPicPr>
          <p:cNvPr id="18" name="Picture 92" descr="Résultat de recherche d'images pour &quot;digital ecosystem icon&quot;">
            <a:extLst>
              <a:ext uri="{FF2B5EF4-FFF2-40B4-BE49-F238E27FC236}">
                <a16:creationId xmlns:a16="http://schemas.microsoft.com/office/drawing/2014/main" id="{3A5AFAB3-7B2C-A44E-8416-25303B7912C7}"/>
              </a:ext>
            </a:extLst>
          </p:cNvPr>
          <p:cNvPicPr>
            <a:picLocks noChangeAspect="1" noChangeArrowheads="1"/>
          </p:cNvPicPr>
          <p:nvPr/>
        </p:nvPicPr>
        <p:blipFill>
          <a:blip r:embed="rId2" cstate="print">
            <a:biLevel thresh="50000"/>
            <a:extLst>
              <a:ext uri="{28A0092B-C50C-407E-A947-70E740481C1C}">
                <a14:useLocalDpi xmlns:a14="http://schemas.microsoft.com/office/drawing/2010/main" val="0"/>
              </a:ext>
            </a:extLst>
          </a:blip>
          <a:srcRect/>
          <a:stretch>
            <a:fillRect/>
          </a:stretch>
        </p:blipFill>
        <p:spPr bwMode="auto">
          <a:xfrm>
            <a:off x="352437" y="3932109"/>
            <a:ext cx="360000" cy="360000"/>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Connector 11">
            <a:extLst>
              <a:ext uri="{FF2B5EF4-FFF2-40B4-BE49-F238E27FC236}">
                <a16:creationId xmlns:a16="http://schemas.microsoft.com/office/drawing/2014/main" id="{9F96B1B2-E890-454A-8897-73FDF768E191}"/>
              </a:ext>
            </a:extLst>
          </p:cNvPr>
          <p:cNvCxnSpPr/>
          <p:nvPr/>
        </p:nvCxnSpPr>
        <p:spPr>
          <a:xfrm flipH="1">
            <a:off x="5382499" y="3822614"/>
            <a:ext cx="828000" cy="0"/>
          </a:xfrm>
          <a:prstGeom prst="line">
            <a:avLst/>
          </a:prstGeom>
          <a:ln w="19050">
            <a:solidFill>
              <a:schemeClr val="bg2">
                <a:lumMod val="25000"/>
              </a:schemeClr>
            </a:solidFill>
            <a:prstDash val="solid"/>
            <a:headEnd type="oval"/>
            <a:tailEnd type="none"/>
          </a:ln>
        </p:spPr>
        <p:style>
          <a:lnRef idx="1">
            <a:schemeClr val="accent1"/>
          </a:lnRef>
          <a:fillRef idx="0">
            <a:schemeClr val="accent1"/>
          </a:fillRef>
          <a:effectRef idx="0">
            <a:schemeClr val="accent1"/>
          </a:effectRef>
          <a:fontRef idx="minor">
            <a:schemeClr val="tx1"/>
          </a:fontRef>
        </p:style>
      </p:cxnSp>
      <p:sp>
        <p:nvSpPr>
          <p:cNvPr id="22" name="Freeform 191">
            <a:extLst>
              <a:ext uri="{FF2B5EF4-FFF2-40B4-BE49-F238E27FC236}">
                <a16:creationId xmlns:a16="http://schemas.microsoft.com/office/drawing/2014/main" id="{9943BDFB-E547-5549-B949-4C3B66171600}"/>
              </a:ext>
            </a:extLst>
          </p:cNvPr>
          <p:cNvSpPr>
            <a:spLocks noChangeAspect="1" noEditPoints="1"/>
          </p:cNvSpPr>
          <p:nvPr/>
        </p:nvSpPr>
        <p:spPr bwMode="auto">
          <a:xfrm>
            <a:off x="6357902" y="3676393"/>
            <a:ext cx="269065" cy="267560"/>
          </a:xfrm>
          <a:custGeom>
            <a:avLst/>
            <a:gdLst>
              <a:gd name="T0" fmla="*/ 109 w 116"/>
              <a:gd name="T1" fmla="*/ 9 h 116"/>
              <a:gd name="T2" fmla="*/ 58 w 116"/>
              <a:gd name="T3" fmla="*/ 0 h 116"/>
              <a:gd name="T4" fmla="*/ 7 w 116"/>
              <a:gd name="T5" fmla="*/ 9 h 116"/>
              <a:gd name="T6" fmla="*/ 0 w 116"/>
              <a:gd name="T7" fmla="*/ 18 h 116"/>
              <a:gd name="T8" fmla="*/ 0 w 116"/>
              <a:gd name="T9" fmla="*/ 98 h 116"/>
              <a:gd name="T10" fmla="*/ 7 w 116"/>
              <a:gd name="T11" fmla="*/ 107 h 116"/>
              <a:gd name="T12" fmla="*/ 58 w 116"/>
              <a:gd name="T13" fmla="*/ 116 h 116"/>
              <a:gd name="T14" fmla="*/ 109 w 116"/>
              <a:gd name="T15" fmla="*/ 107 h 116"/>
              <a:gd name="T16" fmla="*/ 116 w 116"/>
              <a:gd name="T17" fmla="*/ 98 h 116"/>
              <a:gd name="T18" fmla="*/ 116 w 116"/>
              <a:gd name="T19" fmla="*/ 18 h 116"/>
              <a:gd name="T20" fmla="*/ 109 w 116"/>
              <a:gd name="T21" fmla="*/ 9 h 116"/>
              <a:gd name="T22" fmla="*/ 58 w 116"/>
              <a:gd name="T23" fmla="*/ 7 h 116"/>
              <a:gd name="T24" fmla="*/ 109 w 116"/>
              <a:gd name="T25" fmla="*/ 18 h 116"/>
              <a:gd name="T26" fmla="*/ 58 w 116"/>
              <a:gd name="T27" fmla="*/ 29 h 116"/>
              <a:gd name="T28" fmla="*/ 7 w 116"/>
              <a:gd name="T29" fmla="*/ 18 h 116"/>
              <a:gd name="T30" fmla="*/ 58 w 116"/>
              <a:gd name="T31" fmla="*/ 7 h 116"/>
              <a:gd name="T32" fmla="*/ 58 w 116"/>
              <a:gd name="T33" fmla="*/ 36 h 116"/>
              <a:gd name="T34" fmla="*/ 109 w 116"/>
              <a:gd name="T35" fmla="*/ 27 h 116"/>
              <a:gd name="T36" fmla="*/ 109 w 116"/>
              <a:gd name="T37" fmla="*/ 43 h 116"/>
              <a:gd name="T38" fmla="*/ 109 w 116"/>
              <a:gd name="T39" fmla="*/ 43 h 116"/>
              <a:gd name="T40" fmla="*/ 58 w 116"/>
              <a:gd name="T41" fmla="*/ 54 h 116"/>
              <a:gd name="T42" fmla="*/ 7 w 116"/>
              <a:gd name="T43" fmla="*/ 43 h 116"/>
              <a:gd name="T44" fmla="*/ 7 w 116"/>
              <a:gd name="T45" fmla="*/ 43 h 116"/>
              <a:gd name="T46" fmla="*/ 7 w 116"/>
              <a:gd name="T47" fmla="*/ 27 h 116"/>
              <a:gd name="T48" fmla="*/ 58 w 116"/>
              <a:gd name="T49" fmla="*/ 36 h 116"/>
              <a:gd name="T50" fmla="*/ 109 w 116"/>
              <a:gd name="T51" fmla="*/ 98 h 116"/>
              <a:gd name="T52" fmla="*/ 109 w 116"/>
              <a:gd name="T53" fmla="*/ 98 h 116"/>
              <a:gd name="T54" fmla="*/ 58 w 116"/>
              <a:gd name="T55" fmla="*/ 109 h 116"/>
              <a:gd name="T56" fmla="*/ 7 w 116"/>
              <a:gd name="T57" fmla="*/ 98 h 116"/>
              <a:gd name="T58" fmla="*/ 7 w 116"/>
              <a:gd name="T59" fmla="*/ 98 h 116"/>
              <a:gd name="T60" fmla="*/ 7 w 116"/>
              <a:gd name="T61" fmla="*/ 78 h 116"/>
              <a:gd name="T62" fmla="*/ 58 w 116"/>
              <a:gd name="T63" fmla="*/ 87 h 116"/>
              <a:gd name="T64" fmla="*/ 109 w 116"/>
              <a:gd name="T65" fmla="*/ 78 h 116"/>
              <a:gd name="T66" fmla="*/ 109 w 116"/>
              <a:gd name="T67" fmla="*/ 98 h 116"/>
              <a:gd name="T68" fmla="*/ 109 w 116"/>
              <a:gd name="T69" fmla="*/ 69 h 116"/>
              <a:gd name="T70" fmla="*/ 109 w 116"/>
              <a:gd name="T71" fmla="*/ 69 h 116"/>
              <a:gd name="T72" fmla="*/ 58 w 116"/>
              <a:gd name="T73" fmla="*/ 80 h 116"/>
              <a:gd name="T74" fmla="*/ 7 w 116"/>
              <a:gd name="T75" fmla="*/ 69 h 116"/>
              <a:gd name="T76" fmla="*/ 7 w 116"/>
              <a:gd name="T77" fmla="*/ 69 h 116"/>
              <a:gd name="T78" fmla="*/ 7 w 116"/>
              <a:gd name="T79" fmla="*/ 52 h 116"/>
              <a:gd name="T80" fmla="*/ 58 w 116"/>
              <a:gd name="T81" fmla="*/ 61 h 116"/>
              <a:gd name="T82" fmla="*/ 109 w 116"/>
              <a:gd name="T83" fmla="*/ 52 h 116"/>
              <a:gd name="T84" fmla="*/ 109 w 116"/>
              <a:gd name="T85" fmla="*/ 69 h 11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16" h="116">
                <a:moveTo>
                  <a:pt x="109" y="9"/>
                </a:moveTo>
                <a:cubicBezTo>
                  <a:pt x="99" y="4"/>
                  <a:pt x="80" y="0"/>
                  <a:pt x="58" y="0"/>
                </a:cubicBezTo>
                <a:cubicBezTo>
                  <a:pt x="36" y="0"/>
                  <a:pt x="17" y="4"/>
                  <a:pt x="7" y="9"/>
                </a:cubicBezTo>
                <a:cubicBezTo>
                  <a:pt x="3" y="12"/>
                  <a:pt x="0" y="15"/>
                  <a:pt x="0" y="18"/>
                </a:cubicBezTo>
                <a:cubicBezTo>
                  <a:pt x="0" y="98"/>
                  <a:pt x="0" y="98"/>
                  <a:pt x="0" y="98"/>
                </a:cubicBezTo>
                <a:cubicBezTo>
                  <a:pt x="0" y="101"/>
                  <a:pt x="3" y="104"/>
                  <a:pt x="7" y="107"/>
                </a:cubicBezTo>
                <a:cubicBezTo>
                  <a:pt x="17" y="112"/>
                  <a:pt x="36" y="116"/>
                  <a:pt x="58" y="116"/>
                </a:cubicBezTo>
                <a:cubicBezTo>
                  <a:pt x="80" y="116"/>
                  <a:pt x="99" y="112"/>
                  <a:pt x="109" y="107"/>
                </a:cubicBezTo>
                <a:cubicBezTo>
                  <a:pt x="114" y="104"/>
                  <a:pt x="116" y="101"/>
                  <a:pt x="116" y="98"/>
                </a:cubicBezTo>
                <a:cubicBezTo>
                  <a:pt x="116" y="18"/>
                  <a:pt x="116" y="18"/>
                  <a:pt x="116" y="18"/>
                </a:cubicBezTo>
                <a:cubicBezTo>
                  <a:pt x="116" y="15"/>
                  <a:pt x="114" y="12"/>
                  <a:pt x="109" y="9"/>
                </a:cubicBezTo>
                <a:close/>
                <a:moveTo>
                  <a:pt x="58" y="7"/>
                </a:moveTo>
                <a:cubicBezTo>
                  <a:pt x="89" y="7"/>
                  <a:pt x="106" y="14"/>
                  <a:pt x="109" y="18"/>
                </a:cubicBezTo>
                <a:cubicBezTo>
                  <a:pt x="106" y="21"/>
                  <a:pt x="89" y="29"/>
                  <a:pt x="58" y="29"/>
                </a:cubicBezTo>
                <a:cubicBezTo>
                  <a:pt x="27" y="29"/>
                  <a:pt x="10" y="21"/>
                  <a:pt x="7" y="18"/>
                </a:cubicBezTo>
                <a:cubicBezTo>
                  <a:pt x="10" y="14"/>
                  <a:pt x="27" y="7"/>
                  <a:pt x="58" y="7"/>
                </a:cubicBezTo>
                <a:close/>
                <a:moveTo>
                  <a:pt x="58" y="36"/>
                </a:moveTo>
                <a:cubicBezTo>
                  <a:pt x="80" y="36"/>
                  <a:pt x="99" y="32"/>
                  <a:pt x="109" y="27"/>
                </a:cubicBezTo>
                <a:cubicBezTo>
                  <a:pt x="109" y="43"/>
                  <a:pt x="109" y="43"/>
                  <a:pt x="109" y="43"/>
                </a:cubicBezTo>
                <a:cubicBezTo>
                  <a:pt x="109" y="43"/>
                  <a:pt x="109" y="43"/>
                  <a:pt x="109" y="43"/>
                </a:cubicBezTo>
                <a:cubicBezTo>
                  <a:pt x="106" y="47"/>
                  <a:pt x="89" y="54"/>
                  <a:pt x="58" y="54"/>
                </a:cubicBezTo>
                <a:cubicBezTo>
                  <a:pt x="27" y="54"/>
                  <a:pt x="10" y="47"/>
                  <a:pt x="7" y="43"/>
                </a:cubicBezTo>
                <a:cubicBezTo>
                  <a:pt x="7" y="43"/>
                  <a:pt x="7" y="43"/>
                  <a:pt x="7" y="43"/>
                </a:cubicBezTo>
                <a:cubicBezTo>
                  <a:pt x="7" y="27"/>
                  <a:pt x="7" y="27"/>
                  <a:pt x="7" y="27"/>
                </a:cubicBezTo>
                <a:cubicBezTo>
                  <a:pt x="17" y="32"/>
                  <a:pt x="36" y="36"/>
                  <a:pt x="58" y="36"/>
                </a:cubicBezTo>
                <a:close/>
                <a:moveTo>
                  <a:pt x="109" y="98"/>
                </a:moveTo>
                <a:cubicBezTo>
                  <a:pt x="109" y="98"/>
                  <a:pt x="109" y="98"/>
                  <a:pt x="109" y="98"/>
                </a:cubicBezTo>
                <a:cubicBezTo>
                  <a:pt x="106" y="101"/>
                  <a:pt x="89" y="109"/>
                  <a:pt x="58" y="109"/>
                </a:cubicBezTo>
                <a:cubicBezTo>
                  <a:pt x="27" y="109"/>
                  <a:pt x="10" y="101"/>
                  <a:pt x="7" y="98"/>
                </a:cubicBezTo>
                <a:cubicBezTo>
                  <a:pt x="7" y="98"/>
                  <a:pt x="7" y="98"/>
                  <a:pt x="7" y="98"/>
                </a:cubicBezTo>
                <a:cubicBezTo>
                  <a:pt x="7" y="78"/>
                  <a:pt x="7" y="78"/>
                  <a:pt x="7" y="78"/>
                </a:cubicBezTo>
                <a:cubicBezTo>
                  <a:pt x="17" y="83"/>
                  <a:pt x="36" y="87"/>
                  <a:pt x="58" y="87"/>
                </a:cubicBezTo>
                <a:cubicBezTo>
                  <a:pt x="80" y="87"/>
                  <a:pt x="99" y="83"/>
                  <a:pt x="109" y="78"/>
                </a:cubicBezTo>
                <a:lnTo>
                  <a:pt x="109" y="98"/>
                </a:lnTo>
                <a:close/>
                <a:moveTo>
                  <a:pt x="109" y="69"/>
                </a:moveTo>
                <a:cubicBezTo>
                  <a:pt x="109" y="69"/>
                  <a:pt x="109" y="69"/>
                  <a:pt x="109" y="69"/>
                </a:cubicBezTo>
                <a:cubicBezTo>
                  <a:pt x="106" y="72"/>
                  <a:pt x="89" y="80"/>
                  <a:pt x="58" y="80"/>
                </a:cubicBezTo>
                <a:cubicBezTo>
                  <a:pt x="27" y="80"/>
                  <a:pt x="10" y="72"/>
                  <a:pt x="7" y="69"/>
                </a:cubicBezTo>
                <a:cubicBezTo>
                  <a:pt x="7" y="69"/>
                  <a:pt x="7" y="69"/>
                  <a:pt x="7" y="69"/>
                </a:cubicBezTo>
                <a:cubicBezTo>
                  <a:pt x="7" y="52"/>
                  <a:pt x="7" y="52"/>
                  <a:pt x="7" y="52"/>
                </a:cubicBezTo>
                <a:cubicBezTo>
                  <a:pt x="17" y="58"/>
                  <a:pt x="36" y="61"/>
                  <a:pt x="58" y="61"/>
                </a:cubicBezTo>
                <a:cubicBezTo>
                  <a:pt x="80" y="61"/>
                  <a:pt x="99" y="58"/>
                  <a:pt x="109" y="52"/>
                </a:cubicBezTo>
                <a:lnTo>
                  <a:pt x="109" y="69"/>
                </a:lnTo>
                <a:close/>
              </a:path>
            </a:pathLst>
          </a:custGeom>
          <a:solidFill>
            <a:schemeClr val="tx1"/>
          </a:solidFill>
          <a:ln>
            <a:noFill/>
          </a:ln>
        </p:spPr>
        <p:txBody>
          <a:bodyPr/>
          <a:lstStyle/>
          <a:p>
            <a:endParaRPr lang="en-US" sz="2400" dirty="0"/>
          </a:p>
        </p:txBody>
      </p:sp>
      <p:sp>
        <p:nvSpPr>
          <p:cNvPr id="23" name="Subtitle 2">
            <a:extLst>
              <a:ext uri="{FF2B5EF4-FFF2-40B4-BE49-F238E27FC236}">
                <a16:creationId xmlns:a16="http://schemas.microsoft.com/office/drawing/2014/main" id="{5C41D7AE-5B34-0D4F-BD27-14281CE0B149}"/>
              </a:ext>
            </a:extLst>
          </p:cNvPr>
          <p:cNvSpPr txBox="1">
            <a:spLocks/>
          </p:cNvSpPr>
          <p:nvPr/>
        </p:nvSpPr>
        <p:spPr>
          <a:xfrm>
            <a:off x="5622893" y="3566134"/>
            <a:ext cx="347211" cy="256480"/>
          </a:xfrm>
          <a:prstGeom prst="rect">
            <a:avLst/>
          </a:prstGeom>
        </p:spPr>
        <p:txBody>
          <a:bodyPr vert="horz" wrap="none" lIns="45720" tIns="22860" rIns="45720" bIns="22860" rtlCol="0" anchor="b">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751"/>
              </a:lnSpc>
            </a:pPr>
            <a:r>
              <a:rPr lang="en-US" sz="1100" dirty="0">
                <a:solidFill>
                  <a:schemeClr val="bg2">
                    <a:lumMod val="25000"/>
                  </a:schemeClr>
                </a:solidFill>
                <a:latin typeface="Calibri" panose="020F0502020204030204" pitchFamily="34" charset="0"/>
                <a:ea typeface="Lato Light" panose="020F0502020204030203" pitchFamily="34" charset="0"/>
                <a:cs typeface="Calibri" panose="020F0502020204030204" pitchFamily="34" charset="0"/>
              </a:rPr>
              <a:t>data</a:t>
            </a:r>
          </a:p>
        </p:txBody>
      </p:sp>
      <p:cxnSp>
        <p:nvCxnSpPr>
          <p:cNvPr id="24" name="Straight Connector 11">
            <a:extLst>
              <a:ext uri="{FF2B5EF4-FFF2-40B4-BE49-F238E27FC236}">
                <a16:creationId xmlns:a16="http://schemas.microsoft.com/office/drawing/2014/main" id="{106E16DF-F903-5F4C-89B0-8D4228FE6E41}"/>
              </a:ext>
            </a:extLst>
          </p:cNvPr>
          <p:cNvCxnSpPr/>
          <p:nvPr/>
        </p:nvCxnSpPr>
        <p:spPr>
          <a:xfrm flipH="1">
            <a:off x="943750" y="3434541"/>
            <a:ext cx="828000" cy="0"/>
          </a:xfrm>
          <a:prstGeom prst="line">
            <a:avLst/>
          </a:prstGeom>
          <a:ln w="19050">
            <a:solidFill>
              <a:schemeClr val="bg2">
                <a:lumMod val="25000"/>
              </a:schemeClr>
            </a:solidFill>
            <a:prstDash val="solid"/>
            <a:tailEnd type="oval"/>
          </a:ln>
        </p:spPr>
        <p:style>
          <a:lnRef idx="1">
            <a:schemeClr val="accent1"/>
          </a:lnRef>
          <a:fillRef idx="0">
            <a:schemeClr val="accent1"/>
          </a:fillRef>
          <a:effectRef idx="0">
            <a:schemeClr val="accent1"/>
          </a:effectRef>
          <a:fontRef idx="minor">
            <a:schemeClr val="tx1"/>
          </a:fontRef>
        </p:style>
      </p:cxnSp>
      <p:grpSp>
        <p:nvGrpSpPr>
          <p:cNvPr id="25" name="Group 290">
            <a:extLst>
              <a:ext uri="{FF2B5EF4-FFF2-40B4-BE49-F238E27FC236}">
                <a16:creationId xmlns:a16="http://schemas.microsoft.com/office/drawing/2014/main" id="{4CEF57DA-2B4A-0247-89F5-163BF5E84B61}"/>
              </a:ext>
            </a:extLst>
          </p:cNvPr>
          <p:cNvGrpSpPr>
            <a:grpSpLocks noChangeAspect="1"/>
          </p:cNvGrpSpPr>
          <p:nvPr/>
        </p:nvGrpSpPr>
        <p:grpSpPr>
          <a:xfrm>
            <a:off x="531396" y="3290834"/>
            <a:ext cx="288000" cy="288000"/>
            <a:chOff x="7356476" y="3825875"/>
            <a:chExt cx="317500" cy="317500"/>
          </a:xfrm>
          <a:solidFill>
            <a:srgbClr val="393837"/>
          </a:solidFill>
        </p:grpSpPr>
        <p:sp>
          <p:nvSpPr>
            <p:cNvPr id="26" name="Freeform 219">
              <a:extLst>
                <a:ext uri="{FF2B5EF4-FFF2-40B4-BE49-F238E27FC236}">
                  <a16:creationId xmlns:a16="http://schemas.microsoft.com/office/drawing/2014/main" id="{2B825AC7-1573-204B-B07A-7562A85D246E}"/>
                </a:ext>
              </a:extLst>
            </p:cNvPr>
            <p:cNvSpPr>
              <a:spLocks noEditPoints="1"/>
            </p:cNvSpPr>
            <p:nvPr/>
          </p:nvSpPr>
          <p:spPr bwMode="auto">
            <a:xfrm>
              <a:off x="7356476" y="3825875"/>
              <a:ext cx="317500" cy="317500"/>
            </a:xfrm>
            <a:custGeom>
              <a:avLst/>
              <a:gdLst>
                <a:gd name="T0" fmla="*/ 29 w 215"/>
                <a:gd name="T1" fmla="*/ 134 h 215"/>
                <a:gd name="T2" fmla="*/ 16 w 215"/>
                <a:gd name="T3" fmla="*/ 163 h 215"/>
                <a:gd name="T4" fmla="*/ 43 w 215"/>
                <a:gd name="T5" fmla="*/ 199 h 215"/>
                <a:gd name="T6" fmla="*/ 69 w 215"/>
                <a:gd name="T7" fmla="*/ 182 h 215"/>
                <a:gd name="T8" fmla="*/ 81 w 215"/>
                <a:gd name="T9" fmla="*/ 208 h 215"/>
                <a:gd name="T10" fmla="*/ 128 w 215"/>
                <a:gd name="T11" fmla="*/ 215 h 215"/>
                <a:gd name="T12" fmla="*/ 135 w 215"/>
                <a:gd name="T13" fmla="*/ 186 h 215"/>
                <a:gd name="T14" fmla="*/ 163 w 215"/>
                <a:gd name="T15" fmla="*/ 199 h 215"/>
                <a:gd name="T16" fmla="*/ 200 w 215"/>
                <a:gd name="T17" fmla="*/ 172 h 215"/>
                <a:gd name="T18" fmla="*/ 182 w 215"/>
                <a:gd name="T19" fmla="*/ 146 h 215"/>
                <a:gd name="T20" fmla="*/ 208 w 215"/>
                <a:gd name="T21" fmla="*/ 134 h 215"/>
                <a:gd name="T22" fmla="*/ 215 w 215"/>
                <a:gd name="T23" fmla="*/ 87 h 215"/>
                <a:gd name="T24" fmla="*/ 186 w 215"/>
                <a:gd name="T25" fmla="*/ 80 h 215"/>
                <a:gd name="T26" fmla="*/ 200 w 215"/>
                <a:gd name="T27" fmla="*/ 52 h 215"/>
                <a:gd name="T28" fmla="*/ 173 w 215"/>
                <a:gd name="T29" fmla="*/ 15 h 215"/>
                <a:gd name="T30" fmla="*/ 146 w 215"/>
                <a:gd name="T31" fmla="*/ 32 h 215"/>
                <a:gd name="T32" fmla="*/ 135 w 215"/>
                <a:gd name="T33" fmla="*/ 7 h 215"/>
                <a:gd name="T34" fmla="*/ 88 w 215"/>
                <a:gd name="T35" fmla="*/ 0 h 215"/>
                <a:gd name="T36" fmla="*/ 81 w 215"/>
                <a:gd name="T37" fmla="*/ 29 h 215"/>
                <a:gd name="T38" fmla="*/ 52 w 215"/>
                <a:gd name="T39" fmla="*/ 15 h 215"/>
                <a:gd name="T40" fmla="*/ 16 w 215"/>
                <a:gd name="T41" fmla="*/ 42 h 215"/>
                <a:gd name="T42" fmla="*/ 33 w 215"/>
                <a:gd name="T43" fmla="*/ 69 h 215"/>
                <a:gd name="T44" fmla="*/ 7 w 215"/>
                <a:gd name="T45" fmla="*/ 80 h 215"/>
                <a:gd name="T46" fmla="*/ 0 w 215"/>
                <a:gd name="T47" fmla="*/ 127 h 215"/>
                <a:gd name="T48" fmla="*/ 14 w 215"/>
                <a:gd name="T49" fmla="*/ 94 h 215"/>
                <a:gd name="T50" fmla="*/ 40 w 215"/>
                <a:gd name="T51" fmla="*/ 89 h 215"/>
                <a:gd name="T52" fmla="*/ 45 w 215"/>
                <a:gd name="T53" fmla="*/ 62 h 215"/>
                <a:gd name="T54" fmla="*/ 47 w 215"/>
                <a:gd name="T55" fmla="*/ 29 h 215"/>
                <a:gd name="T56" fmla="*/ 70 w 215"/>
                <a:gd name="T57" fmla="*/ 46 h 215"/>
                <a:gd name="T58" fmla="*/ 94 w 215"/>
                <a:gd name="T59" fmla="*/ 33 h 215"/>
                <a:gd name="T60" fmla="*/ 121 w 215"/>
                <a:gd name="T61" fmla="*/ 13 h 215"/>
                <a:gd name="T62" fmla="*/ 126 w 215"/>
                <a:gd name="T63" fmla="*/ 40 h 215"/>
                <a:gd name="T64" fmla="*/ 153 w 215"/>
                <a:gd name="T65" fmla="*/ 45 h 215"/>
                <a:gd name="T66" fmla="*/ 185 w 215"/>
                <a:gd name="T67" fmla="*/ 47 h 215"/>
                <a:gd name="T68" fmla="*/ 168 w 215"/>
                <a:gd name="T69" fmla="*/ 69 h 215"/>
                <a:gd name="T70" fmla="*/ 181 w 215"/>
                <a:gd name="T71" fmla="*/ 94 h 215"/>
                <a:gd name="T72" fmla="*/ 202 w 215"/>
                <a:gd name="T73" fmla="*/ 121 h 215"/>
                <a:gd name="T74" fmla="*/ 175 w 215"/>
                <a:gd name="T75" fmla="*/ 125 h 215"/>
                <a:gd name="T76" fmla="*/ 170 w 215"/>
                <a:gd name="T77" fmla="*/ 152 h 215"/>
                <a:gd name="T78" fmla="*/ 168 w 215"/>
                <a:gd name="T79" fmla="*/ 185 h 215"/>
                <a:gd name="T80" fmla="*/ 146 w 215"/>
                <a:gd name="T81" fmla="*/ 168 h 215"/>
                <a:gd name="T82" fmla="*/ 121 w 215"/>
                <a:gd name="T83" fmla="*/ 181 h 215"/>
                <a:gd name="T84" fmla="*/ 94 w 215"/>
                <a:gd name="T85" fmla="*/ 201 h 215"/>
                <a:gd name="T86" fmla="*/ 90 w 215"/>
                <a:gd name="T87" fmla="*/ 175 h 215"/>
                <a:gd name="T88" fmla="*/ 63 w 215"/>
                <a:gd name="T89" fmla="*/ 170 h 215"/>
                <a:gd name="T90" fmla="*/ 30 w 215"/>
                <a:gd name="T91" fmla="*/ 168 h 215"/>
                <a:gd name="T92" fmla="*/ 47 w 215"/>
                <a:gd name="T93" fmla="*/ 145 h 215"/>
                <a:gd name="T94" fmla="*/ 34 w 215"/>
                <a:gd name="T95" fmla="*/ 121 h 215"/>
                <a:gd name="T96" fmla="*/ 14 w 215"/>
                <a:gd name="T97" fmla="*/ 94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5" h="215">
                  <a:moveTo>
                    <a:pt x="7" y="134"/>
                  </a:moveTo>
                  <a:cubicBezTo>
                    <a:pt x="29" y="134"/>
                    <a:pt x="29" y="134"/>
                    <a:pt x="29" y="134"/>
                  </a:cubicBezTo>
                  <a:cubicBezTo>
                    <a:pt x="33" y="146"/>
                    <a:pt x="33" y="146"/>
                    <a:pt x="33" y="146"/>
                  </a:cubicBezTo>
                  <a:cubicBezTo>
                    <a:pt x="16" y="163"/>
                    <a:pt x="16" y="163"/>
                    <a:pt x="16" y="163"/>
                  </a:cubicBezTo>
                  <a:cubicBezTo>
                    <a:pt x="13" y="165"/>
                    <a:pt x="13" y="170"/>
                    <a:pt x="16" y="172"/>
                  </a:cubicBezTo>
                  <a:cubicBezTo>
                    <a:pt x="43" y="199"/>
                    <a:pt x="43" y="199"/>
                    <a:pt x="43" y="199"/>
                  </a:cubicBezTo>
                  <a:cubicBezTo>
                    <a:pt x="45" y="202"/>
                    <a:pt x="49" y="202"/>
                    <a:pt x="52" y="199"/>
                  </a:cubicBezTo>
                  <a:cubicBezTo>
                    <a:pt x="69" y="182"/>
                    <a:pt x="69" y="182"/>
                    <a:pt x="69" y="182"/>
                  </a:cubicBezTo>
                  <a:cubicBezTo>
                    <a:pt x="81" y="186"/>
                    <a:pt x="81" y="186"/>
                    <a:pt x="81" y="186"/>
                  </a:cubicBezTo>
                  <a:cubicBezTo>
                    <a:pt x="81" y="208"/>
                    <a:pt x="81" y="208"/>
                    <a:pt x="81" y="208"/>
                  </a:cubicBezTo>
                  <a:cubicBezTo>
                    <a:pt x="81" y="212"/>
                    <a:pt x="84" y="215"/>
                    <a:pt x="88" y="215"/>
                  </a:cubicBezTo>
                  <a:cubicBezTo>
                    <a:pt x="128" y="215"/>
                    <a:pt x="128" y="215"/>
                    <a:pt x="128" y="215"/>
                  </a:cubicBezTo>
                  <a:cubicBezTo>
                    <a:pt x="132" y="215"/>
                    <a:pt x="135" y="212"/>
                    <a:pt x="135" y="208"/>
                  </a:cubicBezTo>
                  <a:cubicBezTo>
                    <a:pt x="135" y="186"/>
                    <a:pt x="135" y="186"/>
                    <a:pt x="135" y="186"/>
                  </a:cubicBezTo>
                  <a:cubicBezTo>
                    <a:pt x="146" y="182"/>
                    <a:pt x="146" y="182"/>
                    <a:pt x="146" y="182"/>
                  </a:cubicBezTo>
                  <a:cubicBezTo>
                    <a:pt x="163" y="199"/>
                    <a:pt x="163" y="199"/>
                    <a:pt x="163" y="199"/>
                  </a:cubicBezTo>
                  <a:cubicBezTo>
                    <a:pt x="166" y="202"/>
                    <a:pt x="170" y="202"/>
                    <a:pt x="173" y="199"/>
                  </a:cubicBezTo>
                  <a:cubicBezTo>
                    <a:pt x="200" y="172"/>
                    <a:pt x="200" y="172"/>
                    <a:pt x="200" y="172"/>
                  </a:cubicBezTo>
                  <a:cubicBezTo>
                    <a:pt x="202" y="170"/>
                    <a:pt x="202" y="165"/>
                    <a:pt x="200" y="163"/>
                  </a:cubicBezTo>
                  <a:cubicBezTo>
                    <a:pt x="182" y="146"/>
                    <a:pt x="182" y="146"/>
                    <a:pt x="182" y="146"/>
                  </a:cubicBezTo>
                  <a:cubicBezTo>
                    <a:pt x="186" y="134"/>
                    <a:pt x="186" y="134"/>
                    <a:pt x="186" y="134"/>
                  </a:cubicBezTo>
                  <a:cubicBezTo>
                    <a:pt x="208" y="134"/>
                    <a:pt x="208" y="134"/>
                    <a:pt x="208" y="134"/>
                  </a:cubicBezTo>
                  <a:cubicBezTo>
                    <a:pt x="212" y="134"/>
                    <a:pt x="215" y="131"/>
                    <a:pt x="215" y="127"/>
                  </a:cubicBezTo>
                  <a:cubicBezTo>
                    <a:pt x="215" y="87"/>
                    <a:pt x="215" y="87"/>
                    <a:pt x="215" y="87"/>
                  </a:cubicBezTo>
                  <a:cubicBezTo>
                    <a:pt x="215" y="83"/>
                    <a:pt x="212" y="80"/>
                    <a:pt x="208" y="80"/>
                  </a:cubicBezTo>
                  <a:cubicBezTo>
                    <a:pt x="186" y="80"/>
                    <a:pt x="186" y="80"/>
                    <a:pt x="186" y="80"/>
                  </a:cubicBezTo>
                  <a:cubicBezTo>
                    <a:pt x="182" y="69"/>
                    <a:pt x="182" y="69"/>
                    <a:pt x="182" y="69"/>
                  </a:cubicBezTo>
                  <a:cubicBezTo>
                    <a:pt x="200" y="52"/>
                    <a:pt x="200" y="52"/>
                    <a:pt x="200" y="52"/>
                  </a:cubicBezTo>
                  <a:cubicBezTo>
                    <a:pt x="202" y="49"/>
                    <a:pt x="202" y="45"/>
                    <a:pt x="200" y="42"/>
                  </a:cubicBezTo>
                  <a:cubicBezTo>
                    <a:pt x="173" y="15"/>
                    <a:pt x="173" y="15"/>
                    <a:pt x="173" y="15"/>
                  </a:cubicBezTo>
                  <a:cubicBezTo>
                    <a:pt x="170" y="13"/>
                    <a:pt x="166" y="13"/>
                    <a:pt x="163" y="15"/>
                  </a:cubicBezTo>
                  <a:cubicBezTo>
                    <a:pt x="146" y="32"/>
                    <a:pt x="146" y="32"/>
                    <a:pt x="146" y="32"/>
                  </a:cubicBezTo>
                  <a:cubicBezTo>
                    <a:pt x="135" y="29"/>
                    <a:pt x="135" y="29"/>
                    <a:pt x="135" y="29"/>
                  </a:cubicBezTo>
                  <a:cubicBezTo>
                    <a:pt x="135" y="7"/>
                    <a:pt x="135" y="7"/>
                    <a:pt x="135" y="7"/>
                  </a:cubicBezTo>
                  <a:cubicBezTo>
                    <a:pt x="135" y="3"/>
                    <a:pt x="132" y="0"/>
                    <a:pt x="128" y="0"/>
                  </a:cubicBezTo>
                  <a:cubicBezTo>
                    <a:pt x="88" y="0"/>
                    <a:pt x="88" y="0"/>
                    <a:pt x="88" y="0"/>
                  </a:cubicBezTo>
                  <a:cubicBezTo>
                    <a:pt x="84" y="0"/>
                    <a:pt x="81" y="3"/>
                    <a:pt x="81" y="7"/>
                  </a:cubicBezTo>
                  <a:cubicBezTo>
                    <a:pt x="81" y="29"/>
                    <a:pt x="81" y="29"/>
                    <a:pt x="81" y="29"/>
                  </a:cubicBezTo>
                  <a:cubicBezTo>
                    <a:pt x="69" y="32"/>
                    <a:pt x="69" y="32"/>
                    <a:pt x="69" y="32"/>
                  </a:cubicBezTo>
                  <a:cubicBezTo>
                    <a:pt x="52" y="15"/>
                    <a:pt x="52" y="15"/>
                    <a:pt x="52" y="15"/>
                  </a:cubicBezTo>
                  <a:cubicBezTo>
                    <a:pt x="49" y="13"/>
                    <a:pt x="45" y="13"/>
                    <a:pt x="43" y="15"/>
                  </a:cubicBezTo>
                  <a:cubicBezTo>
                    <a:pt x="16" y="42"/>
                    <a:pt x="16" y="42"/>
                    <a:pt x="16" y="42"/>
                  </a:cubicBezTo>
                  <a:cubicBezTo>
                    <a:pt x="13" y="45"/>
                    <a:pt x="13" y="49"/>
                    <a:pt x="16" y="52"/>
                  </a:cubicBezTo>
                  <a:cubicBezTo>
                    <a:pt x="33" y="69"/>
                    <a:pt x="33" y="69"/>
                    <a:pt x="33" y="69"/>
                  </a:cubicBezTo>
                  <a:cubicBezTo>
                    <a:pt x="29" y="80"/>
                    <a:pt x="29" y="80"/>
                    <a:pt x="29" y="80"/>
                  </a:cubicBezTo>
                  <a:cubicBezTo>
                    <a:pt x="7" y="80"/>
                    <a:pt x="7" y="80"/>
                    <a:pt x="7" y="80"/>
                  </a:cubicBezTo>
                  <a:cubicBezTo>
                    <a:pt x="3" y="80"/>
                    <a:pt x="0" y="83"/>
                    <a:pt x="0" y="87"/>
                  </a:cubicBezTo>
                  <a:cubicBezTo>
                    <a:pt x="0" y="127"/>
                    <a:pt x="0" y="127"/>
                    <a:pt x="0" y="127"/>
                  </a:cubicBezTo>
                  <a:cubicBezTo>
                    <a:pt x="0" y="131"/>
                    <a:pt x="3" y="134"/>
                    <a:pt x="7" y="134"/>
                  </a:cubicBezTo>
                  <a:close/>
                  <a:moveTo>
                    <a:pt x="14" y="94"/>
                  </a:moveTo>
                  <a:cubicBezTo>
                    <a:pt x="34" y="94"/>
                    <a:pt x="34" y="94"/>
                    <a:pt x="34" y="94"/>
                  </a:cubicBezTo>
                  <a:cubicBezTo>
                    <a:pt x="37" y="94"/>
                    <a:pt x="39" y="92"/>
                    <a:pt x="40" y="89"/>
                  </a:cubicBezTo>
                  <a:cubicBezTo>
                    <a:pt x="47" y="69"/>
                    <a:pt x="47" y="69"/>
                    <a:pt x="47" y="69"/>
                  </a:cubicBezTo>
                  <a:cubicBezTo>
                    <a:pt x="48" y="67"/>
                    <a:pt x="47" y="64"/>
                    <a:pt x="45" y="62"/>
                  </a:cubicBezTo>
                  <a:cubicBezTo>
                    <a:pt x="30" y="47"/>
                    <a:pt x="30" y="47"/>
                    <a:pt x="30" y="47"/>
                  </a:cubicBezTo>
                  <a:cubicBezTo>
                    <a:pt x="47" y="29"/>
                    <a:pt x="47" y="29"/>
                    <a:pt x="47" y="29"/>
                  </a:cubicBezTo>
                  <a:cubicBezTo>
                    <a:pt x="63" y="45"/>
                    <a:pt x="63" y="45"/>
                    <a:pt x="63" y="45"/>
                  </a:cubicBezTo>
                  <a:cubicBezTo>
                    <a:pt x="64" y="47"/>
                    <a:pt x="67" y="47"/>
                    <a:pt x="70" y="46"/>
                  </a:cubicBezTo>
                  <a:cubicBezTo>
                    <a:pt x="90" y="40"/>
                    <a:pt x="90" y="40"/>
                    <a:pt x="90" y="40"/>
                  </a:cubicBezTo>
                  <a:cubicBezTo>
                    <a:pt x="92" y="39"/>
                    <a:pt x="94" y="36"/>
                    <a:pt x="94" y="33"/>
                  </a:cubicBezTo>
                  <a:cubicBezTo>
                    <a:pt x="94" y="13"/>
                    <a:pt x="94" y="13"/>
                    <a:pt x="94" y="13"/>
                  </a:cubicBezTo>
                  <a:cubicBezTo>
                    <a:pt x="121" y="13"/>
                    <a:pt x="121" y="13"/>
                    <a:pt x="121" y="13"/>
                  </a:cubicBezTo>
                  <a:cubicBezTo>
                    <a:pt x="121" y="33"/>
                    <a:pt x="121" y="33"/>
                    <a:pt x="121" y="33"/>
                  </a:cubicBezTo>
                  <a:cubicBezTo>
                    <a:pt x="121" y="36"/>
                    <a:pt x="123" y="39"/>
                    <a:pt x="126" y="40"/>
                  </a:cubicBezTo>
                  <a:cubicBezTo>
                    <a:pt x="146" y="46"/>
                    <a:pt x="146" y="46"/>
                    <a:pt x="146" y="46"/>
                  </a:cubicBezTo>
                  <a:cubicBezTo>
                    <a:pt x="148" y="47"/>
                    <a:pt x="151" y="47"/>
                    <a:pt x="153" y="45"/>
                  </a:cubicBezTo>
                  <a:cubicBezTo>
                    <a:pt x="168" y="29"/>
                    <a:pt x="168" y="29"/>
                    <a:pt x="168" y="29"/>
                  </a:cubicBezTo>
                  <a:cubicBezTo>
                    <a:pt x="185" y="47"/>
                    <a:pt x="185" y="47"/>
                    <a:pt x="185" y="47"/>
                  </a:cubicBezTo>
                  <a:cubicBezTo>
                    <a:pt x="170" y="62"/>
                    <a:pt x="170" y="62"/>
                    <a:pt x="170" y="62"/>
                  </a:cubicBezTo>
                  <a:cubicBezTo>
                    <a:pt x="168" y="64"/>
                    <a:pt x="168" y="67"/>
                    <a:pt x="168" y="69"/>
                  </a:cubicBezTo>
                  <a:cubicBezTo>
                    <a:pt x="175" y="89"/>
                    <a:pt x="175" y="89"/>
                    <a:pt x="175" y="89"/>
                  </a:cubicBezTo>
                  <a:cubicBezTo>
                    <a:pt x="176" y="92"/>
                    <a:pt x="179" y="94"/>
                    <a:pt x="181" y="94"/>
                  </a:cubicBezTo>
                  <a:cubicBezTo>
                    <a:pt x="202" y="94"/>
                    <a:pt x="202" y="94"/>
                    <a:pt x="202" y="94"/>
                  </a:cubicBezTo>
                  <a:cubicBezTo>
                    <a:pt x="202" y="121"/>
                    <a:pt x="202" y="121"/>
                    <a:pt x="202" y="121"/>
                  </a:cubicBezTo>
                  <a:cubicBezTo>
                    <a:pt x="181" y="121"/>
                    <a:pt x="181" y="121"/>
                    <a:pt x="181" y="121"/>
                  </a:cubicBezTo>
                  <a:cubicBezTo>
                    <a:pt x="179" y="121"/>
                    <a:pt x="176" y="122"/>
                    <a:pt x="175" y="125"/>
                  </a:cubicBezTo>
                  <a:cubicBezTo>
                    <a:pt x="168" y="145"/>
                    <a:pt x="168" y="145"/>
                    <a:pt x="168" y="145"/>
                  </a:cubicBezTo>
                  <a:cubicBezTo>
                    <a:pt x="168" y="148"/>
                    <a:pt x="168" y="150"/>
                    <a:pt x="170" y="152"/>
                  </a:cubicBezTo>
                  <a:cubicBezTo>
                    <a:pt x="185" y="168"/>
                    <a:pt x="185" y="168"/>
                    <a:pt x="185" y="168"/>
                  </a:cubicBezTo>
                  <a:cubicBezTo>
                    <a:pt x="168" y="185"/>
                    <a:pt x="168" y="185"/>
                    <a:pt x="168" y="185"/>
                  </a:cubicBezTo>
                  <a:cubicBezTo>
                    <a:pt x="153" y="170"/>
                    <a:pt x="153" y="170"/>
                    <a:pt x="153" y="170"/>
                  </a:cubicBezTo>
                  <a:cubicBezTo>
                    <a:pt x="151" y="168"/>
                    <a:pt x="148" y="167"/>
                    <a:pt x="146" y="168"/>
                  </a:cubicBezTo>
                  <a:cubicBezTo>
                    <a:pt x="126" y="175"/>
                    <a:pt x="126" y="175"/>
                    <a:pt x="126" y="175"/>
                  </a:cubicBezTo>
                  <a:cubicBezTo>
                    <a:pt x="123" y="176"/>
                    <a:pt x="121" y="178"/>
                    <a:pt x="121" y="181"/>
                  </a:cubicBezTo>
                  <a:cubicBezTo>
                    <a:pt x="121" y="201"/>
                    <a:pt x="121" y="201"/>
                    <a:pt x="121" y="201"/>
                  </a:cubicBezTo>
                  <a:cubicBezTo>
                    <a:pt x="94" y="201"/>
                    <a:pt x="94" y="201"/>
                    <a:pt x="94" y="201"/>
                  </a:cubicBezTo>
                  <a:cubicBezTo>
                    <a:pt x="94" y="181"/>
                    <a:pt x="94" y="181"/>
                    <a:pt x="94" y="181"/>
                  </a:cubicBezTo>
                  <a:cubicBezTo>
                    <a:pt x="94" y="178"/>
                    <a:pt x="92" y="176"/>
                    <a:pt x="90" y="175"/>
                  </a:cubicBezTo>
                  <a:cubicBezTo>
                    <a:pt x="70" y="168"/>
                    <a:pt x="70" y="168"/>
                    <a:pt x="70" y="168"/>
                  </a:cubicBezTo>
                  <a:cubicBezTo>
                    <a:pt x="67" y="167"/>
                    <a:pt x="64" y="168"/>
                    <a:pt x="63" y="170"/>
                  </a:cubicBezTo>
                  <a:cubicBezTo>
                    <a:pt x="47" y="185"/>
                    <a:pt x="47" y="185"/>
                    <a:pt x="47" y="185"/>
                  </a:cubicBezTo>
                  <a:cubicBezTo>
                    <a:pt x="30" y="168"/>
                    <a:pt x="30" y="168"/>
                    <a:pt x="30" y="168"/>
                  </a:cubicBezTo>
                  <a:cubicBezTo>
                    <a:pt x="45" y="152"/>
                    <a:pt x="45" y="152"/>
                    <a:pt x="45" y="152"/>
                  </a:cubicBezTo>
                  <a:cubicBezTo>
                    <a:pt x="47" y="150"/>
                    <a:pt x="48" y="148"/>
                    <a:pt x="47" y="145"/>
                  </a:cubicBezTo>
                  <a:cubicBezTo>
                    <a:pt x="40" y="125"/>
                    <a:pt x="40" y="125"/>
                    <a:pt x="40" y="125"/>
                  </a:cubicBezTo>
                  <a:cubicBezTo>
                    <a:pt x="39" y="122"/>
                    <a:pt x="37" y="121"/>
                    <a:pt x="34" y="121"/>
                  </a:cubicBezTo>
                  <a:cubicBezTo>
                    <a:pt x="14" y="121"/>
                    <a:pt x="14" y="121"/>
                    <a:pt x="14" y="121"/>
                  </a:cubicBezTo>
                  <a:lnTo>
                    <a:pt x="14"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uk-UA" sz="2400"/>
            </a:p>
          </p:txBody>
        </p:sp>
        <p:sp>
          <p:nvSpPr>
            <p:cNvPr id="27" name="Freeform 220">
              <a:extLst>
                <a:ext uri="{FF2B5EF4-FFF2-40B4-BE49-F238E27FC236}">
                  <a16:creationId xmlns:a16="http://schemas.microsoft.com/office/drawing/2014/main" id="{310E9CD8-BB40-3449-8674-182A3ADC243B}"/>
                </a:ext>
              </a:extLst>
            </p:cNvPr>
            <p:cNvSpPr>
              <a:spLocks noEditPoints="1"/>
            </p:cNvSpPr>
            <p:nvPr/>
          </p:nvSpPr>
          <p:spPr bwMode="auto">
            <a:xfrm>
              <a:off x="7475538" y="3943350"/>
              <a:ext cx="80963" cy="80962"/>
            </a:xfrm>
            <a:custGeom>
              <a:avLst/>
              <a:gdLst>
                <a:gd name="T0" fmla="*/ 27 w 54"/>
                <a:gd name="T1" fmla="*/ 54 h 54"/>
                <a:gd name="T2" fmla="*/ 54 w 54"/>
                <a:gd name="T3" fmla="*/ 27 h 54"/>
                <a:gd name="T4" fmla="*/ 27 w 54"/>
                <a:gd name="T5" fmla="*/ 0 h 54"/>
                <a:gd name="T6" fmla="*/ 0 w 54"/>
                <a:gd name="T7" fmla="*/ 27 h 54"/>
                <a:gd name="T8" fmla="*/ 27 w 54"/>
                <a:gd name="T9" fmla="*/ 54 h 54"/>
                <a:gd name="T10" fmla="*/ 27 w 54"/>
                <a:gd name="T11" fmla="*/ 14 h 54"/>
                <a:gd name="T12" fmla="*/ 40 w 54"/>
                <a:gd name="T13" fmla="*/ 27 h 54"/>
                <a:gd name="T14" fmla="*/ 27 w 54"/>
                <a:gd name="T15" fmla="*/ 41 h 54"/>
                <a:gd name="T16" fmla="*/ 13 w 54"/>
                <a:gd name="T17" fmla="*/ 27 h 54"/>
                <a:gd name="T18" fmla="*/ 27 w 54"/>
                <a:gd name="T19" fmla="*/ 1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54">
                  <a:moveTo>
                    <a:pt x="27" y="54"/>
                  </a:moveTo>
                  <a:cubicBezTo>
                    <a:pt x="41" y="54"/>
                    <a:pt x="54" y="42"/>
                    <a:pt x="54" y="27"/>
                  </a:cubicBezTo>
                  <a:cubicBezTo>
                    <a:pt x="54" y="12"/>
                    <a:pt x="41" y="0"/>
                    <a:pt x="27" y="0"/>
                  </a:cubicBezTo>
                  <a:cubicBezTo>
                    <a:pt x="12" y="0"/>
                    <a:pt x="0" y="12"/>
                    <a:pt x="0" y="27"/>
                  </a:cubicBezTo>
                  <a:cubicBezTo>
                    <a:pt x="0" y="42"/>
                    <a:pt x="12" y="54"/>
                    <a:pt x="27" y="54"/>
                  </a:cubicBezTo>
                  <a:close/>
                  <a:moveTo>
                    <a:pt x="27" y="14"/>
                  </a:moveTo>
                  <a:cubicBezTo>
                    <a:pt x="34" y="14"/>
                    <a:pt x="40" y="20"/>
                    <a:pt x="40" y="27"/>
                  </a:cubicBezTo>
                  <a:cubicBezTo>
                    <a:pt x="40" y="35"/>
                    <a:pt x="34" y="41"/>
                    <a:pt x="27" y="41"/>
                  </a:cubicBezTo>
                  <a:cubicBezTo>
                    <a:pt x="19" y="41"/>
                    <a:pt x="13" y="35"/>
                    <a:pt x="13" y="27"/>
                  </a:cubicBezTo>
                  <a:cubicBezTo>
                    <a:pt x="13" y="20"/>
                    <a:pt x="19" y="14"/>
                    <a:pt x="27"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uk-UA" sz="2400"/>
            </a:p>
          </p:txBody>
        </p:sp>
      </p:grpSp>
      <p:sp>
        <p:nvSpPr>
          <p:cNvPr id="28" name="Subtitle 2">
            <a:extLst>
              <a:ext uri="{FF2B5EF4-FFF2-40B4-BE49-F238E27FC236}">
                <a16:creationId xmlns:a16="http://schemas.microsoft.com/office/drawing/2014/main" id="{E2D93DFD-6C97-B147-938F-3B3F63D9FD36}"/>
              </a:ext>
            </a:extLst>
          </p:cNvPr>
          <p:cNvSpPr txBox="1">
            <a:spLocks/>
          </p:cNvSpPr>
          <p:nvPr/>
        </p:nvSpPr>
        <p:spPr>
          <a:xfrm>
            <a:off x="1074641" y="3171802"/>
            <a:ext cx="589265" cy="256480"/>
          </a:xfrm>
          <a:prstGeom prst="rect">
            <a:avLst/>
          </a:prstGeom>
        </p:spPr>
        <p:txBody>
          <a:bodyPr vert="horz" wrap="none" lIns="45720" tIns="22860" rIns="45720" bIns="22860" rtlCol="0" anchor="b">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751"/>
              </a:lnSpc>
            </a:pPr>
            <a:r>
              <a:rPr lang="en-US" sz="1100" dirty="0">
                <a:solidFill>
                  <a:schemeClr val="bg2">
                    <a:lumMod val="25000"/>
                  </a:schemeClr>
                </a:solidFill>
                <a:latin typeface="Calibri" panose="020F0502020204030204" pitchFamily="34" charset="0"/>
                <a:ea typeface="Lato Light" panose="020F0502020204030203" pitchFamily="34" charset="0"/>
                <a:cs typeface="Calibri" panose="020F0502020204030204" pitchFamily="34" charset="0"/>
              </a:rPr>
              <a:t>analytics</a:t>
            </a:r>
          </a:p>
        </p:txBody>
      </p:sp>
      <p:cxnSp>
        <p:nvCxnSpPr>
          <p:cNvPr id="29" name="Straight Connector 11">
            <a:extLst>
              <a:ext uri="{FF2B5EF4-FFF2-40B4-BE49-F238E27FC236}">
                <a16:creationId xmlns:a16="http://schemas.microsoft.com/office/drawing/2014/main" id="{EA8ECDF6-537C-084E-BF9C-3E7F10842C76}"/>
              </a:ext>
            </a:extLst>
          </p:cNvPr>
          <p:cNvCxnSpPr/>
          <p:nvPr/>
        </p:nvCxnSpPr>
        <p:spPr>
          <a:xfrm flipH="1">
            <a:off x="5449367" y="3060614"/>
            <a:ext cx="828000" cy="0"/>
          </a:xfrm>
          <a:prstGeom prst="line">
            <a:avLst/>
          </a:prstGeom>
          <a:ln w="19050">
            <a:solidFill>
              <a:schemeClr val="bg2">
                <a:lumMod val="25000"/>
              </a:schemeClr>
            </a:solidFill>
            <a:prstDash val="solid"/>
            <a:headEnd type="oval"/>
            <a:tailEnd type="none"/>
          </a:ln>
        </p:spPr>
        <p:style>
          <a:lnRef idx="1">
            <a:schemeClr val="accent1"/>
          </a:lnRef>
          <a:fillRef idx="0">
            <a:schemeClr val="accent1"/>
          </a:fillRef>
          <a:effectRef idx="0">
            <a:schemeClr val="accent1"/>
          </a:effectRef>
          <a:fontRef idx="minor">
            <a:schemeClr val="tx1"/>
          </a:fontRef>
        </p:style>
      </p:cxnSp>
      <p:pic>
        <p:nvPicPr>
          <p:cNvPr id="30" name="Picture 115" descr="Résultat de recherche d'images pour &quot;front end icon data science&quot;">
            <a:extLst>
              <a:ext uri="{FF2B5EF4-FFF2-40B4-BE49-F238E27FC236}">
                <a16:creationId xmlns:a16="http://schemas.microsoft.com/office/drawing/2014/main" id="{D16848BD-4952-9247-A271-F250518A5C48}"/>
              </a:ext>
            </a:extLst>
          </p:cNvPr>
          <p:cNvPicPr>
            <a:picLocks noChangeAspect="1" noChangeArrowheads="1"/>
          </p:cNvPicPr>
          <p:nvPr/>
        </p:nvPicPr>
        <p:blipFill rotWithShape="1">
          <a:blip r:embed="rId3" cstate="print">
            <a:biLevel thresh="50000"/>
            <a:extLst>
              <a:ext uri="{28A0092B-C50C-407E-A947-70E740481C1C}">
                <a14:useLocalDpi xmlns:a14="http://schemas.microsoft.com/office/drawing/2010/main" val="0"/>
              </a:ext>
            </a:extLst>
          </a:blip>
          <a:srcRect l="27163" r="27163"/>
          <a:stretch/>
        </p:blipFill>
        <p:spPr bwMode="auto">
          <a:xfrm>
            <a:off x="6464861" y="2790614"/>
            <a:ext cx="469793" cy="540000"/>
          </a:xfrm>
          <a:prstGeom prst="rect">
            <a:avLst/>
          </a:prstGeom>
          <a:noFill/>
          <a:extLst>
            <a:ext uri="{909E8E84-426E-40DD-AFC4-6F175D3DCCD1}">
              <a14:hiddenFill xmlns:a14="http://schemas.microsoft.com/office/drawing/2010/main">
                <a:solidFill>
                  <a:srgbClr val="FFFFFF"/>
                </a:solidFill>
              </a14:hiddenFill>
            </a:ext>
          </a:extLst>
        </p:spPr>
      </p:pic>
      <p:sp>
        <p:nvSpPr>
          <p:cNvPr id="31" name="Subtitle 2">
            <a:extLst>
              <a:ext uri="{FF2B5EF4-FFF2-40B4-BE49-F238E27FC236}">
                <a16:creationId xmlns:a16="http://schemas.microsoft.com/office/drawing/2014/main" id="{EB782812-CDDB-F64B-AA7C-EA52406186E4}"/>
              </a:ext>
            </a:extLst>
          </p:cNvPr>
          <p:cNvSpPr txBox="1">
            <a:spLocks/>
          </p:cNvSpPr>
          <p:nvPr/>
        </p:nvSpPr>
        <p:spPr>
          <a:xfrm>
            <a:off x="5449367" y="2751889"/>
            <a:ext cx="885820" cy="256480"/>
          </a:xfrm>
          <a:prstGeom prst="rect">
            <a:avLst/>
          </a:prstGeom>
        </p:spPr>
        <p:txBody>
          <a:bodyPr vert="horz" wrap="none" lIns="45720" tIns="22860" rIns="45720" bIns="22860" rtlCol="0" anchor="b">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751"/>
              </a:lnSpc>
            </a:pPr>
            <a:r>
              <a:rPr lang="en-US" sz="1100" dirty="0">
                <a:solidFill>
                  <a:schemeClr val="bg2">
                    <a:lumMod val="25000"/>
                  </a:schemeClr>
                </a:solidFill>
                <a:latin typeface="Calibri" panose="020F0502020204030204" pitchFamily="34" charset="0"/>
                <a:ea typeface="Lato Light" panose="020F0502020204030203" pitchFamily="34" charset="0"/>
                <a:cs typeface="Calibri" panose="020F0502020204030204" pitchFamily="34" charset="0"/>
              </a:rPr>
              <a:t>user interface</a:t>
            </a:r>
          </a:p>
        </p:txBody>
      </p:sp>
      <p:sp>
        <p:nvSpPr>
          <p:cNvPr id="33" name="Rectangle 32">
            <a:extLst>
              <a:ext uri="{FF2B5EF4-FFF2-40B4-BE49-F238E27FC236}">
                <a16:creationId xmlns:a16="http://schemas.microsoft.com/office/drawing/2014/main" id="{22A4547E-98B9-584B-B5EC-6BD2F92AD84B}"/>
              </a:ext>
            </a:extLst>
          </p:cNvPr>
          <p:cNvSpPr/>
          <p:nvPr/>
        </p:nvSpPr>
        <p:spPr>
          <a:xfrm>
            <a:off x="7704675" y="322647"/>
            <a:ext cx="4134888" cy="6254605"/>
          </a:xfrm>
          <a:prstGeom prst="rect">
            <a:avLst/>
          </a:prstGeom>
          <a:solidFill>
            <a:schemeClr val="bg1"/>
          </a:solidFill>
          <a:ln w="12700">
            <a:solidFill>
              <a:srgbClr val="0A133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ZoneTexte 33">
            <a:extLst>
              <a:ext uri="{FF2B5EF4-FFF2-40B4-BE49-F238E27FC236}">
                <a16:creationId xmlns:a16="http://schemas.microsoft.com/office/drawing/2014/main" id="{9896E5C8-1092-C745-940B-4AB4C4E98C9F}"/>
              </a:ext>
            </a:extLst>
          </p:cNvPr>
          <p:cNvSpPr txBox="1"/>
          <p:nvPr/>
        </p:nvSpPr>
        <p:spPr>
          <a:xfrm>
            <a:off x="7862724" y="475982"/>
            <a:ext cx="1410964" cy="338554"/>
          </a:xfrm>
          <a:prstGeom prst="rect">
            <a:avLst/>
          </a:prstGeom>
          <a:noFill/>
        </p:spPr>
        <p:txBody>
          <a:bodyPr wrap="none" rtlCol="0">
            <a:spAutoFit/>
          </a:bodyPr>
          <a:lstStyle/>
          <a:p>
            <a:r>
              <a:rPr lang="en-GB" sz="1600" b="1" dirty="0">
                <a:latin typeface="Corbel" panose="020B0503020204020204" pitchFamily="34" charset="0"/>
              </a:rPr>
              <a:t>Programming</a:t>
            </a:r>
          </a:p>
        </p:txBody>
      </p:sp>
      <p:pic>
        <p:nvPicPr>
          <p:cNvPr id="35" name="Picture 2" descr="R: R Logo">
            <a:extLst>
              <a:ext uri="{FF2B5EF4-FFF2-40B4-BE49-F238E27FC236}">
                <a16:creationId xmlns:a16="http://schemas.microsoft.com/office/drawing/2014/main" id="{CAD2EDCD-F8D5-214B-93DD-26C7C72C3F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9687" y="889750"/>
            <a:ext cx="464583" cy="3600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a:extLst>
              <a:ext uri="{FF2B5EF4-FFF2-40B4-BE49-F238E27FC236}">
                <a16:creationId xmlns:a16="http://schemas.microsoft.com/office/drawing/2014/main" id="{16590811-0245-6E4C-AD7D-BED4537ACF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94713" y="2022418"/>
            <a:ext cx="922967" cy="3240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a:extLst>
              <a:ext uri="{FF2B5EF4-FFF2-40B4-BE49-F238E27FC236}">
                <a16:creationId xmlns:a16="http://schemas.microsoft.com/office/drawing/2014/main" id="{59155EEE-6070-134A-B7DF-C10427128B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93981" y="889750"/>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8" descr="C++ — Wikipédia">
            <a:extLst>
              <a:ext uri="{FF2B5EF4-FFF2-40B4-BE49-F238E27FC236}">
                <a16:creationId xmlns:a16="http://schemas.microsoft.com/office/drawing/2014/main" id="{F7424870-233C-3D4D-95EB-69DE6D39FD1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82777" y="889750"/>
            <a:ext cx="320250" cy="3600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Java 14 Improves Developer Productivity with New Performance Features | IT  Pro">
            <a:extLst>
              <a:ext uri="{FF2B5EF4-FFF2-40B4-BE49-F238E27FC236}">
                <a16:creationId xmlns:a16="http://schemas.microsoft.com/office/drawing/2014/main" id="{BA4166CC-EB5C-104A-A031-40143358111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4750" t="10181" r="13375" b="20646"/>
          <a:stretch/>
        </p:blipFill>
        <p:spPr bwMode="auto">
          <a:xfrm>
            <a:off x="10123870" y="889750"/>
            <a:ext cx="720000" cy="360000"/>
          </a:xfrm>
          <a:prstGeom prst="rect">
            <a:avLst/>
          </a:prstGeom>
          <a:noFill/>
          <a:extLst>
            <a:ext uri="{909E8E84-426E-40DD-AFC4-6F175D3DCCD1}">
              <a14:hiddenFill xmlns:a14="http://schemas.microsoft.com/office/drawing/2010/main">
                <a:solidFill>
                  <a:srgbClr val="FFFFFF"/>
                </a:solidFill>
              </a14:hiddenFill>
            </a:ext>
          </a:extLst>
        </p:spPr>
      </p:pic>
      <p:sp>
        <p:nvSpPr>
          <p:cNvPr id="40" name="ZoneTexte 39">
            <a:extLst>
              <a:ext uri="{FF2B5EF4-FFF2-40B4-BE49-F238E27FC236}">
                <a16:creationId xmlns:a16="http://schemas.microsoft.com/office/drawing/2014/main" id="{C695C65B-1F24-8546-9FFE-88CB65154573}"/>
              </a:ext>
            </a:extLst>
          </p:cNvPr>
          <p:cNvSpPr txBox="1"/>
          <p:nvPr/>
        </p:nvSpPr>
        <p:spPr>
          <a:xfrm>
            <a:off x="7862724" y="1686204"/>
            <a:ext cx="1028615" cy="338554"/>
          </a:xfrm>
          <a:prstGeom prst="rect">
            <a:avLst/>
          </a:prstGeom>
          <a:noFill/>
        </p:spPr>
        <p:txBody>
          <a:bodyPr wrap="none" rtlCol="0">
            <a:spAutoFit/>
          </a:bodyPr>
          <a:lstStyle/>
          <a:p>
            <a:r>
              <a:rPr lang="en-GB" sz="1600" b="1" dirty="0">
                <a:latin typeface="Corbel" panose="020B0503020204020204" pitchFamily="34" charset="0"/>
              </a:rPr>
              <a:t>Dev Tools</a:t>
            </a:r>
          </a:p>
        </p:txBody>
      </p:sp>
      <p:pic>
        <p:nvPicPr>
          <p:cNvPr id="41" name="Picture 14" descr="Visual Studio Code — Wikipédia">
            <a:extLst>
              <a:ext uri="{FF2B5EF4-FFF2-40B4-BE49-F238E27FC236}">
                <a16:creationId xmlns:a16="http://schemas.microsoft.com/office/drawing/2014/main" id="{250A08D5-A448-6845-9B8B-531F2B4F940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30400" y="2004418"/>
            <a:ext cx="360000" cy="360000"/>
          </a:xfrm>
          <a:prstGeom prst="rect">
            <a:avLst/>
          </a:prstGeom>
          <a:noFill/>
          <a:extLst>
            <a:ext uri="{909E8E84-426E-40DD-AFC4-6F175D3DCCD1}">
              <a14:hiddenFill xmlns:a14="http://schemas.microsoft.com/office/drawing/2010/main">
                <a:solidFill>
                  <a:srgbClr val="FFFFFF"/>
                </a:solidFill>
              </a14:hiddenFill>
            </a:ext>
          </a:extLst>
        </p:spPr>
      </p:pic>
      <p:sp>
        <p:nvSpPr>
          <p:cNvPr id="42" name="ZoneTexte 41">
            <a:extLst>
              <a:ext uri="{FF2B5EF4-FFF2-40B4-BE49-F238E27FC236}">
                <a16:creationId xmlns:a16="http://schemas.microsoft.com/office/drawing/2014/main" id="{2B78E482-79C5-344B-A70A-8D786FCFBAC6}"/>
              </a:ext>
            </a:extLst>
          </p:cNvPr>
          <p:cNvSpPr txBox="1"/>
          <p:nvPr/>
        </p:nvSpPr>
        <p:spPr>
          <a:xfrm>
            <a:off x="7862724" y="2716041"/>
            <a:ext cx="1166473" cy="338554"/>
          </a:xfrm>
          <a:prstGeom prst="rect">
            <a:avLst/>
          </a:prstGeom>
          <a:noFill/>
        </p:spPr>
        <p:txBody>
          <a:bodyPr wrap="none" rtlCol="0">
            <a:spAutoFit/>
          </a:bodyPr>
          <a:lstStyle/>
          <a:p>
            <a:r>
              <a:rPr lang="en-GB" sz="1600" b="1" dirty="0">
                <a:latin typeface="Corbel" panose="020B0503020204020204" pitchFamily="34" charset="0"/>
              </a:rPr>
              <a:t>Versioning</a:t>
            </a:r>
          </a:p>
        </p:txBody>
      </p:sp>
      <p:pic>
        <p:nvPicPr>
          <p:cNvPr id="43" name="Picture 16">
            <a:extLst>
              <a:ext uri="{FF2B5EF4-FFF2-40B4-BE49-F238E27FC236}">
                <a16:creationId xmlns:a16="http://schemas.microsoft.com/office/drawing/2014/main" id="{7F04B094-3295-304E-8B14-98D8E213F1E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79689" y="3102863"/>
            <a:ext cx="602915" cy="252000"/>
          </a:xfrm>
          <a:prstGeom prst="rect">
            <a:avLst/>
          </a:prstGeom>
          <a:noFill/>
          <a:extLst>
            <a:ext uri="{909E8E84-426E-40DD-AFC4-6F175D3DCCD1}">
              <a14:hiddenFill xmlns:a14="http://schemas.microsoft.com/office/drawing/2010/main">
                <a:solidFill>
                  <a:srgbClr val="FFFFFF"/>
                </a:solidFill>
              </a14:hiddenFill>
            </a:ext>
          </a:extLst>
        </p:spPr>
      </p:pic>
      <p:sp>
        <p:nvSpPr>
          <p:cNvPr id="44" name="ZoneTexte 43">
            <a:extLst>
              <a:ext uri="{FF2B5EF4-FFF2-40B4-BE49-F238E27FC236}">
                <a16:creationId xmlns:a16="http://schemas.microsoft.com/office/drawing/2014/main" id="{2DFEA8F1-E362-A841-8AF2-054C6C46D1A2}"/>
              </a:ext>
            </a:extLst>
          </p:cNvPr>
          <p:cNvSpPr txBox="1"/>
          <p:nvPr/>
        </p:nvSpPr>
        <p:spPr>
          <a:xfrm>
            <a:off x="7862724" y="3642418"/>
            <a:ext cx="1922706" cy="338554"/>
          </a:xfrm>
          <a:prstGeom prst="rect">
            <a:avLst/>
          </a:prstGeom>
          <a:noFill/>
        </p:spPr>
        <p:txBody>
          <a:bodyPr wrap="none" rtlCol="0">
            <a:spAutoFit/>
          </a:bodyPr>
          <a:lstStyle/>
          <a:p>
            <a:r>
              <a:rPr lang="en-GB" sz="1600" b="1" dirty="0">
                <a:latin typeface="Corbel" panose="020B0503020204020204" pitchFamily="34" charset="0"/>
              </a:rPr>
              <a:t>Interactive Data Viz</a:t>
            </a:r>
          </a:p>
        </p:txBody>
      </p:sp>
      <p:pic>
        <p:nvPicPr>
          <p:cNvPr id="45" name="Picture 18" descr="R for interactivity: an introduction to Shiny | Rutgers University Libraries">
            <a:extLst>
              <a:ext uri="{FF2B5EF4-FFF2-40B4-BE49-F238E27FC236}">
                <a16:creationId xmlns:a16="http://schemas.microsoft.com/office/drawing/2014/main" id="{5FEDA699-1F9B-CC4F-9D2A-DA12F397290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79687" y="4018557"/>
            <a:ext cx="372414" cy="43200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0" descr="Spotfire Tibco Coût - établissement des prix, Licences options pour Spotfire  Tibco Software BI">
            <a:extLst>
              <a:ext uri="{FF2B5EF4-FFF2-40B4-BE49-F238E27FC236}">
                <a16:creationId xmlns:a16="http://schemas.microsoft.com/office/drawing/2014/main" id="{9EF301BF-1EE3-B146-AA4E-6B14162917A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593693" y="4126557"/>
            <a:ext cx="943367" cy="21600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2" descr="Free Cytoscape Training Sessions in February – THL News Blog">
            <a:extLst>
              <a:ext uri="{FF2B5EF4-FFF2-40B4-BE49-F238E27FC236}">
                <a16:creationId xmlns:a16="http://schemas.microsoft.com/office/drawing/2014/main" id="{75039A41-0E04-FA45-8092-9D149FC01D2B}"/>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52625" t="42076" b="12627"/>
          <a:stretch/>
        </p:blipFill>
        <p:spPr bwMode="auto">
          <a:xfrm>
            <a:off x="7833719" y="6135597"/>
            <a:ext cx="981724" cy="396000"/>
          </a:xfrm>
          <a:prstGeom prst="rect">
            <a:avLst/>
          </a:prstGeom>
          <a:noFill/>
          <a:extLst>
            <a:ext uri="{909E8E84-426E-40DD-AFC4-6F175D3DCCD1}">
              <a14:hiddenFill xmlns:a14="http://schemas.microsoft.com/office/drawing/2010/main">
                <a:solidFill>
                  <a:srgbClr val="FFFFFF"/>
                </a:solidFill>
              </a14:hiddenFill>
            </a:ext>
          </a:extLst>
        </p:spPr>
      </p:pic>
      <p:sp>
        <p:nvSpPr>
          <p:cNvPr id="48" name="ZoneTexte 47">
            <a:extLst>
              <a:ext uri="{FF2B5EF4-FFF2-40B4-BE49-F238E27FC236}">
                <a16:creationId xmlns:a16="http://schemas.microsoft.com/office/drawing/2014/main" id="{9314F7B7-B3B7-D144-9C8C-5663526C3E44}"/>
              </a:ext>
            </a:extLst>
          </p:cNvPr>
          <p:cNvSpPr txBox="1"/>
          <p:nvPr/>
        </p:nvSpPr>
        <p:spPr>
          <a:xfrm>
            <a:off x="7862724" y="5802140"/>
            <a:ext cx="1050288" cy="338554"/>
          </a:xfrm>
          <a:prstGeom prst="rect">
            <a:avLst/>
          </a:prstGeom>
          <a:noFill/>
        </p:spPr>
        <p:txBody>
          <a:bodyPr wrap="none" rtlCol="0">
            <a:spAutoFit/>
          </a:bodyPr>
          <a:lstStyle/>
          <a:p>
            <a:r>
              <a:rPr lang="en-GB" sz="1600" b="1" dirty="0">
                <a:latin typeface="Corbel" panose="020B0503020204020204" pitchFamily="34" charset="0"/>
              </a:rPr>
              <a:t>Networks</a:t>
            </a:r>
          </a:p>
        </p:txBody>
      </p:sp>
      <p:sp>
        <p:nvSpPr>
          <p:cNvPr id="50" name="ZoneTexte 49">
            <a:extLst>
              <a:ext uri="{FF2B5EF4-FFF2-40B4-BE49-F238E27FC236}">
                <a16:creationId xmlns:a16="http://schemas.microsoft.com/office/drawing/2014/main" id="{5E391589-5F24-F541-A683-1FB86C92FC59}"/>
              </a:ext>
            </a:extLst>
          </p:cNvPr>
          <p:cNvSpPr txBox="1"/>
          <p:nvPr/>
        </p:nvSpPr>
        <p:spPr>
          <a:xfrm>
            <a:off x="9265187" y="2073571"/>
            <a:ext cx="761747" cy="261610"/>
          </a:xfrm>
          <a:prstGeom prst="rect">
            <a:avLst/>
          </a:prstGeom>
          <a:noFill/>
        </p:spPr>
        <p:txBody>
          <a:bodyPr wrap="none" rtlCol="0">
            <a:spAutoFit/>
          </a:bodyPr>
          <a:lstStyle/>
          <a:p>
            <a:r>
              <a:rPr lang="en-GB" sz="1100" dirty="0">
                <a:solidFill>
                  <a:srgbClr val="0779C5"/>
                </a:solidFill>
                <a:latin typeface="Corbel" panose="020B0503020204020204" pitchFamily="34" charset="0"/>
              </a:rPr>
              <a:t>VS Studio</a:t>
            </a:r>
          </a:p>
        </p:txBody>
      </p:sp>
      <p:grpSp>
        <p:nvGrpSpPr>
          <p:cNvPr id="51" name="Groupe 50">
            <a:extLst>
              <a:ext uri="{FF2B5EF4-FFF2-40B4-BE49-F238E27FC236}">
                <a16:creationId xmlns:a16="http://schemas.microsoft.com/office/drawing/2014/main" id="{1C3D9A5B-03A1-7442-8B1A-F54C2B3757B0}"/>
              </a:ext>
            </a:extLst>
          </p:cNvPr>
          <p:cNvGrpSpPr/>
          <p:nvPr/>
        </p:nvGrpSpPr>
        <p:grpSpPr>
          <a:xfrm>
            <a:off x="9680521" y="4108557"/>
            <a:ext cx="429926" cy="432000"/>
            <a:chOff x="10963889" y="4285021"/>
            <a:chExt cx="429926" cy="501110"/>
          </a:xfrm>
        </p:grpSpPr>
        <p:pic>
          <p:nvPicPr>
            <p:cNvPr id="52" name="Picture 28">
              <a:extLst>
                <a:ext uri="{FF2B5EF4-FFF2-40B4-BE49-F238E27FC236}">
                  <a16:creationId xmlns:a16="http://schemas.microsoft.com/office/drawing/2014/main" id="{BC54BD1C-7C2F-5542-A7E2-D7E0AC276BD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014281" y="4285021"/>
              <a:ext cx="329142" cy="288000"/>
            </a:xfrm>
            <a:prstGeom prst="rect">
              <a:avLst/>
            </a:prstGeom>
            <a:noFill/>
            <a:extLst>
              <a:ext uri="{909E8E84-426E-40DD-AFC4-6F175D3DCCD1}">
                <a14:hiddenFill xmlns:a14="http://schemas.microsoft.com/office/drawing/2010/main">
                  <a:solidFill>
                    <a:srgbClr val="FFFFFF"/>
                  </a:solidFill>
                </a14:hiddenFill>
              </a:ext>
            </a:extLst>
          </p:spPr>
        </p:pic>
        <p:sp>
          <p:nvSpPr>
            <p:cNvPr id="53" name="ZoneTexte 52">
              <a:extLst>
                <a:ext uri="{FF2B5EF4-FFF2-40B4-BE49-F238E27FC236}">
                  <a16:creationId xmlns:a16="http://schemas.microsoft.com/office/drawing/2014/main" id="{DB9B6882-6711-3B40-9F3D-4F0994367096}"/>
                </a:ext>
              </a:extLst>
            </p:cNvPr>
            <p:cNvSpPr txBox="1"/>
            <p:nvPr/>
          </p:nvSpPr>
          <p:spPr>
            <a:xfrm>
              <a:off x="10963889" y="4539910"/>
              <a:ext cx="429926" cy="246221"/>
            </a:xfrm>
            <a:prstGeom prst="rect">
              <a:avLst/>
            </a:prstGeom>
            <a:noFill/>
          </p:spPr>
          <p:txBody>
            <a:bodyPr wrap="none" rtlCol="0">
              <a:spAutoFit/>
            </a:bodyPr>
            <a:lstStyle/>
            <a:p>
              <a:r>
                <a:rPr lang="en-GB" sz="1000" dirty="0">
                  <a:solidFill>
                    <a:srgbClr val="F47D4F"/>
                  </a:solidFill>
                </a:rPr>
                <a:t>d3.js</a:t>
              </a:r>
            </a:p>
          </p:txBody>
        </p:sp>
      </p:grpSp>
      <p:pic>
        <p:nvPicPr>
          <p:cNvPr id="55" name="Picture 30" descr="Neo4j Graph Platform – The Leader in Graph Databases">
            <a:extLst>
              <a:ext uri="{FF2B5EF4-FFF2-40B4-BE49-F238E27FC236}">
                <a16:creationId xmlns:a16="http://schemas.microsoft.com/office/drawing/2014/main" id="{25694B2F-9EBA-F940-97CF-27B8E5557AE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969854" y="6140000"/>
            <a:ext cx="759369" cy="396000"/>
          </a:xfrm>
          <a:prstGeom prst="rect">
            <a:avLst/>
          </a:prstGeom>
          <a:noFill/>
          <a:extLst>
            <a:ext uri="{909E8E84-426E-40DD-AFC4-6F175D3DCCD1}">
              <a14:hiddenFill xmlns:a14="http://schemas.microsoft.com/office/drawing/2010/main">
                <a:solidFill>
                  <a:srgbClr val="FFFFFF"/>
                </a:solidFill>
              </a14:hiddenFill>
            </a:ext>
          </a:extLst>
        </p:spPr>
      </p:pic>
      <p:sp>
        <p:nvSpPr>
          <p:cNvPr id="56" name="ZoneTexte 55">
            <a:extLst>
              <a:ext uri="{FF2B5EF4-FFF2-40B4-BE49-F238E27FC236}">
                <a16:creationId xmlns:a16="http://schemas.microsoft.com/office/drawing/2014/main" id="{C47925A7-63D7-5F4E-A596-B729DAAFE502}"/>
              </a:ext>
            </a:extLst>
          </p:cNvPr>
          <p:cNvSpPr txBox="1"/>
          <p:nvPr/>
        </p:nvSpPr>
        <p:spPr>
          <a:xfrm>
            <a:off x="10072635" y="2718747"/>
            <a:ext cx="1027845" cy="338554"/>
          </a:xfrm>
          <a:prstGeom prst="rect">
            <a:avLst/>
          </a:prstGeom>
          <a:noFill/>
        </p:spPr>
        <p:txBody>
          <a:bodyPr wrap="none" rtlCol="0">
            <a:spAutoFit/>
          </a:bodyPr>
          <a:lstStyle/>
          <a:p>
            <a:r>
              <a:rPr lang="en-GB" sz="1600" b="1" dirty="0">
                <a:latin typeface="Corbel" panose="020B0503020204020204" pitchFamily="34" charset="0"/>
              </a:rPr>
              <a:t>Database</a:t>
            </a:r>
          </a:p>
        </p:txBody>
      </p:sp>
      <p:sp>
        <p:nvSpPr>
          <p:cNvPr id="61" name="ZoneTexte 60">
            <a:extLst>
              <a:ext uri="{FF2B5EF4-FFF2-40B4-BE49-F238E27FC236}">
                <a16:creationId xmlns:a16="http://schemas.microsoft.com/office/drawing/2014/main" id="{9A2FB1C5-7BAE-4F4C-832C-689726966C4E}"/>
              </a:ext>
            </a:extLst>
          </p:cNvPr>
          <p:cNvSpPr txBox="1"/>
          <p:nvPr/>
        </p:nvSpPr>
        <p:spPr>
          <a:xfrm>
            <a:off x="9963844" y="6114140"/>
            <a:ext cx="825868" cy="369331"/>
          </a:xfrm>
          <a:prstGeom prst="rect">
            <a:avLst/>
          </a:prstGeom>
          <a:noFill/>
        </p:spPr>
        <p:txBody>
          <a:bodyPr wrap="none" rtlCol="0">
            <a:spAutoFit/>
          </a:bodyPr>
          <a:lstStyle/>
          <a:p>
            <a:r>
              <a:rPr lang="en-GB" sz="900" dirty="0">
                <a:solidFill>
                  <a:srgbClr val="4F4F4F"/>
                </a:solidFill>
                <a:latin typeface="Consolas" panose="020B0609020204030204" pitchFamily="49" charset="0"/>
                <a:cs typeface="Consolas" panose="020B0609020204030204" pitchFamily="49" charset="0"/>
              </a:rPr>
              <a:t>Python</a:t>
            </a:r>
          </a:p>
          <a:p>
            <a:r>
              <a:rPr lang="en-GB" sz="900" dirty="0">
                <a:solidFill>
                  <a:srgbClr val="4F4F4F"/>
                </a:solidFill>
                <a:latin typeface="Consolas" panose="020B0609020204030204" pitchFamily="49" charset="0"/>
                <a:cs typeface="Consolas" panose="020B0609020204030204" pitchFamily="49" charset="0"/>
              </a:rPr>
              <a:t>graph-tool</a:t>
            </a:r>
          </a:p>
        </p:txBody>
      </p:sp>
      <p:sp>
        <p:nvSpPr>
          <p:cNvPr id="65" name="ZoneTexte 64">
            <a:extLst>
              <a:ext uri="{FF2B5EF4-FFF2-40B4-BE49-F238E27FC236}">
                <a16:creationId xmlns:a16="http://schemas.microsoft.com/office/drawing/2014/main" id="{DBD21B2A-D45C-5F4E-9AF3-C875D71DA547}"/>
              </a:ext>
            </a:extLst>
          </p:cNvPr>
          <p:cNvSpPr txBox="1"/>
          <p:nvPr/>
        </p:nvSpPr>
        <p:spPr>
          <a:xfrm>
            <a:off x="10976206" y="6109729"/>
            <a:ext cx="569387" cy="369332"/>
          </a:xfrm>
          <a:prstGeom prst="rect">
            <a:avLst/>
          </a:prstGeom>
          <a:noFill/>
        </p:spPr>
        <p:txBody>
          <a:bodyPr wrap="none" rtlCol="0">
            <a:spAutoFit/>
          </a:bodyPr>
          <a:lstStyle/>
          <a:p>
            <a:r>
              <a:rPr lang="en-GB" sz="900" dirty="0">
                <a:solidFill>
                  <a:srgbClr val="4F4F4F"/>
                </a:solidFill>
                <a:latin typeface="Consolas" panose="020B0609020204030204" pitchFamily="49" charset="0"/>
                <a:cs typeface="Consolas" panose="020B0609020204030204" pitchFamily="49" charset="0"/>
              </a:rPr>
              <a:t>R</a:t>
            </a:r>
          </a:p>
          <a:p>
            <a:r>
              <a:rPr lang="en-GB" sz="900" dirty="0">
                <a:solidFill>
                  <a:srgbClr val="4F4F4F"/>
                </a:solidFill>
                <a:latin typeface="Consolas" panose="020B0609020204030204" pitchFamily="49" charset="0"/>
                <a:cs typeface="Consolas" panose="020B0609020204030204" pitchFamily="49" charset="0"/>
              </a:rPr>
              <a:t>igraph</a:t>
            </a:r>
          </a:p>
        </p:txBody>
      </p:sp>
      <p:pic>
        <p:nvPicPr>
          <p:cNvPr id="12290" name="Picture 2" descr="SQL, une définition - ZDNet">
            <a:extLst>
              <a:ext uri="{FF2B5EF4-FFF2-40B4-BE49-F238E27FC236}">
                <a16:creationId xmlns:a16="http://schemas.microsoft.com/office/drawing/2014/main" id="{864F1CA7-517C-1B4B-9CBC-A6C8E805B49E}"/>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30734" t="17945" r="30146" b="17724"/>
          <a:stretch/>
        </p:blipFill>
        <p:spPr bwMode="auto">
          <a:xfrm>
            <a:off x="10108799" y="3054523"/>
            <a:ext cx="379336" cy="43200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MongoDB : NoSQL Database | OVHcloud">
            <a:extLst>
              <a:ext uri="{FF2B5EF4-FFF2-40B4-BE49-F238E27FC236}">
                <a16:creationId xmlns:a16="http://schemas.microsoft.com/office/drawing/2014/main" id="{A70F90EF-C029-A34F-BBB2-C3890980CF7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645255" y="3110337"/>
            <a:ext cx="878365" cy="237053"/>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a:extLst>
              <a:ext uri="{FF2B5EF4-FFF2-40B4-BE49-F238E27FC236}">
                <a16:creationId xmlns:a16="http://schemas.microsoft.com/office/drawing/2014/main" id="{ACF56C22-B2C5-FD4C-95FB-8FB8E7C81F6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093510" y="1923872"/>
            <a:ext cx="449562" cy="521092"/>
          </a:xfrm>
          <a:prstGeom prst="rect">
            <a:avLst/>
          </a:prstGeom>
          <a:noFill/>
          <a:extLst>
            <a:ext uri="{909E8E84-426E-40DD-AFC4-6F175D3DCCD1}">
              <a14:hiddenFill xmlns:a14="http://schemas.microsoft.com/office/drawing/2010/main">
                <a:solidFill>
                  <a:srgbClr val="FFFFFF"/>
                </a:solidFill>
              </a14:hiddenFill>
            </a:ext>
          </a:extLst>
        </p:spPr>
      </p:pic>
      <p:sp>
        <p:nvSpPr>
          <p:cNvPr id="66" name="ZoneTexte 65">
            <a:extLst>
              <a:ext uri="{FF2B5EF4-FFF2-40B4-BE49-F238E27FC236}">
                <a16:creationId xmlns:a16="http://schemas.microsoft.com/office/drawing/2014/main" id="{6C9C84F9-F71F-3C4F-BBCC-A8CE5BE8D71A}"/>
              </a:ext>
            </a:extLst>
          </p:cNvPr>
          <p:cNvSpPr txBox="1"/>
          <p:nvPr/>
        </p:nvSpPr>
        <p:spPr>
          <a:xfrm>
            <a:off x="7864617" y="4699563"/>
            <a:ext cx="696024" cy="338554"/>
          </a:xfrm>
          <a:prstGeom prst="rect">
            <a:avLst/>
          </a:prstGeom>
          <a:noFill/>
        </p:spPr>
        <p:txBody>
          <a:bodyPr wrap="none" rtlCol="0">
            <a:spAutoFit/>
          </a:bodyPr>
          <a:lstStyle/>
          <a:p>
            <a:r>
              <a:rPr lang="en-GB" sz="1600" b="1" dirty="0">
                <a:latin typeface="Corbel" panose="020B0503020204020204" pitchFamily="34" charset="0"/>
              </a:rPr>
              <a:t>Cloud</a:t>
            </a:r>
          </a:p>
        </p:txBody>
      </p:sp>
      <p:pic>
        <p:nvPicPr>
          <p:cNvPr id="12296" name="Picture 8" descr="Google Cloud Platform service comes to campus - UW–⁠Madison Information  Technology">
            <a:extLst>
              <a:ext uri="{FF2B5EF4-FFF2-40B4-BE49-F238E27FC236}">
                <a16:creationId xmlns:a16="http://schemas.microsoft.com/office/drawing/2014/main" id="{B213E0A1-8651-2A45-A33D-586A964478FB}"/>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16739" t="76566" r="41516" b="5961"/>
          <a:stretch/>
        </p:blipFill>
        <p:spPr bwMode="auto">
          <a:xfrm>
            <a:off x="7833719" y="5494290"/>
            <a:ext cx="734487" cy="136642"/>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8" descr="Google Cloud Platform service comes to campus - UW–⁠Madison Information  Technology">
            <a:extLst>
              <a:ext uri="{FF2B5EF4-FFF2-40B4-BE49-F238E27FC236}">
                <a16:creationId xmlns:a16="http://schemas.microsoft.com/office/drawing/2014/main" id="{6B0B07FF-69C5-3F4B-B40C-5C12793708C9}"/>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27509" t="5967" r="29618" b="34606"/>
          <a:stretch/>
        </p:blipFill>
        <p:spPr bwMode="auto">
          <a:xfrm>
            <a:off x="7862629" y="5096926"/>
            <a:ext cx="549557" cy="338555"/>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Microsoft Azure Cloud | Optimize your applications | Conseil 3D">
            <a:extLst>
              <a:ext uri="{FF2B5EF4-FFF2-40B4-BE49-F238E27FC236}">
                <a16:creationId xmlns:a16="http://schemas.microsoft.com/office/drawing/2014/main" id="{E84B5C1C-0647-0B4F-9EEC-6FAB369CA6B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759906" y="5112720"/>
            <a:ext cx="959148" cy="438525"/>
          </a:xfrm>
          <a:prstGeom prst="rect">
            <a:avLst/>
          </a:prstGeom>
          <a:noFill/>
          <a:extLst>
            <a:ext uri="{909E8E84-426E-40DD-AFC4-6F175D3DCCD1}">
              <a14:hiddenFill xmlns:a14="http://schemas.microsoft.com/office/drawing/2010/main">
                <a:solidFill>
                  <a:srgbClr val="FFFFFF"/>
                </a:solidFill>
              </a14:hiddenFill>
            </a:ext>
          </a:extLst>
        </p:spPr>
      </p:pic>
      <p:pic>
        <p:nvPicPr>
          <p:cNvPr id="12300" name="Picture 12" descr="Vue d'ensemble d'Amazon Web Services - EASYTEAM">
            <a:extLst>
              <a:ext uri="{FF2B5EF4-FFF2-40B4-BE49-F238E27FC236}">
                <a16:creationId xmlns:a16="http://schemas.microsoft.com/office/drawing/2014/main" id="{1C8DB45F-4B7B-D64D-85D7-8F4CFA715F7C}"/>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933588" y="5168318"/>
            <a:ext cx="862204" cy="3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28827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ZoneTexte 51">
            <a:extLst>
              <a:ext uri="{FF2B5EF4-FFF2-40B4-BE49-F238E27FC236}">
                <a16:creationId xmlns:a16="http://schemas.microsoft.com/office/drawing/2014/main" id="{0814AB9C-96D3-3441-A6D3-CF1DC666C6B3}"/>
              </a:ext>
            </a:extLst>
          </p:cNvPr>
          <p:cNvSpPr txBox="1"/>
          <p:nvPr/>
        </p:nvSpPr>
        <p:spPr>
          <a:xfrm>
            <a:off x="2402744" y="2921168"/>
            <a:ext cx="7386513" cy="553998"/>
          </a:xfrm>
          <a:prstGeom prst="rect">
            <a:avLst/>
          </a:prstGeom>
          <a:noFill/>
        </p:spPr>
        <p:txBody>
          <a:bodyPr wrap="square" rtlCol="0">
            <a:spAutoFit/>
          </a:bodyPr>
          <a:lstStyle/>
          <a:p>
            <a:pPr algn="ctr"/>
            <a:r>
              <a:rPr lang="en-GB" sz="3000" b="1" dirty="0">
                <a:solidFill>
                  <a:srgbClr val="0B1333"/>
                </a:solidFill>
                <a:latin typeface="Corbel" panose="020B0503020204020204" pitchFamily="34" charset="0"/>
              </a:rPr>
              <a:t>Applications</a:t>
            </a:r>
          </a:p>
        </p:txBody>
      </p:sp>
    </p:spTree>
    <p:extLst>
      <p:ext uri="{BB962C8B-B14F-4D97-AF65-F5344CB8AC3E}">
        <p14:creationId xmlns:p14="http://schemas.microsoft.com/office/powerpoint/2010/main" val="40318805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FC887D8D-9162-2244-AD2A-A7C7BB858A52}"/>
              </a:ext>
            </a:extLst>
          </p:cNvPr>
          <p:cNvSpPr txBox="1"/>
          <p:nvPr/>
        </p:nvSpPr>
        <p:spPr>
          <a:xfrm>
            <a:off x="323860" y="142880"/>
            <a:ext cx="6763390" cy="553998"/>
          </a:xfrm>
          <a:prstGeom prst="rect">
            <a:avLst/>
          </a:prstGeom>
          <a:noFill/>
        </p:spPr>
        <p:txBody>
          <a:bodyPr wrap="none" rtlCol="0">
            <a:spAutoFit/>
          </a:bodyPr>
          <a:lstStyle/>
          <a:p>
            <a:r>
              <a:rPr lang="en-GB" sz="3000" b="1" dirty="0">
                <a:solidFill>
                  <a:srgbClr val="0B1333"/>
                </a:solidFill>
                <a:latin typeface="Corbel" panose="020B0503020204020204" pitchFamily="34" charset="0"/>
              </a:rPr>
              <a:t>Molecular classification of breast cancer</a:t>
            </a:r>
          </a:p>
        </p:txBody>
      </p:sp>
      <p:cxnSp>
        <p:nvCxnSpPr>
          <p:cNvPr id="13" name="Connecteur droit 12">
            <a:extLst>
              <a:ext uri="{FF2B5EF4-FFF2-40B4-BE49-F238E27FC236}">
                <a16:creationId xmlns:a16="http://schemas.microsoft.com/office/drawing/2014/main" id="{5806400B-7DB8-3E48-A26E-6B9E1DEDD589}"/>
              </a:ext>
            </a:extLst>
          </p:cNvPr>
          <p:cNvCxnSpPr/>
          <p:nvPr/>
        </p:nvCxnSpPr>
        <p:spPr>
          <a:xfrm>
            <a:off x="352436" y="739742"/>
            <a:ext cx="6120000" cy="0"/>
          </a:xfrm>
          <a:prstGeom prst="line">
            <a:avLst/>
          </a:prstGeom>
          <a:ln w="12700">
            <a:solidFill>
              <a:srgbClr val="0B1333"/>
            </a:solidFill>
          </a:ln>
        </p:spPr>
        <p:style>
          <a:lnRef idx="1">
            <a:schemeClr val="accent1"/>
          </a:lnRef>
          <a:fillRef idx="0">
            <a:schemeClr val="accent1"/>
          </a:fillRef>
          <a:effectRef idx="0">
            <a:schemeClr val="accent1"/>
          </a:effectRef>
          <a:fontRef idx="minor">
            <a:schemeClr val="tx1"/>
          </a:fontRef>
        </p:style>
      </p:cxnSp>
      <p:grpSp>
        <p:nvGrpSpPr>
          <p:cNvPr id="6" name="Groupe 5">
            <a:extLst>
              <a:ext uri="{FF2B5EF4-FFF2-40B4-BE49-F238E27FC236}">
                <a16:creationId xmlns:a16="http://schemas.microsoft.com/office/drawing/2014/main" id="{64924C46-189C-CE44-A2FB-5CDEB42ADEF7}"/>
              </a:ext>
            </a:extLst>
          </p:cNvPr>
          <p:cNvGrpSpPr>
            <a:grpSpLocks noChangeAspect="1"/>
          </p:cNvGrpSpPr>
          <p:nvPr/>
        </p:nvGrpSpPr>
        <p:grpSpPr>
          <a:xfrm>
            <a:off x="1" y="1410233"/>
            <a:ext cx="4662353" cy="2462288"/>
            <a:chOff x="1259632" y="3855347"/>
            <a:chExt cx="4968552" cy="2623998"/>
          </a:xfrm>
        </p:grpSpPr>
        <p:pic>
          <p:nvPicPr>
            <p:cNvPr id="8" name="Picture 2" descr="http://www.cancer.gov/images/cdr/live/CDR734087-571.jpg">
              <a:extLst>
                <a:ext uri="{FF2B5EF4-FFF2-40B4-BE49-F238E27FC236}">
                  <a16:creationId xmlns:a16="http://schemas.microsoft.com/office/drawing/2014/main" id="{D68946A9-1B3C-264E-A5E5-436CDEE6F4F0}"/>
                </a:ext>
              </a:extLst>
            </p:cNvPr>
            <p:cNvPicPr>
              <a:picLocks noChangeAspect="1" noChangeArrowheads="1"/>
            </p:cNvPicPr>
            <p:nvPr/>
          </p:nvPicPr>
          <p:blipFill>
            <a:blip r:embed="rId2" cstate="print"/>
            <a:srcRect l="57586" t="20261" r="7281" b="13248"/>
            <a:stretch>
              <a:fillRect/>
            </a:stretch>
          </p:blipFill>
          <p:spPr bwMode="auto">
            <a:xfrm>
              <a:off x="4788024" y="4149080"/>
              <a:ext cx="1189934" cy="1914931"/>
            </a:xfrm>
            <a:prstGeom prst="rect">
              <a:avLst/>
            </a:prstGeom>
            <a:noFill/>
            <a:ln w="6350">
              <a:noFill/>
            </a:ln>
          </p:spPr>
        </p:pic>
        <p:pic>
          <p:nvPicPr>
            <p:cNvPr id="9" name="Picture 4" descr="http://www.cancer.gov/images/cdr/live/CDR734077-571.jpg">
              <a:extLst>
                <a:ext uri="{FF2B5EF4-FFF2-40B4-BE49-F238E27FC236}">
                  <a16:creationId xmlns:a16="http://schemas.microsoft.com/office/drawing/2014/main" id="{70873488-EABC-9444-B738-DCFF29CCF6A1}"/>
                </a:ext>
              </a:extLst>
            </p:cNvPr>
            <p:cNvPicPr>
              <a:picLocks noChangeAspect="1" noChangeArrowheads="1"/>
            </p:cNvPicPr>
            <p:nvPr/>
          </p:nvPicPr>
          <p:blipFill rotWithShape="1">
            <a:blip r:embed="rId3" cstate="print"/>
            <a:srcRect t="8572" b="8015"/>
            <a:stretch/>
          </p:blipFill>
          <p:spPr bwMode="auto">
            <a:xfrm>
              <a:off x="1259632" y="4077072"/>
              <a:ext cx="3387169" cy="2402273"/>
            </a:xfrm>
            <a:prstGeom prst="rect">
              <a:avLst/>
            </a:prstGeom>
            <a:noFill/>
          </p:spPr>
        </p:pic>
        <p:sp>
          <p:nvSpPr>
            <p:cNvPr id="10" name="Rectangle 9">
              <a:extLst>
                <a:ext uri="{FF2B5EF4-FFF2-40B4-BE49-F238E27FC236}">
                  <a16:creationId xmlns:a16="http://schemas.microsoft.com/office/drawing/2014/main" id="{A20E945A-8F8B-7C4B-B4D0-09E9EEDEA464}"/>
                </a:ext>
              </a:extLst>
            </p:cNvPr>
            <p:cNvSpPr/>
            <p:nvPr/>
          </p:nvSpPr>
          <p:spPr>
            <a:xfrm>
              <a:off x="3366914" y="4077072"/>
              <a:ext cx="1224136" cy="2376264"/>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E23560E-4955-A545-AB06-E40BAE45214F}"/>
                </a:ext>
              </a:extLst>
            </p:cNvPr>
            <p:cNvSpPr/>
            <p:nvPr/>
          </p:nvSpPr>
          <p:spPr>
            <a:xfrm>
              <a:off x="4807074" y="4077072"/>
              <a:ext cx="1224136" cy="2376264"/>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ZoneTexte 11">
              <a:extLst>
                <a:ext uri="{FF2B5EF4-FFF2-40B4-BE49-F238E27FC236}">
                  <a16:creationId xmlns:a16="http://schemas.microsoft.com/office/drawing/2014/main" id="{360E66E9-D5FF-DC43-AA7C-57A70BC9BF64}"/>
                </a:ext>
              </a:extLst>
            </p:cNvPr>
            <p:cNvSpPr txBox="1"/>
            <p:nvPr/>
          </p:nvSpPr>
          <p:spPr>
            <a:xfrm>
              <a:off x="3150890" y="3855347"/>
              <a:ext cx="1656184" cy="230832"/>
            </a:xfrm>
            <a:prstGeom prst="rect">
              <a:avLst/>
            </a:prstGeom>
            <a:noFill/>
          </p:spPr>
          <p:txBody>
            <a:bodyPr wrap="square" rtlCol="0">
              <a:spAutoFit/>
            </a:bodyPr>
            <a:lstStyle/>
            <a:p>
              <a:pPr algn="ctr"/>
              <a:r>
                <a:rPr lang="en-US" sz="900" dirty="0">
                  <a:solidFill>
                    <a:schemeClr val="tx1">
                      <a:lumMod val="50000"/>
                      <a:lumOff val="50000"/>
                    </a:schemeClr>
                  </a:solidFill>
                  <a:latin typeface="Corbel" panose="020B0503020204020204" pitchFamily="34" charset="0"/>
                </a:rPr>
                <a:t>lobular carcinoma</a:t>
              </a:r>
            </a:p>
          </p:txBody>
        </p:sp>
        <p:sp>
          <p:nvSpPr>
            <p:cNvPr id="14" name="ZoneTexte 13">
              <a:extLst>
                <a:ext uri="{FF2B5EF4-FFF2-40B4-BE49-F238E27FC236}">
                  <a16:creationId xmlns:a16="http://schemas.microsoft.com/office/drawing/2014/main" id="{656E7C3C-E9DE-664D-9DBC-602B954372A8}"/>
                </a:ext>
              </a:extLst>
            </p:cNvPr>
            <p:cNvSpPr txBox="1"/>
            <p:nvPr/>
          </p:nvSpPr>
          <p:spPr>
            <a:xfrm>
              <a:off x="4572000" y="3855347"/>
              <a:ext cx="1656184" cy="230832"/>
            </a:xfrm>
            <a:prstGeom prst="rect">
              <a:avLst/>
            </a:prstGeom>
            <a:noFill/>
          </p:spPr>
          <p:txBody>
            <a:bodyPr wrap="square" rtlCol="0">
              <a:spAutoFit/>
            </a:bodyPr>
            <a:lstStyle/>
            <a:p>
              <a:pPr algn="ctr"/>
              <a:r>
                <a:rPr lang="en-US" sz="900" dirty="0">
                  <a:solidFill>
                    <a:schemeClr val="tx1">
                      <a:lumMod val="50000"/>
                      <a:lumOff val="50000"/>
                    </a:schemeClr>
                  </a:solidFill>
                  <a:latin typeface="Corbel" panose="020B0503020204020204" pitchFamily="34" charset="0"/>
                </a:rPr>
                <a:t>ductal carcinoma</a:t>
              </a:r>
            </a:p>
          </p:txBody>
        </p:sp>
      </p:grpSp>
      <p:sp>
        <p:nvSpPr>
          <p:cNvPr id="15" name="ZoneTexte 14">
            <a:extLst>
              <a:ext uri="{FF2B5EF4-FFF2-40B4-BE49-F238E27FC236}">
                <a16:creationId xmlns:a16="http://schemas.microsoft.com/office/drawing/2014/main" id="{7FD8E8A0-1732-774C-B617-B3C3FBF9334E}"/>
              </a:ext>
            </a:extLst>
          </p:cNvPr>
          <p:cNvSpPr txBox="1"/>
          <p:nvPr/>
        </p:nvSpPr>
        <p:spPr>
          <a:xfrm>
            <a:off x="124047" y="1090734"/>
            <a:ext cx="2509020" cy="369332"/>
          </a:xfrm>
          <a:prstGeom prst="rect">
            <a:avLst/>
          </a:prstGeom>
          <a:noFill/>
        </p:spPr>
        <p:txBody>
          <a:bodyPr wrap="none" rtlCol="0">
            <a:spAutoFit/>
          </a:bodyPr>
          <a:lstStyle/>
          <a:p>
            <a:r>
              <a:rPr lang="en-GB" b="1" dirty="0">
                <a:latin typeface="Corbel" panose="020B0503020204020204" pitchFamily="34" charset="0"/>
              </a:rPr>
              <a:t>Heterogeneous disease</a:t>
            </a:r>
          </a:p>
        </p:txBody>
      </p:sp>
      <p:sp>
        <p:nvSpPr>
          <p:cNvPr id="16" name="ZoneTexte 15">
            <a:extLst>
              <a:ext uri="{FF2B5EF4-FFF2-40B4-BE49-F238E27FC236}">
                <a16:creationId xmlns:a16="http://schemas.microsoft.com/office/drawing/2014/main" id="{EB3036C3-7BFF-9D48-BBFE-812D62998FDE}"/>
              </a:ext>
            </a:extLst>
          </p:cNvPr>
          <p:cNvSpPr txBox="1"/>
          <p:nvPr/>
        </p:nvSpPr>
        <p:spPr>
          <a:xfrm>
            <a:off x="5166490" y="1090734"/>
            <a:ext cx="2422458" cy="369332"/>
          </a:xfrm>
          <a:prstGeom prst="rect">
            <a:avLst/>
          </a:prstGeom>
          <a:noFill/>
        </p:spPr>
        <p:txBody>
          <a:bodyPr wrap="none" rtlCol="0">
            <a:spAutoFit/>
          </a:bodyPr>
          <a:lstStyle/>
          <a:p>
            <a:r>
              <a:rPr lang="en-GB" b="1" dirty="0">
                <a:latin typeface="Corbel" panose="020B0503020204020204" pitchFamily="34" charset="0"/>
              </a:rPr>
              <a:t>Genetic predisposition</a:t>
            </a:r>
          </a:p>
        </p:txBody>
      </p:sp>
      <p:pic>
        <p:nvPicPr>
          <p:cNvPr id="1026" name="Picture 2" descr="Interaction between RAD51 and BRCA in DNA repair. A) In response to DNA...  | Download Scientific Diagram">
            <a:extLst>
              <a:ext uri="{FF2B5EF4-FFF2-40B4-BE49-F238E27FC236}">
                <a16:creationId xmlns:a16="http://schemas.microsoft.com/office/drawing/2014/main" id="{5B0E94DB-19EF-EF40-AEE1-AADD5F16A73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91" t="1115" r="1620" b="602"/>
          <a:stretch/>
        </p:blipFill>
        <p:spPr bwMode="auto">
          <a:xfrm>
            <a:off x="5352794" y="1665854"/>
            <a:ext cx="2422458" cy="2052051"/>
          </a:xfrm>
          <a:prstGeom prst="rect">
            <a:avLst/>
          </a:prstGeom>
          <a:noFill/>
          <a:extLst>
            <a:ext uri="{909E8E84-426E-40DD-AFC4-6F175D3DCCD1}">
              <a14:hiddenFill xmlns:a14="http://schemas.microsoft.com/office/drawing/2010/main">
                <a:solidFill>
                  <a:srgbClr val="FFFFFF"/>
                </a:solidFill>
              </a14:hiddenFill>
            </a:ext>
          </a:extLst>
        </p:spPr>
      </p:pic>
      <p:sp>
        <p:nvSpPr>
          <p:cNvPr id="17" name="ZoneTexte 16">
            <a:extLst>
              <a:ext uri="{FF2B5EF4-FFF2-40B4-BE49-F238E27FC236}">
                <a16:creationId xmlns:a16="http://schemas.microsoft.com/office/drawing/2014/main" id="{3837A6C5-E45C-2245-9F2A-2901E2D18EBA}"/>
              </a:ext>
            </a:extLst>
          </p:cNvPr>
          <p:cNvSpPr txBox="1"/>
          <p:nvPr/>
        </p:nvSpPr>
        <p:spPr>
          <a:xfrm>
            <a:off x="109895" y="4557834"/>
            <a:ext cx="4628768" cy="369332"/>
          </a:xfrm>
          <a:prstGeom prst="rect">
            <a:avLst/>
          </a:prstGeom>
          <a:noFill/>
        </p:spPr>
        <p:txBody>
          <a:bodyPr wrap="none" rtlCol="0">
            <a:spAutoFit/>
          </a:bodyPr>
          <a:lstStyle/>
          <a:p>
            <a:r>
              <a:rPr lang="en-GB" b="1" dirty="0">
                <a:latin typeface="Corbel" panose="020B0503020204020204" pitchFamily="34" charset="0"/>
              </a:rPr>
              <a:t>Pioneer in Computational Precision Medicine</a:t>
            </a:r>
          </a:p>
        </p:txBody>
      </p:sp>
      <p:pic>
        <p:nvPicPr>
          <p:cNvPr id="1028" name="Picture 4" descr="Tamoxifen - Wikipedia">
            <a:extLst>
              <a:ext uri="{FF2B5EF4-FFF2-40B4-BE49-F238E27FC236}">
                <a16:creationId xmlns:a16="http://schemas.microsoft.com/office/drawing/2014/main" id="{A7037219-E3B1-D44D-9CF1-38730BCAAF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2475" y="5239706"/>
            <a:ext cx="1274326" cy="942975"/>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D4673F92-C8FD-0D41-BC7E-FF8418232D73}"/>
              </a:ext>
            </a:extLst>
          </p:cNvPr>
          <p:cNvSpPr txBox="1"/>
          <p:nvPr/>
        </p:nvSpPr>
        <p:spPr>
          <a:xfrm>
            <a:off x="3059427" y="6289429"/>
            <a:ext cx="1124026" cy="261610"/>
          </a:xfrm>
          <a:prstGeom prst="rect">
            <a:avLst/>
          </a:prstGeom>
          <a:noFill/>
        </p:spPr>
        <p:txBody>
          <a:bodyPr wrap="none" rtlCol="0">
            <a:spAutoFit/>
          </a:bodyPr>
          <a:lstStyle/>
          <a:p>
            <a:r>
              <a:rPr lang="en-GB" sz="1100" dirty="0">
                <a:solidFill>
                  <a:schemeClr val="bg1">
                    <a:lumMod val="50000"/>
                  </a:schemeClr>
                </a:solidFill>
              </a:rPr>
              <a:t>1998: tamoxifen</a:t>
            </a:r>
          </a:p>
        </p:txBody>
      </p:sp>
      <p:pic>
        <p:nvPicPr>
          <p:cNvPr id="1030" name="Picture 6" descr="Shorter drug treatment OK for many breast cancer patients">
            <a:extLst>
              <a:ext uri="{FF2B5EF4-FFF2-40B4-BE49-F238E27FC236}">
                <a16:creationId xmlns:a16="http://schemas.microsoft.com/office/drawing/2014/main" id="{93F3FD47-FE89-D545-B0A2-A3B73E8D89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2057" y="5239706"/>
            <a:ext cx="701353" cy="947477"/>
          </a:xfrm>
          <a:prstGeom prst="rect">
            <a:avLst/>
          </a:prstGeom>
          <a:noFill/>
          <a:extLst>
            <a:ext uri="{909E8E84-426E-40DD-AFC4-6F175D3DCCD1}">
              <a14:hiddenFill xmlns:a14="http://schemas.microsoft.com/office/drawing/2010/main">
                <a:solidFill>
                  <a:srgbClr val="FFFFFF"/>
                </a:solidFill>
              </a14:hiddenFill>
            </a:ext>
          </a:extLst>
        </p:spPr>
      </p:pic>
      <p:sp>
        <p:nvSpPr>
          <p:cNvPr id="22" name="ZoneTexte 21">
            <a:extLst>
              <a:ext uri="{FF2B5EF4-FFF2-40B4-BE49-F238E27FC236}">
                <a16:creationId xmlns:a16="http://schemas.microsoft.com/office/drawing/2014/main" id="{263405E0-F0AD-2443-B7B9-53FAE72F5CA5}"/>
              </a:ext>
            </a:extLst>
          </p:cNvPr>
          <p:cNvSpPr txBox="1"/>
          <p:nvPr/>
        </p:nvSpPr>
        <p:spPr>
          <a:xfrm>
            <a:off x="712826" y="6289429"/>
            <a:ext cx="1093569" cy="261610"/>
          </a:xfrm>
          <a:prstGeom prst="rect">
            <a:avLst/>
          </a:prstGeom>
          <a:noFill/>
        </p:spPr>
        <p:txBody>
          <a:bodyPr wrap="none" rtlCol="0">
            <a:spAutoFit/>
          </a:bodyPr>
          <a:lstStyle/>
          <a:p>
            <a:r>
              <a:rPr lang="en-GB" sz="1100" dirty="0">
                <a:solidFill>
                  <a:schemeClr val="bg1">
                    <a:lumMod val="50000"/>
                  </a:schemeClr>
                </a:solidFill>
              </a:rPr>
              <a:t>1998: </a:t>
            </a:r>
            <a:r>
              <a:rPr lang="en-GB" sz="1100" dirty="0" err="1">
                <a:solidFill>
                  <a:schemeClr val="bg1">
                    <a:lumMod val="50000"/>
                  </a:schemeClr>
                </a:solidFill>
              </a:rPr>
              <a:t>herceptin</a:t>
            </a:r>
            <a:endParaRPr lang="en-GB" sz="1100" dirty="0">
              <a:solidFill>
                <a:schemeClr val="bg1">
                  <a:lumMod val="50000"/>
                </a:schemeClr>
              </a:solidFill>
            </a:endParaRPr>
          </a:p>
        </p:txBody>
      </p:sp>
      <p:pic>
        <p:nvPicPr>
          <p:cNvPr id="1034" name="Picture 10">
            <a:extLst>
              <a:ext uri="{FF2B5EF4-FFF2-40B4-BE49-F238E27FC236}">
                <a16:creationId xmlns:a16="http://schemas.microsoft.com/office/drawing/2014/main" id="{771C15CD-911C-FE48-92C9-AAEE8D3E430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9126" t="26755" b="5374"/>
          <a:stretch/>
        </p:blipFill>
        <p:spPr bwMode="auto">
          <a:xfrm>
            <a:off x="9623013" y="4789568"/>
            <a:ext cx="1344639" cy="1393113"/>
          </a:xfrm>
          <a:prstGeom prst="rect">
            <a:avLst/>
          </a:prstGeom>
          <a:noFill/>
          <a:extLst>
            <a:ext uri="{909E8E84-426E-40DD-AFC4-6F175D3DCCD1}">
              <a14:hiddenFill xmlns:a14="http://schemas.microsoft.com/office/drawing/2010/main">
                <a:solidFill>
                  <a:srgbClr val="FFFFFF"/>
                </a:solidFill>
              </a14:hiddenFill>
            </a:ext>
          </a:extLst>
        </p:spPr>
      </p:pic>
      <p:sp>
        <p:nvSpPr>
          <p:cNvPr id="24" name="ZoneTexte 23">
            <a:extLst>
              <a:ext uri="{FF2B5EF4-FFF2-40B4-BE49-F238E27FC236}">
                <a16:creationId xmlns:a16="http://schemas.microsoft.com/office/drawing/2014/main" id="{BE30369E-9F7C-C540-9625-6721DE828FAC}"/>
              </a:ext>
            </a:extLst>
          </p:cNvPr>
          <p:cNvSpPr txBox="1"/>
          <p:nvPr/>
        </p:nvSpPr>
        <p:spPr>
          <a:xfrm>
            <a:off x="9545684" y="6318822"/>
            <a:ext cx="2079415" cy="430887"/>
          </a:xfrm>
          <a:prstGeom prst="rect">
            <a:avLst/>
          </a:prstGeom>
          <a:noFill/>
        </p:spPr>
        <p:txBody>
          <a:bodyPr wrap="none" rtlCol="0">
            <a:spAutoFit/>
          </a:bodyPr>
          <a:lstStyle/>
          <a:p>
            <a:r>
              <a:rPr lang="en-GB" sz="1100" dirty="0">
                <a:solidFill>
                  <a:schemeClr val="bg1">
                    <a:lumMod val="50000"/>
                  </a:schemeClr>
                </a:solidFill>
              </a:rPr>
              <a:t>2003: 1st molecular classification</a:t>
            </a:r>
          </a:p>
          <a:p>
            <a:r>
              <a:rPr lang="en-GB" sz="1100" dirty="0">
                <a:solidFill>
                  <a:schemeClr val="bg1">
                    <a:lumMod val="50000"/>
                  </a:schemeClr>
                </a:solidFill>
              </a:rPr>
              <a:t>(</a:t>
            </a:r>
            <a:r>
              <a:rPr lang="en-GB" sz="1100" dirty="0" err="1">
                <a:solidFill>
                  <a:schemeClr val="bg1">
                    <a:lumMod val="50000"/>
                  </a:schemeClr>
                </a:solidFill>
              </a:rPr>
              <a:t>Sorlie</a:t>
            </a:r>
            <a:r>
              <a:rPr lang="en-GB" sz="1100" dirty="0">
                <a:solidFill>
                  <a:schemeClr val="bg1">
                    <a:lumMod val="50000"/>
                  </a:schemeClr>
                </a:solidFill>
              </a:rPr>
              <a:t> et al)</a:t>
            </a:r>
          </a:p>
        </p:txBody>
      </p:sp>
      <p:grpSp>
        <p:nvGrpSpPr>
          <p:cNvPr id="18" name="Groupe 17">
            <a:extLst>
              <a:ext uri="{FF2B5EF4-FFF2-40B4-BE49-F238E27FC236}">
                <a16:creationId xmlns:a16="http://schemas.microsoft.com/office/drawing/2014/main" id="{4D08EC04-9EFD-744C-B0CB-384EE0888867}"/>
              </a:ext>
            </a:extLst>
          </p:cNvPr>
          <p:cNvGrpSpPr>
            <a:grpSpLocks noChangeAspect="1"/>
          </p:cNvGrpSpPr>
          <p:nvPr/>
        </p:nvGrpSpPr>
        <p:grpSpPr>
          <a:xfrm>
            <a:off x="5909680" y="5030681"/>
            <a:ext cx="1212654" cy="1152000"/>
            <a:chOff x="2841505" y="990600"/>
            <a:chExt cx="5516683" cy="4232073"/>
          </a:xfrm>
        </p:grpSpPr>
        <p:pic>
          <p:nvPicPr>
            <p:cNvPr id="1036" name="Picture 12" descr="Figure 2 Heatmap depicting expression data of the 70 MammaPrint genes from tumors of 78 breast cancer patients. Each row represents a tumor and each column a gene. The dashed line indicates the optimized sensitivity. Above this line patients have a good prognosis signature (low risk of recurrence), below the line the prognosis signature is poor (high risk of recurrence). The white boxes in the panel on the right indicate patients who developed distant metastases within 5 years after primary diagnosis; black boxes depict patients who had remained disease free for at least 5 years after diagnosis. First published by Van ’t Veer et al, 2002 [6].">
              <a:extLst>
                <a:ext uri="{FF2B5EF4-FFF2-40B4-BE49-F238E27FC236}">
                  <a16:creationId xmlns:a16="http://schemas.microsoft.com/office/drawing/2014/main" id="{34A7F385-CBF9-7941-8453-DA644ABDEBC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217" r="30978" b="61924"/>
            <a:stretch/>
          </p:blipFill>
          <p:spPr bwMode="auto">
            <a:xfrm>
              <a:off x="2842379" y="990600"/>
              <a:ext cx="5515809" cy="185686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2" descr="Figure 2 Heatmap depicting expression data of the 70 MammaPrint genes from tumors of 78 breast cancer patients. Each row represents a tumor and each column a gene. The dashed line indicates the optimized sensitivity. Above this line patients have a good prognosis signature (low risk of recurrence), below the line the prognosis signature is poor (high risk of recurrence). The white boxes in the panel on the right indicate patients who developed distant metastases within 5 years after primary diagnosis; black boxes depict patients who had remained disease free for at least 5 years after diagnosis. First published by Van ’t Veer et al, 2002 [6].">
              <a:extLst>
                <a:ext uri="{FF2B5EF4-FFF2-40B4-BE49-F238E27FC236}">
                  <a16:creationId xmlns:a16="http://schemas.microsoft.com/office/drawing/2014/main" id="{9C1E2E06-C275-4B4C-A480-25211A88933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217" t="40241" r="30978" b="12871"/>
            <a:stretch/>
          </p:blipFill>
          <p:spPr bwMode="auto">
            <a:xfrm>
              <a:off x="2841505" y="2936054"/>
              <a:ext cx="5515807" cy="2286619"/>
            </a:xfrm>
            <a:prstGeom prst="rect">
              <a:avLst/>
            </a:prstGeom>
            <a:noFill/>
            <a:extLst>
              <a:ext uri="{909E8E84-426E-40DD-AFC4-6F175D3DCCD1}">
                <a14:hiddenFill xmlns:a14="http://schemas.microsoft.com/office/drawing/2010/main">
                  <a:solidFill>
                    <a:srgbClr val="FFFFFF"/>
                  </a:solidFill>
                </a14:hiddenFill>
              </a:ext>
            </a:extLst>
          </p:spPr>
        </p:pic>
      </p:grpSp>
      <p:sp>
        <p:nvSpPr>
          <p:cNvPr id="29" name="ZoneTexte 28">
            <a:extLst>
              <a:ext uri="{FF2B5EF4-FFF2-40B4-BE49-F238E27FC236}">
                <a16:creationId xmlns:a16="http://schemas.microsoft.com/office/drawing/2014/main" id="{A339143B-9357-0F49-B4C4-E84E6CBA0848}"/>
              </a:ext>
            </a:extLst>
          </p:cNvPr>
          <p:cNvSpPr txBox="1"/>
          <p:nvPr/>
        </p:nvSpPr>
        <p:spPr>
          <a:xfrm>
            <a:off x="5784471" y="6286196"/>
            <a:ext cx="3070071" cy="430887"/>
          </a:xfrm>
          <a:prstGeom prst="rect">
            <a:avLst/>
          </a:prstGeom>
          <a:noFill/>
        </p:spPr>
        <p:txBody>
          <a:bodyPr wrap="none" rtlCol="0">
            <a:spAutoFit/>
          </a:bodyPr>
          <a:lstStyle/>
          <a:p>
            <a:r>
              <a:rPr lang="en-GB" sz="1100" dirty="0">
                <a:solidFill>
                  <a:schemeClr val="bg1">
                    <a:lumMod val="50000"/>
                  </a:schemeClr>
                </a:solidFill>
              </a:rPr>
              <a:t>2002 : 1st prognostic signature</a:t>
            </a:r>
          </a:p>
          <a:p>
            <a:r>
              <a:rPr lang="en-GB" sz="1100" dirty="0">
                <a:solidFill>
                  <a:schemeClr val="bg1">
                    <a:lumMod val="50000"/>
                  </a:schemeClr>
                </a:solidFill>
              </a:rPr>
              <a:t>(</a:t>
            </a:r>
            <a:r>
              <a:rPr lang="fr-FR" sz="1100" dirty="0">
                <a:solidFill>
                  <a:schemeClr val="bg1">
                    <a:lumMod val="50000"/>
                  </a:schemeClr>
                </a:solidFill>
              </a:rPr>
              <a:t>van ’</a:t>
            </a:r>
            <a:r>
              <a:rPr lang="fr-FR" sz="1100" dirty="0" err="1">
                <a:solidFill>
                  <a:schemeClr val="bg1">
                    <a:lumMod val="50000"/>
                  </a:schemeClr>
                </a:solidFill>
              </a:rPr>
              <a:t>t</a:t>
            </a:r>
            <a:r>
              <a:rPr lang="fr-FR" sz="1100" dirty="0">
                <a:solidFill>
                  <a:schemeClr val="bg1">
                    <a:lumMod val="50000"/>
                  </a:schemeClr>
                </a:solidFill>
              </a:rPr>
              <a:t> </a:t>
            </a:r>
            <a:r>
              <a:rPr lang="fr-FR" sz="1100" dirty="0" err="1">
                <a:solidFill>
                  <a:schemeClr val="bg1">
                    <a:lumMod val="50000"/>
                  </a:schemeClr>
                </a:solidFill>
              </a:rPr>
              <a:t>Veer</a:t>
            </a:r>
            <a:r>
              <a:rPr lang="fr-FR" sz="1100" dirty="0">
                <a:solidFill>
                  <a:schemeClr val="bg1">
                    <a:lumMod val="50000"/>
                  </a:schemeClr>
                </a:solidFill>
              </a:rPr>
              <a:t> et al | </a:t>
            </a:r>
            <a:r>
              <a:rPr lang="en-GB" sz="1100" dirty="0">
                <a:solidFill>
                  <a:schemeClr val="bg1">
                    <a:lumMod val="50000"/>
                  </a:schemeClr>
                </a:solidFill>
              </a:rPr>
              <a:t>MammaPrint approved by FDA)</a:t>
            </a:r>
          </a:p>
        </p:txBody>
      </p:sp>
      <p:pic>
        <p:nvPicPr>
          <p:cNvPr id="1038" name="Picture 14" descr="Ligue nationale contre le cancer — Wikipédia">
            <a:extLst>
              <a:ext uri="{FF2B5EF4-FFF2-40B4-BE49-F238E27FC236}">
                <a16:creationId xmlns:a16="http://schemas.microsoft.com/office/drawing/2014/main" id="{B2BE0D99-7EC8-2640-B359-E914EAFBCE5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464295" y="53643"/>
            <a:ext cx="675319" cy="675319"/>
          </a:xfrm>
          <a:prstGeom prst="rect">
            <a:avLst/>
          </a:prstGeom>
          <a:noFill/>
          <a:extLst>
            <a:ext uri="{909E8E84-426E-40DD-AFC4-6F175D3DCCD1}">
              <a14:hiddenFill xmlns:a14="http://schemas.microsoft.com/office/drawing/2010/main">
                <a:solidFill>
                  <a:srgbClr val="FFFFFF"/>
                </a:solidFill>
              </a14:hiddenFill>
            </a:ext>
          </a:extLst>
        </p:spPr>
      </p:pic>
      <p:sp>
        <p:nvSpPr>
          <p:cNvPr id="32" name="ZoneTexte 31">
            <a:extLst>
              <a:ext uri="{FF2B5EF4-FFF2-40B4-BE49-F238E27FC236}">
                <a16:creationId xmlns:a16="http://schemas.microsoft.com/office/drawing/2014/main" id="{5545F94A-3FB1-9349-A8E0-1154C8DFB0A7}"/>
              </a:ext>
            </a:extLst>
          </p:cNvPr>
          <p:cNvSpPr txBox="1"/>
          <p:nvPr/>
        </p:nvSpPr>
        <p:spPr>
          <a:xfrm>
            <a:off x="8927453" y="868047"/>
            <a:ext cx="2356735" cy="646331"/>
          </a:xfrm>
          <a:prstGeom prst="rect">
            <a:avLst/>
          </a:prstGeom>
          <a:noFill/>
        </p:spPr>
        <p:txBody>
          <a:bodyPr wrap="none" rtlCol="0">
            <a:spAutoFit/>
          </a:bodyPr>
          <a:lstStyle/>
          <a:p>
            <a:r>
              <a:rPr lang="en-GB" b="1" dirty="0">
                <a:latin typeface="Corbel" panose="020B0503020204020204" pitchFamily="34" charset="0"/>
              </a:rPr>
              <a:t>Standard therapeutic </a:t>
            </a:r>
          </a:p>
          <a:p>
            <a:r>
              <a:rPr lang="en-GB" b="1" dirty="0">
                <a:latin typeface="Corbel" panose="020B0503020204020204" pitchFamily="34" charset="0"/>
              </a:rPr>
              <a:t>strategies</a:t>
            </a:r>
          </a:p>
        </p:txBody>
      </p:sp>
      <p:sp>
        <p:nvSpPr>
          <p:cNvPr id="20" name="ZoneTexte 19">
            <a:extLst>
              <a:ext uri="{FF2B5EF4-FFF2-40B4-BE49-F238E27FC236}">
                <a16:creationId xmlns:a16="http://schemas.microsoft.com/office/drawing/2014/main" id="{B918AD2C-D9F6-3542-8390-983B57720D44}"/>
              </a:ext>
            </a:extLst>
          </p:cNvPr>
          <p:cNvSpPr txBox="1"/>
          <p:nvPr/>
        </p:nvSpPr>
        <p:spPr>
          <a:xfrm>
            <a:off x="8981562" y="1653463"/>
            <a:ext cx="2799312" cy="1554272"/>
          </a:xfrm>
          <a:prstGeom prst="rect">
            <a:avLst/>
          </a:prstGeom>
          <a:noFill/>
        </p:spPr>
        <p:txBody>
          <a:bodyPr wrap="square" rtlCol="0">
            <a:spAutoFit/>
          </a:bodyPr>
          <a:lstStyle/>
          <a:p>
            <a:r>
              <a:rPr lang="en-GB" sz="1400" dirty="0"/>
              <a:t>- Surgery</a:t>
            </a:r>
          </a:p>
          <a:p>
            <a:endParaRPr lang="en-GB" sz="1400" dirty="0"/>
          </a:p>
          <a:p>
            <a:r>
              <a:rPr lang="en-GB" sz="1400" dirty="0"/>
              <a:t>-</a:t>
            </a:r>
            <a:r>
              <a:rPr lang="en-GB" sz="1400" b="1" dirty="0"/>
              <a:t> </a:t>
            </a:r>
            <a:r>
              <a:rPr lang="en-GB" sz="1400" dirty="0"/>
              <a:t>Chemo</a:t>
            </a:r>
          </a:p>
          <a:p>
            <a:endParaRPr lang="en-GB" sz="1400" dirty="0"/>
          </a:p>
          <a:p>
            <a:r>
              <a:rPr lang="en-GB" sz="1400" dirty="0"/>
              <a:t>- Radio	</a:t>
            </a:r>
          </a:p>
          <a:p>
            <a:endParaRPr lang="en-GB" sz="1400" dirty="0"/>
          </a:p>
          <a:p>
            <a:endParaRPr lang="en-GB" sz="1100" dirty="0">
              <a:solidFill>
                <a:schemeClr val="bg1">
                  <a:lumMod val="50000"/>
                </a:schemeClr>
              </a:solidFill>
            </a:endParaRPr>
          </a:p>
        </p:txBody>
      </p:sp>
      <p:sp>
        <p:nvSpPr>
          <p:cNvPr id="30" name="Espace réservé du numéro de diapositive 7">
            <a:extLst>
              <a:ext uri="{FF2B5EF4-FFF2-40B4-BE49-F238E27FC236}">
                <a16:creationId xmlns:a16="http://schemas.microsoft.com/office/drawing/2014/main" id="{6FFE49FB-1AF5-CE40-9204-A637E8CC18A6}"/>
              </a:ext>
            </a:extLst>
          </p:cNvPr>
          <p:cNvSpPr>
            <a:spLocks noGrp="1"/>
          </p:cNvSpPr>
          <p:nvPr>
            <p:ph type="sldNum" sz="quarter" idx="12"/>
          </p:nvPr>
        </p:nvSpPr>
        <p:spPr>
          <a:xfrm>
            <a:off x="9385002" y="6492875"/>
            <a:ext cx="2743200" cy="365125"/>
          </a:xfrm>
        </p:spPr>
        <p:txBody>
          <a:bodyPr/>
          <a:lstStyle/>
          <a:p>
            <a:fld id="{19F7C35C-926E-0E4D-AB5E-2EAC7CCF0320}" type="slidenum">
              <a:rPr lang="en-GB" smtClean="0"/>
              <a:t>33</a:t>
            </a:fld>
            <a:endParaRPr lang="en-GB" dirty="0"/>
          </a:p>
        </p:txBody>
      </p:sp>
    </p:spTree>
    <p:extLst>
      <p:ext uri="{BB962C8B-B14F-4D97-AF65-F5344CB8AC3E}">
        <p14:creationId xmlns:p14="http://schemas.microsoft.com/office/powerpoint/2010/main" val="4369956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FC887D8D-9162-2244-AD2A-A7C7BB858A52}"/>
              </a:ext>
            </a:extLst>
          </p:cNvPr>
          <p:cNvSpPr txBox="1"/>
          <p:nvPr/>
        </p:nvSpPr>
        <p:spPr>
          <a:xfrm>
            <a:off x="323860" y="142880"/>
            <a:ext cx="6763390" cy="553998"/>
          </a:xfrm>
          <a:prstGeom prst="rect">
            <a:avLst/>
          </a:prstGeom>
          <a:noFill/>
        </p:spPr>
        <p:txBody>
          <a:bodyPr wrap="none" rtlCol="0">
            <a:spAutoFit/>
          </a:bodyPr>
          <a:lstStyle/>
          <a:p>
            <a:r>
              <a:rPr lang="en-GB" sz="3000" b="1" dirty="0">
                <a:solidFill>
                  <a:srgbClr val="0B1333"/>
                </a:solidFill>
                <a:latin typeface="Corbel" panose="020B0503020204020204" pitchFamily="34" charset="0"/>
              </a:rPr>
              <a:t>Molecular classification of breast cancer</a:t>
            </a:r>
          </a:p>
        </p:txBody>
      </p:sp>
      <p:cxnSp>
        <p:nvCxnSpPr>
          <p:cNvPr id="13" name="Connecteur droit 12">
            <a:extLst>
              <a:ext uri="{FF2B5EF4-FFF2-40B4-BE49-F238E27FC236}">
                <a16:creationId xmlns:a16="http://schemas.microsoft.com/office/drawing/2014/main" id="{5806400B-7DB8-3E48-A26E-6B9E1DEDD589}"/>
              </a:ext>
            </a:extLst>
          </p:cNvPr>
          <p:cNvCxnSpPr/>
          <p:nvPr/>
        </p:nvCxnSpPr>
        <p:spPr>
          <a:xfrm>
            <a:off x="352436" y="739742"/>
            <a:ext cx="6120000" cy="0"/>
          </a:xfrm>
          <a:prstGeom prst="line">
            <a:avLst/>
          </a:prstGeom>
          <a:ln w="12700">
            <a:solidFill>
              <a:srgbClr val="0B1333"/>
            </a:solidFill>
          </a:ln>
        </p:spPr>
        <p:style>
          <a:lnRef idx="1">
            <a:schemeClr val="accent1"/>
          </a:lnRef>
          <a:fillRef idx="0">
            <a:schemeClr val="accent1"/>
          </a:fillRef>
          <a:effectRef idx="0">
            <a:schemeClr val="accent1"/>
          </a:effectRef>
          <a:fontRef idx="minor">
            <a:schemeClr val="tx1"/>
          </a:fontRef>
        </p:style>
      </p:cxnSp>
      <p:pic>
        <p:nvPicPr>
          <p:cNvPr id="4" name="Picture 4" descr="G:\CIT\CITProjects\TRV\BRST0_TUMS.PACS.STAM.RELB.MAMM.ESTR\analysis\articles\bcmst.v4 - just before dlda changes\figures\exp\mainACP.2009-10-29.tif">
            <a:extLst>
              <a:ext uri="{FF2B5EF4-FFF2-40B4-BE49-F238E27FC236}">
                <a16:creationId xmlns:a16="http://schemas.microsoft.com/office/drawing/2014/main" id="{5EF6B8B8-8139-B44B-BE67-ED442D2A8B59}"/>
              </a:ext>
            </a:extLst>
          </p:cNvPr>
          <p:cNvPicPr>
            <a:picLocks noChangeAspect="1" noChangeArrowheads="1"/>
          </p:cNvPicPr>
          <p:nvPr/>
        </p:nvPicPr>
        <p:blipFill>
          <a:blip r:embed="rId2" cstate="print"/>
          <a:srcRect t="7733"/>
          <a:stretch>
            <a:fillRect/>
          </a:stretch>
        </p:blipFill>
        <p:spPr bwMode="auto">
          <a:xfrm>
            <a:off x="6221540" y="3023906"/>
            <a:ext cx="4139952" cy="3819806"/>
          </a:xfrm>
          <a:prstGeom prst="rect">
            <a:avLst/>
          </a:prstGeom>
          <a:noFill/>
        </p:spPr>
      </p:pic>
      <p:pic>
        <p:nvPicPr>
          <p:cNvPr id="5" name="Picture 5" descr="G:\CIT\CITProjects\TRV\BRST0_TUMS.PACS.STAM.RELB.MAMM.ESTR\analysis\articles\bcmst.v4 - just before dlda changes\figures\exp\mainBoxplot.2009-10-29.tif">
            <a:extLst>
              <a:ext uri="{FF2B5EF4-FFF2-40B4-BE49-F238E27FC236}">
                <a16:creationId xmlns:a16="http://schemas.microsoft.com/office/drawing/2014/main" id="{32FE3E26-C039-C446-9DDA-24A374010CEA}"/>
              </a:ext>
            </a:extLst>
          </p:cNvPr>
          <p:cNvPicPr>
            <a:picLocks noChangeAspect="1" noChangeArrowheads="1"/>
          </p:cNvPicPr>
          <p:nvPr/>
        </p:nvPicPr>
        <p:blipFill>
          <a:blip r:embed="rId3" cstate="print"/>
          <a:srcRect b="67795"/>
          <a:stretch>
            <a:fillRect/>
          </a:stretch>
        </p:blipFill>
        <p:spPr bwMode="auto">
          <a:xfrm>
            <a:off x="6353759" y="1432189"/>
            <a:ext cx="3875515" cy="1404000"/>
          </a:xfrm>
          <a:prstGeom prst="rect">
            <a:avLst/>
          </a:prstGeom>
          <a:noFill/>
        </p:spPr>
      </p:pic>
      <p:pic>
        <p:nvPicPr>
          <p:cNvPr id="6" name="Picture 2" descr="G:\CIT\CITProjects\TRV\BRST0_TUMS.PACS.STAM.RELB.MAMM.ESTR\analysis\articles\bcmst.v4 - just before dlda changes\figures\exp\mainHeatmap.2009-11-25.tif">
            <a:extLst>
              <a:ext uri="{FF2B5EF4-FFF2-40B4-BE49-F238E27FC236}">
                <a16:creationId xmlns:a16="http://schemas.microsoft.com/office/drawing/2014/main" id="{E4C9E83A-F51C-B94B-B843-20A300A07258}"/>
              </a:ext>
            </a:extLst>
          </p:cNvPr>
          <p:cNvPicPr>
            <a:picLocks noChangeAspect="1" noChangeArrowheads="1"/>
          </p:cNvPicPr>
          <p:nvPr/>
        </p:nvPicPr>
        <p:blipFill>
          <a:blip r:embed="rId4" cstate="print"/>
          <a:srcRect/>
          <a:stretch>
            <a:fillRect/>
          </a:stretch>
        </p:blipFill>
        <p:spPr bwMode="auto">
          <a:xfrm>
            <a:off x="1257301" y="894432"/>
            <a:ext cx="4680906" cy="5616624"/>
          </a:xfrm>
          <a:prstGeom prst="rect">
            <a:avLst/>
          </a:prstGeom>
          <a:noFill/>
        </p:spPr>
      </p:pic>
      <p:pic>
        <p:nvPicPr>
          <p:cNvPr id="8" name="Picture 14" descr="Ligue nationale contre le cancer — Wikipédia">
            <a:extLst>
              <a:ext uri="{FF2B5EF4-FFF2-40B4-BE49-F238E27FC236}">
                <a16:creationId xmlns:a16="http://schemas.microsoft.com/office/drawing/2014/main" id="{7423FD37-931E-0243-A062-49ABD10047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64295" y="53643"/>
            <a:ext cx="675319" cy="675319"/>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7D527313-869A-5141-9A37-B967848A27C2}"/>
              </a:ext>
            </a:extLst>
          </p:cNvPr>
          <p:cNvSpPr txBox="1"/>
          <p:nvPr/>
        </p:nvSpPr>
        <p:spPr>
          <a:xfrm>
            <a:off x="286823" y="1068402"/>
            <a:ext cx="1940955" cy="1384995"/>
          </a:xfrm>
          <a:prstGeom prst="rect">
            <a:avLst/>
          </a:prstGeom>
          <a:noFill/>
        </p:spPr>
        <p:txBody>
          <a:bodyPr wrap="square" rtlCol="0">
            <a:spAutoFit/>
          </a:bodyPr>
          <a:lstStyle/>
          <a:p>
            <a:r>
              <a:rPr lang="en-GB" sz="1200" dirty="0"/>
              <a:t>500 patients</a:t>
            </a:r>
          </a:p>
          <a:p>
            <a:endParaRPr lang="en-GB" sz="1200" dirty="0"/>
          </a:p>
          <a:p>
            <a:r>
              <a:rPr lang="en-GB" sz="1200" dirty="0"/>
              <a:t>Consensus of 3 clustering methods</a:t>
            </a:r>
          </a:p>
          <a:p>
            <a:endParaRPr lang="en-GB" sz="1200" dirty="0"/>
          </a:p>
          <a:p>
            <a:r>
              <a:rPr lang="en-GB" sz="1200" dirty="0"/>
              <a:t>6 patient clusters</a:t>
            </a:r>
          </a:p>
          <a:p>
            <a:r>
              <a:rPr lang="en-GB" sz="1200" dirty="0"/>
              <a:t>8 gene modules</a:t>
            </a:r>
          </a:p>
        </p:txBody>
      </p:sp>
      <p:sp>
        <p:nvSpPr>
          <p:cNvPr id="10" name="Espace réservé du numéro de diapositive 7">
            <a:extLst>
              <a:ext uri="{FF2B5EF4-FFF2-40B4-BE49-F238E27FC236}">
                <a16:creationId xmlns:a16="http://schemas.microsoft.com/office/drawing/2014/main" id="{3D8BA05A-2E86-F34C-B765-958F542F00B4}"/>
              </a:ext>
            </a:extLst>
          </p:cNvPr>
          <p:cNvSpPr>
            <a:spLocks noGrp="1"/>
          </p:cNvSpPr>
          <p:nvPr>
            <p:ph type="sldNum" sz="quarter" idx="12"/>
          </p:nvPr>
        </p:nvSpPr>
        <p:spPr>
          <a:xfrm>
            <a:off x="9385002" y="6492875"/>
            <a:ext cx="2743200" cy="365125"/>
          </a:xfrm>
        </p:spPr>
        <p:txBody>
          <a:bodyPr/>
          <a:lstStyle/>
          <a:p>
            <a:fld id="{19F7C35C-926E-0E4D-AB5E-2EAC7CCF0320}" type="slidenum">
              <a:rPr lang="en-GB" smtClean="0"/>
              <a:t>34</a:t>
            </a:fld>
            <a:endParaRPr lang="en-GB" dirty="0"/>
          </a:p>
        </p:txBody>
      </p:sp>
      <p:sp>
        <p:nvSpPr>
          <p:cNvPr id="11" name="ZoneTexte 10">
            <a:extLst>
              <a:ext uri="{FF2B5EF4-FFF2-40B4-BE49-F238E27FC236}">
                <a16:creationId xmlns:a16="http://schemas.microsoft.com/office/drawing/2014/main" id="{77EA3D2C-41FB-FE40-B897-4AAB685C2730}"/>
              </a:ext>
            </a:extLst>
          </p:cNvPr>
          <p:cNvSpPr txBox="1"/>
          <p:nvPr/>
        </p:nvSpPr>
        <p:spPr>
          <a:xfrm>
            <a:off x="0" y="6627168"/>
            <a:ext cx="1019831" cy="230832"/>
          </a:xfrm>
          <a:prstGeom prst="rect">
            <a:avLst/>
          </a:prstGeom>
          <a:noFill/>
        </p:spPr>
        <p:txBody>
          <a:bodyPr wrap="none" rtlCol="0">
            <a:spAutoFit/>
          </a:bodyPr>
          <a:lstStyle/>
          <a:p>
            <a:r>
              <a:rPr lang="en-GB" sz="900" dirty="0">
                <a:solidFill>
                  <a:schemeClr val="tx1">
                    <a:lumMod val="50000"/>
                    <a:lumOff val="50000"/>
                  </a:schemeClr>
                </a:solidFill>
              </a:rPr>
              <a:t>[Guedj et al 2011]</a:t>
            </a:r>
          </a:p>
        </p:txBody>
      </p:sp>
    </p:spTree>
    <p:extLst>
      <p:ext uri="{BB962C8B-B14F-4D97-AF65-F5344CB8AC3E}">
        <p14:creationId xmlns:p14="http://schemas.microsoft.com/office/powerpoint/2010/main" val="40675573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FC887D8D-9162-2244-AD2A-A7C7BB858A52}"/>
              </a:ext>
            </a:extLst>
          </p:cNvPr>
          <p:cNvSpPr txBox="1"/>
          <p:nvPr/>
        </p:nvSpPr>
        <p:spPr>
          <a:xfrm>
            <a:off x="323860" y="142880"/>
            <a:ext cx="6763390" cy="553998"/>
          </a:xfrm>
          <a:prstGeom prst="rect">
            <a:avLst/>
          </a:prstGeom>
          <a:noFill/>
        </p:spPr>
        <p:txBody>
          <a:bodyPr wrap="none" rtlCol="0">
            <a:spAutoFit/>
          </a:bodyPr>
          <a:lstStyle/>
          <a:p>
            <a:r>
              <a:rPr lang="en-GB" sz="3000" b="1" dirty="0">
                <a:solidFill>
                  <a:srgbClr val="0B1333"/>
                </a:solidFill>
                <a:latin typeface="Corbel" panose="020B0503020204020204" pitchFamily="34" charset="0"/>
              </a:rPr>
              <a:t>Molecular classification of breast cancer</a:t>
            </a:r>
          </a:p>
        </p:txBody>
      </p:sp>
      <p:cxnSp>
        <p:nvCxnSpPr>
          <p:cNvPr id="13" name="Connecteur droit 12">
            <a:extLst>
              <a:ext uri="{FF2B5EF4-FFF2-40B4-BE49-F238E27FC236}">
                <a16:creationId xmlns:a16="http://schemas.microsoft.com/office/drawing/2014/main" id="{5806400B-7DB8-3E48-A26E-6B9E1DEDD589}"/>
              </a:ext>
            </a:extLst>
          </p:cNvPr>
          <p:cNvCxnSpPr/>
          <p:nvPr/>
        </p:nvCxnSpPr>
        <p:spPr>
          <a:xfrm>
            <a:off x="352436" y="739742"/>
            <a:ext cx="6120000" cy="0"/>
          </a:xfrm>
          <a:prstGeom prst="line">
            <a:avLst/>
          </a:prstGeom>
          <a:ln w="12700">
            <a:solidFill>
              <a:srgbClr val="0B1333"/>
            </a:solidFill>
          </a:ln>
        </p:spPr>
        <p:style>
          <a:lnRef idx="1">
            <a:schemeClr val="accent1"/>
          </a:lnRef>
          <a:fillRef idx="0">
            <a:schemeClr val="accent1"/>
          </a:fillRef>
          <a:effectRef idx="0">
            <a:schemeClr val="accent1"/>
          </a:effectRef>
          <a:fontRef idx="minor">
            <a:schemeClr val="tx1"/>
          </a:fontRef>
        </p:style>
      </p:cxnSp>
      <p:pic>
        <p:nvPicPr>
          <p:cNvPr id="8" name="Picture 2">
            <a:extLst>
              <a:ext uri="{FF2B5EF4-FFF2-40B4-BE49-F238E27FC236}">
                <a16:creationId xmlns:a16="http://schemas.microsoft.com/office/drawing/2014/main" id="{F7ECF89D-8212-2F48-81C1-86BD97A8E2A5}"/>
              </a:ext>
            </a:extLst>
          </p:cNvPr>
          <p:cNvPicPr>
            <a:picLocks noChangeAspect="1" noChangeArrowheads="1"/>
          </p:cNvPicPr>
          <p:nvPr/>
        </p:nvPicPr>
        <p:blipFill>
          <a:blip r:embed="rId2" cstate="print"/>
          <a:srcRect/>
          <a:stretch>
            <a:fillRect/>
          </a:stretch>
        </p:blipFill>
        <p:spPr bwMode="auto">
          <a:xfrm>
            <a:off x="323860" y="1260369"/>
            <a:ext cx="7089504" cy="4857889"/>
          </a:xfrm>
          <a:prstGeom prst="rect">
            <a:avLst/>
          </a:prstGeom>
          <a:noFill/>
          <a:ln w="9525">
            <a:noFill/>
            <a:miter lim="800000"/>
            <a:headEnd/>
            <a:tailEnd/>
          </a:ln>
        </p:spPr>
      </p:pic>
      <p:pic>
        <p:nvPicPr>
          <p:cNvPr id="9" name="Picture 3" descr="G:\CIT\CITProjects\TRV\BRST0_TUMS.PACS.STAM.RELB.MAMM.ESTR\analysis\articles\bcmst.v4 - just before dlda changes\figures\bioclinic\survCurves.2009-11-25.tif">
            <a:extLst>
              <a:ext uri="{FF2B5EF4-FFF2-40B4-BE49-F238E27FC236}">
                <a16:creationId xmlns:a16="http://schemas.microsoft.com/office/drawing/2014/main" id="{C4617D45-B3E6-AC47-AC3F-0D69E8D52F1C}"/>
              </a:ext>
            </a:extLst>
          </p:cNvPr>
          <p:cNvPicPr>
            <a:picLocks noChangeAspect="1" noChangeArrowheads="1"/>
          </p:cNvPicPr>
          <p:nvPr/>
        </p:nvPicPr>
        <p:blipFill>
          <a:blip r:embed="rId3" cstate="print"/>
          <a:srcRect/>
          <a:stretch>
            <a:fillRect/>
          </a:stretch>
        </p:blipFill>
        <p:spPr bwMode="auto">
          <a:xfrm>
            <a:off x="7591152" y="1560274"/>
            <a:ext cx="4557984" cy="4557984"/>
          </a:xfrm>
          <a:prstGeom prst="rect">
            <a:avLst/>
          </a:prstGeom>
          <a:noFill/>
          <a:ln w="12700">
            <a:noFill/>
          </a:ln>
        </p:spPr>
      </p:pic>
      <p:pic>
        <p:nvPicPr>
          <p:cNvPr id="10" name="Picture 14" descr="Ligue nationale contre le cancer — Wikipédia">
            <a:extLst>
              <a:ext uri="{FF2B5EF4-FFF2-40B4-BE49-F238E27FC236}">
                <a16:creationId xmlns:a16="http://schemas.microsoft.com/office/drawing/2014/main" id="{2F9E96E0-5551-104B-9058-0FE565A33E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64295" y="53643"/>
            <a:ext cx="675319" cy="675319"/>
          </a:xfrm>
          <a:prstGeom prst="rect">
            <a:avLst/>
          </a:prstGeom>
          <a:noFill/>
          <a:extLst>
            <a:ext uri="{909E8E84-426E-40DD-AFC4-6F175D3DCCD1}">
              <a14:hiddenFill xmlns:a14="http://schemas.microsoft.com/office/drawing/2010/main">
                <a:solidFill>
                  <a:srgbClr val="FFFFFF"/>
                </a:solidFill>
              </a14:hiddenFill>
            </a:ext>
          </a:extLst>
        </p:spPr>
      </p:pic>
      <p:sp>
        <p:nvSpPr>
          <p:cNvPr id="11" name="Espace réservé du numéro de diapositive 7">
            <a:extLst>
              <a:ext uri="{FF2B5EF4-FFF2-40B4-BE49-F238E27FC236}">
                <a16:creationId xmlns:a16="http://schemas.microsoft.com/office/drawing/2014/main" id="{41275742-3492-F546-AFEE-8B1C140865A4}"/>
              </a:ext>
            </a:extLst>
          </p:cNvPr>
          <p:cNvSpPr>
            <a:spLocks noGrp="1"/>
          </p:cNvSpPr>
          <p:nvPr>
            <p:ph type="sldNum" sz="quarter" idx="12"/>
          </p:nvPr>
        </p:nvSpPr>
        <p:spPr>
          <a:xfrm>
            <a:off x="9385002" y="6492875"/>
            <a:ext cx="2743200" cy="365125"/>
          </a:xfrm>
        </p:spPr>
        <p:txBody>
          <a:bodyPr/>
          <a:lstStyle/>
          <a:p>
            <a:fld id="{19F7C35C-926E-0E4D-AB5E-2EAC7CCF0320}" type="slidenum">
              <a:rPr lang="en-GB" smtClean="0"/>
              <a:t>35</a:t>
            </a:fld>
            <a:endParaRPr lang="en-GB" dirty="0"/>
          </a:p>
        </p:txBody>
      </p:sp>
      <p:sp>
        <p:nvSpPr>
          <p:cNvPr id="12" name="ZoneTexte 11">
            <a:extLst>
              <a:ext uri="{FF2B5EF4-FFF2-40B4-BE49-F238E27FC236}">
                <a16:creationId xmlns:a16="http://schemas.microsoft.com/office/drawing/2014/main" id="{0CE0D567-9913-5E42-B824-F7D50EE1CD38}"/>
              </a:ext>
            </a:extLst>
          </p:cNvPr>
          <p:cNvSpPr txBox="1"/>
          <p:nvPr/>
        </p:nvSpPr>
        <p:spPr>
          <a:xfrm>
            <a:off x="0" y="6627168"/>
            <a:ext cx="1019831" cy="230832"/>
          </a:xfrm>
          <a:prstGeom prst="rect">
            <a:avLst/>
          </a:prstGeom>
          <a:noFill/>
        </p:spPr>
        <p:txBody>
          <a:bodyPr wrap="none" rtlCol="0">
            <a:spAutoFit/>
          </a:bodyPr>
          <a:lstStyle/>
          <a:p>
            <a:r>
              <a:rPr lang="en-GB" sz="900" dirty="0">
                <a:solidFill>
                  <a:schemeClr val="tx1">
                    <a:lumMod val="50000"/>
                    <a:lumOff val="50000"/>
                  </a:schemeClr>
                </a:solidFill>
              </a:rPr>
              <a:t>[Guedj et al 2011]</a:t>
            </a:r>
          </a:p>
        </p:txBody>
      </p:sp>
    </p:spTree>
    <p:extLst>
      <p:ext uri="{BB962C8B-B14F-4D97-AF65-F5344CB8AC3E}">
        <p14:creationId xmlns:p14="http://schemas.microsoft.com/office/powerpoint/2010/main" val="10752256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FC887D8D-9162-2244-AD2A-A7C7BB858A52}"/>
              </a:ext>
            </a:extLst>
          </p:cNvPr>
          <p:cNvSpPr txBox="1"/>
          <p:nvPr/>
        </p:nvSpPr>
        <p:spPr>
          <a:xfrm>
            <a:off x="323860" y="142880"/>
            <a:ext cx="6763390" cy="553998"/>
          </a:xfrm>
          <a:prstGeom prst="rect">
            <a:avLst/>
          </a:prstGeom>
          <a:noFill/>
        </p:spPr>
        <p:txBody>
          <a:bodyPr wrap="none" rtlCol="0">
            <a:spAutoFit/>
          </a:bodyPr>
          <a:lstStyle/>
          <a:p>
            <a:r>
              <a:rPr lang="en-GB" sz="3000" b="1" dirty="0">
                <a:solidFill>
                  <a:srgbClr val="0B1333"/>
                </a:solidFill>
                <a:latin typeface="Corbel" panose="020B0503020204020204" pitchFamily="34" charset="0"/>
              </a:rPr>
              <a:t>Molecular classification of breast cancer</a:t>
            </a:r>
          </a:p>
        </p:txBody>
      </p:sp>
      <p:cxnSp>
        <p:nvCxnSpPr>
          <p:cNvPr id="13" name="Connecteur droit 12">
            <a:extLst>
              <a:ext uri="{FF2B5EF4-FFF2-40B4-BE49-F238E27FC236}">
                <a16:creationId xmlns:a16="http://schemas.microsoft.com/office/drawing/2014/main" id="{5806400B-7DB8-3E48-A26E-6B9E1DEDD589}"/>
              </a:ext>
            </a:extLst>
          </p:cNvPr>
          <p:cNvCxnSpPr/>
          <p:nvPr/>
        </p:nvCxnSpPr>
        <p:spPr>
          <a:xfrm>
            <a:off x="352436" y="739742"/>
            <a:ext cx="6120000" cy="0"/>
          </a:xfrm>
          <a:prstGeom prst="line">
            <a:avLst/>
          </a:prstGeom>
          <a:ln w="12700">
            <a:solidFill>
              <a:srgbClr val="0B1333"/>
            </a:solidFill>
          </a:ln>
        </p:spPr>
        <p:style>
          <a:lnRef idx="1">
            <a:schemeClr val="accent1"/>
          </a:lnRef>
          <a:fillRef idx="0">
            <a:schemeClr val="accent1"/>
          </a:fillRef>
          <a:effectRef idx="0">
            <a:schemeClr val="accent1"/>
          </a:effectRef>
          <a:fontRef idx="minor">
            <a:schemeClr val="tx1"/>
          </a:fontRef>
        </p:style>
      </p:cxnSp>
      <p:pic>
        <p:nvPicPr>
          <p:cNvPr id="4" name="Picture 2" descr="G:\CIT\CITProjects\TRV\BRST0_TUMS.PACS.STAM.RELB.MAMM.ESTR\analysis\articles\bcmst.v3\figures\cgh\subtypeProfils.V2.2009-11-27.tif">
            <a:extLst>
              <a:ext uri="{FF2B5EF4-FFF2-40B4-BE49-F238E27FC236}">
                <a16:creationId xmlns:a16="http://schemas.microsoft.com/office/drawing/2014/main" id="{6B092223-74C0-954B-8EB5-C5A757347C95}"/>
              </a:ext>
            </a:extLst>
          </p:cNvPr>
          <p:cNvPicPr>
            <a:picLocks noChangeAspect="1" noChangeArrowheads="1"/>
          </p:cNvPicPr>
          <p:nvPr/>
        </p:nvPicPr>
        <p:blipFill>
          <a:blip r:embed="rId2" cstate="print"/>
          <a:srcRect/>
          <a:stretch>
            <a:fillRect/>
          </a:stretch>
        </p:blipFill>
        <p:spPr bwMode="auto">
          <a:xfrm>
            <a:off x="955700" y="1168821"/>
            <a:ext cx="4934738" cy="5516737"/>
          </a:xfrm>
          <a:prstGeom prst="rect">
            <a:avLst/>
          </a:prstGeom>
          <a:noFill/>
        </p:spPr>
      </p:pic>
      <p:pic>
        <p:nvPicPr>
          <p:cNvPr id="5" name="Picture 2" descr="An external file that holds a picture, illustration, etc.&#10;Object name is onc2011301f3.jpg">
            <a:extLst>
              <a:ext uri="{FF2B5EF4-FFF2-40B4-BE49-F238E27FC236}">
                <a16:creationId xmlns:a16="http://schemas.microsoft.com/office/drawing/2014/main" id="{141C6B48-B871-4349-AF4A-5A1D317CFB37}"/>
              </a:ext>
            </a:extLst>
          </p:cNvPr>
          <p:cNvPicPr>
            <a:picLocks noChangeAspect="1" noChangeArrowheads="1"/>
          </p:cNvPicPr>
          <p:nvPr/>
        </p:nvPicPr>
        <p:blipFill>
          <a:blip r:embed="rId3" cstate="print"/>
          <a:srcRect/>
          <a:stretch>
            <a:fillRect/>
          </a:stretch>
        </p:blipFill>
        <p:spPr bwMode="auto">
          <a:xfrm>
            <a:off x="7325177" y="1771650"/>
            <a:ext cx="3230639" cy="3184488"/>
          </a:xfrm>
          <a:prstGeom prst="rect">
            <a:avLst/>
          </a:prstGeom>
          <a:noFill/>
        </p:spPr>
      </p:pic>
      <p:pic>
        <p:nvPicPr>
          <p:cNvPr id="8" name="Picture 14" descr="Ligue nationale contre le cancer — Wikipédia">
            <a:extLst>
              <a:ext uri="{FF2B5EF4-FFF2-40B4-BE49-F238E27FC236}">
                <a16:creationId xmlns:a16="http://schemas.microsoft.com/office/drawing/2014/main" id="{023C5846-47AE-3341-9396-ADA6006B9C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64295" y="53643"/>
            <a:ext cx="675319" cy="675319"/>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B25085A7-B65D-084A-A5AB-A1165F44CA55}"/>
              </a:ext>
            </a:extLst>
          </p:cNvPr>
          <p:cNvSpPr txBox="1"/>
          <p:nvPr/>
        </p:nvSpPr>
        <p:spPr>
          <a:xfrm>
            <a:off x="147530" y="945941"/>
            <a:ext cx="1745991" cy="307777"/>
          </a:xfrm>
          <a:prstGeom prst="rect">
            <a:avLst/>
          </a:prstGeom>
          <a:noFill/>
        </p:spPr>
        <p:txBody>
          <a:bodyPr wrap="none" rtlCol="0">
            <a:spAutoFit/>
          </a:bodyPr>
          <a:lstStyle/>
          <a:p>
            <a:r>
              <a:rPr lang="en-GB" sz="1400" b="1" dirty="0">
                <a:latin typeface="Corbel" panose="020B0503020204020204" pitchFamily="34" charset="0"/>
              </a:rPr>
              <a:t>Genomic alterations</a:t>
            </a:r>
            <a:endParaRPr lang="en-GB" sz="1400" dirty="0">
              <a:latin typeface="Corbel" panose="020B0503020204020204" pitchFamily="34" charset="0"/>
            </a:endParaRPr>
          </a:p>
        </p:txBody>
      </p:sp>
      <p:sp>
        <p:nvSpPr>
          <p:cNvPr id="10" name="ZoneTexte 9">
            <a:extLst>
              <a:ext uri="{FF2B5EF4-FFF2-40B4-BE49-F238E27FC236}">
                <a16:creationId xmlns:a16="http://schemas.microsoft.com/office/drawing/2014/main" id="{ED4D418E-7388-864D-A032-160B12212EE6}"/>
              </a:ext>
            </a:extLst>
          </p:cNvPr>
          <p:cNvSpPr txBox="1"/>
          <p:nvPr/>
        </p:nvSpPr>
        <p:spPr>
          <a:xfrm>
            <a:off x="9589847" y="5094914"/>
            <a:ext cx="1931939" cy="307777"/>
          </a:xfrm>
          <a:prstGeom prst="rect">
            <a:avLst/>
          </a:prstGeom>
          <a:noFill/>
        </p:spPr>
        <p:txBody>
          <a:bodyPr wrap="none" rtlCol="0">
            <a:spAutoFit/>
          </a:bodyPr>
          <a:lstStyle/>
          <a:p>
            <a:r>
              <a:rPr lang="en-GB" sz="1400" b="1" dirty="0">
                <a:latin typeface="Corbel" panose="020B0503020204020204" pitchFamily="34" charset="0"/>
              </a:rPr>
              <a:t>Pathways associations</a:t>
            </a:r>
            <a:endParaRPr lang="en-GB" sz="1400" dirty="0">
              <a:latin typeface="Corbel" panose="020B0503020204020204" pitchFamily="34" charset="0"/>
            </a:endParaRPr>
          </a:p>
        </p:txBody>
      </p:sp>
      <p:sp>
        <p:nvSpPr>
          <p:cNvPr id="11" name="Espace réservé du numéro de diapositive 7">
            <a:extLst>
              <a:ext uri="{FF2B5EF4-FFF2-40B4-BE49-F238E27FC236}">
                <a16:creationId xmlns:a16="http://schemas.microsoft.com/office/drawing/2014/main" id="{A8A1B41D-C9D8-2D4B-ABAB-97F0C4C1BA9F}"/>
              </a:ext>
            </a:extLst>
          </p:cNvPr>
          <p:cNvSpPr>
            <a:spLocks noGrp="1"/>
          </p:cNvSpPr>
          <p:nvPr>
            <p:ph type="sldNum" sz="quarter" idx="12"/>
          </p:nvPr>
        </p:nvSpPr>
        <p:spPr>
          <a:xfrm>
            <a:off x="9385002" y="6492875"/>
            <a:ext cx="2743200" cy="365125"/>
          </a:xfrm>
        </p:spPr>
        <p:txBody>
          <a:bodyPr/>
          <a:lstStyle/>
          <a:p>
            <a:fld id="{19F7C35C-926E-0E4D-AB5E-2EAC7CCF0320}" type="slidenum">
              <a:rPr lang="en-GB" smtClean="0"/>
              <a:t>36</a:t>
            </a:fld>
            <a:endParaRPr lang="en-GB" dirty="0"/>
          </a:p>
        </p:txBody>
      </p:sp>
      <p:sp>
        <p:nvSpPr>
          <p:cNvPr id="12" name="ZoneTexte 11">
            <a:extLst>
              <a:ext uri="{FF2B5EF4-FFF2-40B4-BE49-F238E27FC236}">
                <a16:creationId xmlns:a16="http://schemas.microsoft.com/office/drawing/2014/main" id="{72E59F4B-0464-854D-80EB-1194517428DB}"/>
              </a:ext>
            </a:extLst>
          </p:cNvPr>
          <p:cNvSpPr txBox="1"/>
          <p:nvPr/>
        </p:nvSpPr>
        <p:spPr>
          <a:xfrm>
            <a:off x="0" y="6627168"/>
            <a:ext cx="1019831" cy="230832"/>
          </a:xfrm>
          <a:prstGeom prst="rect">
            <a:avLst/>
          </a:prstGeom>
          <a:noFill/>
        </p:spPr>
        <p:txBody>
          <a:bodyPr wrap="none" rtlCol="0">
            <a:spAutoFit/>
          </a:bodyPr>
          <a:lstStyle/>
          <a:p>
            <a:r>
              <a:rPr lang="en-GB" sz="900" dirty="0">
                <a:solidFill>
                  <a:schemeClr val="tx1">
                    <a:lumMod val="50000"/>
                    <a:lumOff val="50000"/>
                  </a:schemeClr>
                </a:solidFill>
              </a:rPr>
              <a:t>[Guedj et al 2011]</a:t>
            </a:r>
          </a:p>
        </p:txBody>
      </p:sp>
    </p:spTree>
    <p:extLst>
      <p:ext uri="{BB962C8B-B14F-4D97-AF65-F5344CB8AC3E}">
        <p14:creationId xmlns:p14="http://schemas.microsoft.com/office/powerpoint/2010/main" val="22104012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FC887D8D-9162-2244-AD2A-A7C7BB858A52}"/>
              </a:ext>
            </a:extLst>
          </p:cNvPr>
          <p:cNvSpPr txBox="1"/>
          <p:nvPr/>
        </p:nvSpPr>
        <p:spPr>
          <a:xfrm>
            <a:off x="323860" y="142880"/>
            <a:ext cx="6763390" cy="553998"/>
          </a:xfrm>
          <a:prstGeom prst="rect">
            <a:avLst/>
          </a:prstGeom>
          <a:noFill/>
        </p:spPr>
        <p:txBody>
          <a:bodyPr wrap="none" rtlCol="0">
            <a:spAutoFit/>
          </a:bodyPr>
          <a:lstStyle/>
          <a:p>
            <a:r>
              <a:rPr lang="en-GB" sz="3000" b="1" dirty="0">
                <a:solidFill>
                  <a:srgbClr val="0B1333"/>
                </a:solidFill>
                <a:latin typeface="Corbel" panose="020B0503020204020204" pitchFamily="34" charset="0"/>
              </a:rPr>
              <a:t>Molecular classification of breast cancer</a:t>
            </a:r>
          </a:p>
        </p:txBody>
      </p:sp>
      <p:cxnSp>
        <p:nvCxnSpPr>
          <p:cNvPr id="13" name="Connecteur droit 12">
            <a:extLst>
              <a:ext uri="{FF2B5EF4-FFF2-40B4-BE49-F238E27FC236}">
                <a16:creationId xmlns:a16="http://schemas.microsoft.com/office/drawing/2014/main" id="{5806400B-7DB8-3E48-A26E-6B9E1DEDD589}"/>
              </a:ext>
            </a:extLst>
          </p:cNvPr>
          <p:cNvCxnSpPr/>
          <p:nvPr/>
        </p:nvCxnSpPr>
        <p:spPr>
          <a:xfrm>
            <a:off x="352436" y="739742"/>
            <a:ext cx="6120000" cy="0"/>
          </a:xfrm>
          <a:prstGeom prst="line">
            <a:avLst/>
          </a:prstGeom>
          <a:ln w="12700">
            <a:solidFill>
              <a:srgbClr val="0B1333"/>
            </a:solidFill>
          </a:ln>
        </p:spPr>
        <p:style>
          <a:lnRef idx="1">
            <a:schemeClr val="accent1"/>
          </a:lnRef>
          <a:fillRef idx="0">
            <a:schemeClr val="accent1"/>
          </a:fillRef>
          <a:effectRef idx="0">
            <a:schemeClr val="accent1"/>
          </a:effectRef>
          <a:fontRef idx="minor">
            <a:schemeClr val="tx1"/>
          </a:fontRef>
        </p:style>
      </p:cxnSp>
      <p:pic>
        <p:nvPicPr>
          <p:cNvPr id="4" name="Picture 1" descr="G:\CIT\CITProjects\TRV\BRST0_TUMS.PACS.STAM.RELB.MAMM.ESTR\analysis\articles\bcmst.v4 - just before dlda changes\figures\interValidationSorlie\supACP.2010-02-12.tif">
            <a:extLst>
              <a:ext uri="{FF2B5EF4-FFF2-40B4-BE49-F238E27FC236}">
                <a16:creationId xmlns:a16="http://schemas.microsoft.com/office/drawing/2014/main" id="{B92D21F4-0BFF-EF46-AF46-0659ABC5ED1E}"/>
              </a:ext>
            </a:extLst>
          </p:cNvPr>
          <p:cNvPicPr>
            <a:picLocks noChangeAspect="1" noChangeArrowheads="1"/>
          </p:cNvPicPr>
          <p:nvPr/>
        </p:nvPicPr>
        <p:blipFill>
          <a:blip r:embed="rId2" cstate="print"/>
          <a:srcRect l="8157" t="9213" r="49902" b="51693"/>
          <a:stretch>
            <a:fillRect/>
          </a:stretch>
        </p:blipFill>
        <p:spPr bwMode="auto">
          <a:xfrm>
            <a:off x="6494632" y="1253319"/>
            <a:ext cx="3145750" cy="2749105"/>
          </a:xfrm>
          <a:prstGeom prst="rect">
            <a:avLst/>
          </a:prstGeom>
          <a:noFill/>
        </p:spPr>
      </p:pic>
      <p:pic>
        <p:nvPicPr>
          <p:cNvPr id="5" name="Picture 2" descr="G:\CIT\CITProjects\TRV\BRST0_TUMS.PACS.STAM.RELB.MAMM.ESTR\analysis\articles\bcmst.v4 - just before dlda changes\figures\interValidationSorlie\surCurves.2010-03-31.tif">
            <a:extLst>
              <a:ext uri="{FF2B5EF4-FFF2-40B4-BE49-F238E27FC236}">
                <a16:creationId xmlns:a16="http://schemas.microsoft.com/office/drawing/2014/main" id="{BAA9A94E-7806-7E4D-B31B-1A409B1EEF69}"/>
              </a:ext>
            </a:extLst>
          </p:cNvPr>
          <p:cNvPicPr>
            <a:picLocks noChangeAspect="1" noChangeArrowheads="1"/>
          </p:cNvPicPr>
          <p:nvPr/>
        </p:nvPicPr>
        <p:blipFill>
          <a:blip r:embed="rId3" cstate="print"/>
          <a:srcRect l="6465" t="55760" r="50104" b="2828"/>
          <a:stretch>
            <a:fillRect/>
          </a:stretch>
        </p:blipFill>
        <p:spPr bwMode="auto">
          <a:xfrm>
            <a:off x="6727061" y="4080256"/>
            <a:ext cx="2913321" cy="2777744"/>
          </a:xfrm>
          <a:prstGeom prst="rect">
            <a:avLst/>
          </a:prstGeom>
          <a:noFill/>
        </p:spPr>
      </p:pic>
      <p:pic>
        <p:nvPicPr>
          <p:cNvPr id="8" name="Picture 3" descr="G:\CIT\CITProjects\TRV\BRST0_TUMS.PACS.STAM.RELB.MAMM.ESTR\analysis\articles\bcmst.v4 - just before dlda changes\figures\bioclinic\survCurves.2009-11-25.tif">
            <a:extLst>
              <a:ext uri="{FF2B5EF4-FFF2-40B4-BE49-F238E27FC236}">
                <a16:creationId xmlns:a16="http://schemas.microsoft.com/office/drawing/2014/main" id="{DAF56002-BDF7-EC4A-ABCD-8C94A657060C}"/>
              </a:ext>
            </a:extLst>
          </p:cNvPr>
          <p:cNvPicPr>
            <a:picLocks noChangeAspect="1" noChangeArrowheads="1"/>
          </p:cNvPicPr>
          <p:nvPr/>
        </p:nvPicPr>
        <p:blipFill>
          <a:blip r:embed="rId4" cstate="print"/>
          <a:srcRect/>
          <a:stretch>
            <a:fillRect/>
          </a:stretch>
        </p:blipFill>
        <p:spPr bwMode="auto">
          <a:xfrm>
            <a:off x="2341012" y="3574331"/>
            <a:ext cx="3283669" cy="3283669"/>
          </a:xfrm>
          <a:prstGeom prst="rect">
            <a:avLst/>
          </a:prstGeom>
          <a:noFill/>
          <a:ln w="12700">
            <a:noFill/>
          </a:ln>
        </p:spPr>
      </p:pic>
      <p:pic>
        <p:nvPicPr>
          <p:cNvPr id="10" name="Picture 14" descr="Ligue nationale contre le cancer — Wikipédia">
            <a:extLst>
              <a:ext uri="{FF2B5EF4-FFF2-40B4-BE49-F238E27FC236}">
                <a16:creationId xmlns:a16="http://schemas.microsoft.com/office/drawing/2014/main" id="{D32E5F5B-F81C-F542-89F6-23540015CC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64295" y="53643"/>
            <a:ext cx="675319" cy="675319"/>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e 18">
            <a:extLst>
              <a:ext uri="{FF2B5EF4-FFF2-40B4-BE49-F238E27FC236}">
                <a16:creationId xmlns:a16="http://schemas.microsoft.com/office/drawing/2014/main" id="{17EF21C8-5779-7843-B086-EA92D204AC49}"/>
              </a:ext>
            </a:extLst>
          </p:cNvPr>
          <p:cNvGrpSpPr/>
          <p:nvPr/>
        </p:nvGrpSpPr>
        <p:grpSpPr>
          <a:xfrm>
            <a:off x="2142306" y="1148906"/>
            <a:ext cx="3268680" cy="2853517"/>
            <a:chOff x="1358537" y="1148906"/>
            <a:chExt cx="3268680" cy="2853517"/>
          </a:xfrm>
        </p:grpSpPr>
        <p:grpSp>
          <p:nvGrpSpPr>
            <p:cNvPr id="18" name="Groupe 17">
              <a:extLst>
                <a:ext uri="{FF2B5EF4-FFF2-40B4-BE49-F238E27FC236}">
                  <a16:creationId xmlns:a16="http://schemas.microsoft.com/office/drawing/2014/main" id="{4D325E62-090A-D841-8B1E-5AE665E9C685}"/>
                </a:ext>
              </a:extLst>
            </p:cNvPr>
            <p:cNvGrpSpPr/>
            <p:nvPr/>
          </p:nvGrpSpPr>
          <p:grpSpPr>
            <a:xfrm>
              <a:off x="1358537" y="1148906"/>
              <a:ext cx="3268680" cy="2853517"/>
              <a:chOff x="1358537" y="1148906"/>
              <a:chExt cx="3268680" cy="2853517"/>
            </a:xfrm>
          </p:grpSpPr>
          <p:grpSp>
            <p:nvGrpSpPr>
              <p:cNvPr id="17" name="Groupe 16">
                <a:extLst>
                  <a:ext uri="{FF2B5EF4-FFF2-40B4-BE49-F238E27FC236}">
                    <a16:creationId xmlns:a16="http://schemas.microsoft.com/office/drawing/2014/main" id="{95BCCCF6-FDF7-AF41-9878-360E49F796DA}"/>
                  </a:ext>
                </a:extLst>
              </p:cNvPr>
              <p:cNvGrpSpPr/>
              <p:nvPr/>
            </p:nvGrpSpPr>
            <p:grpSpPr>
              <a:xfrm>
                <a:off x="1358537" y="1148906"/>
                <a:ext cx="3268680" cy="2853517"/>
                <a:chOff x="1358537" y="1148906"/>
                <a:chExt cx="3268680" cy="2853517"/>
              </a:xfrm>
            </p:grpSpPr>
            <p:pic>
              <p:nvPicPr>
                <p:cNvPr id="6" name="Picture 4" descr="G:\CIT\CITProjects\TRV\BRST0_TUMS.PACS.STAM.RELB.MAMM.ESTR\analysis\articles\bcmst.v4 - just before dlda changes\figures\exp\mainACP.2009-10-29.tif">
                  <a:extLst>
                    <a:ext uri="{FF2B5EF4-FFF2-40B4-BE49-F238E27FC236}">
                      <a16:creationId xmlns:a16="http://schemas.microsoft.com/office/drawing/2014/main" id="{55B80705-DD29-A945-B994-7639A05711A4}"/>
                    </a:ext>
                  </a:extLst>
                </p:cNvPr>
                <p:cNvPicPr>
                  <a:picLocks noChangeAspect="1" noChangeArrowheads="1"/>
                </p:cNvPicPr>
                <p:nvPr/>
              </p:nvPicPr>
              <p:blipFill>
                <a:blip r:embed="rId6" cstate="print"/>
                <a:srcRect t="7733"/>
                <a:stretch>
                  <a:fillRect/>
                </a:stretch>
              </p:blipFill>
              <p:spPr bwMode="auto">
                <a:xfrm>
                  <a:off x="1770937" y="1148906"/>
                  <a:ext cx="2856280" cy="2635401"/>
                </a:xfrm>
                <a:prstGeom prst="rect">
                  <a:avLst/>
                </a:prstGeom>
                <a:noFill/>
              </p:spPr>
            </p:pic>
            <p:sp>
              <p:nvSpPr>
                <p:cNvPr id="11" name="Rectangle 10">
                  <a:extLst>
                    <a:ext uri="{FF2B5EF4-FFF2-40B4-BE49-F238E27FC236}">
                      <a16:creationId xmlns:a16="http://schemas.microsoft.com/office/drawing/2014/main" id="{76B9F335-8A95-4C4F-863B-7147872DB490}"/>
                    </a:ext>
                  </a:extLst>
                </p:cNvPr>
                <p:cNvSpPr/>
                <p:nvPr/>
              </p:nvSpPr>
              <p:spPr>
                <a:xfrm>
                  <a:off x="1358537" y="2211395"/>
                  <a:ext cx="531224" cy="466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 descr="G:\CIT\CITProjects\TRV\BRST0_TUMS.PACS.STAM.RELB.MAMM.ESTR\analysis\articles\bcmst.v4 - just before dlda changes\figures\interValidationSorlie\supACP.2010-02-12.tif">
                  <a:extLst>
                    <a:ext uri="{FF2B5EF4-FFF2-40B4-BE49-F238E27FC236}">
                      <a16:creationId xmlns:a16="http://schemas.microsoft.com/office/drawing/2014/main" id="{B5A9574F-6A60-5047-936B-727C66D2B891}"/>
                    </a:ext>
                  </a:extLst>
                </p:cNvPr>
                <p:cNvPicPr>
                  <a:picLocks noChangeAspect="1" noChangeArrowheads="1"/>
                </p:cNvPicPr>
                <p:nvPr/>
              </p:nvPicPr>
              <p:blipFill rotWithShape="1">
                <a:blip r:embed="rId2" cstate="print"/>
                <a:srcRect l="8157" t="44394" r="49902" b="51693"/>
                <a:stretch/>
              </p:blipFill>
              <p:spPr bwMode="auto">
                <a:xfrm>
                  <a:off x="1465426" y="3727268"/>
                  <a:ext cx="3145750" cy="275155"/>
                </a:xfrm>
                <a:prstGeom prst="rect">
                  <a:avLst/>
                </a:prstGeom>
                <a:noFill/>
              </p:spPr>
            </p:pic>
          </p:grpSp>
          <p:sp>
            <p:nvSpPr>
              <p:cNvPr id="2" name="Rectangle 1">
                <a:extLst>
                  <a:ext uri="{FF2B5EF4-FFF2-40B4-BE49-F238E27FC236}">
                    <a16:creationId xmlns:a16="http://schemas.microsoft.com/office/drawing/2014/main" id="{4CD50147-9C21-3940-963C-0EC3C48361D1}"/>
                  </a:ext>
                </a:extLst>
              </p:cNvPr>
              <p:cNvSpPr/>
              <p:nvPr/>
            </p:nvSpPr>
            <p:spPr>
              <a:xfrm>
                <a:off x="2155371" y="1293223"/>
                <a:ext cx="2272938" cy="30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5" name="Picture 1" descr="G:\CIT\CITProjects\TRV\BRST0_TUMS.PACS.STAM.RELB.MAMM.ESTR\analysis\articles\bcmst.v4 - just before dlda changes\figures\interValidationSorlie\supACP.2010-02-12.tif">
              <a:extLst>
                <a:ext uri="{FF2B5EF4-FFF2-40B4-BE49-F238E27FC236}">
                  <a16:creationId xmlns:a16="http://schemas.microsoft.com/office/drawing/2014/main" id="{9CDCA2F9-4775-9643-8A7C-11C768F7109A}"/>
                </a:ext>
              </a:extLst>
            </p:cNvPr>
            <p:cNvPicPr>
              <a:picLocks noChangeAspect="1" noChangeArrowheads="1"/>
            </p:cNvPicPr>
            <p:nvPr/>
          </p:nvPicPr>
          <p:blipFill rotWithShape="1">
            <a:blip r:embed="rId2" cstate="print"/>
            <a:srcRect l="8157" t="9213" r="89067" b="51693"/>
            <a:stretch/>
          </p:blipFill>
          <p:spPr bwMode="auto">
            <a:xfrm>
              <a:off x="1628504" y="1253318"/>
              <a:ext cx="208184" cy="2749105"/>
            </a:xfrm>
            <a:prstGeom prst="rect">
              <a:avLst/>
            </a:prstGeom>
            <a:noFill/>
          </p:spPr>
        </p:pic>
      </p:grpSp>
      <p:sp>
        <p:nvSpPr>
          <p:cNvPr id="20" name="ZoneTexte 19">
            <a:extLst>
              <a:ext uri="{FF2B5EF4-FFF2-40B4-BE49-F238E27FC236}">
                <a16:creationId xmlns:a16="http://schemas.microsoft.com/office/drawing/2014/main" id="{1DB3B5A6-B298-EF48-9020-4AC4D72694B8}"/>
              </a:ext>
            </a:extLst>
          </p:cNvPr>
          <p:cNvSpPr txBox="1"/>
          <p:nvPr/>
        </p:nvSpPr>
        <p:spPr>
          <a:xfrm>
            <a:off x="835527" y="1740427"/>
            <a:ext cx="1212191" cy="523220"/>
          </a:xfrm>
          <a:prstGeom prst="rect">
            <a:avLst/>
          </a:prstGeom>
          <a:noFill/>
        </p:spPr>
        <p:txBody>
          <a:bodyPr wrap="none" rtlCol="0">
            <a:spAutoFit/>
          </a:bodyPr>
          <a:lstStyle/>
          <a:p>
            <a:r>
              <a:rPr lang="en-GB" sz="1400" b="1" dirty="0">
                <a:latin typeface="Corbel" panose="020B0503020204020204" pitchFamily="34" charset="0"/>
              </a:rPr>
              <a:t>Discovery set</a:t>
            </a:r>
          </a:p>
          <a:p>
            <a:r>
              <a:rPr lang="en-GB" sz="1400" dirty="0"/>
              <a:t>500 samples</a:t>
            </a:r>
          </a:p>
        </p:txBody>
      </p:sp>
      <p:sp>
        <p:nvSpPr>
          <p:cNvPr id="21" name="ZoneTexte 20">
            <a:extLst>
              <a:ext uri="{FF2B5EF4-FFF2-40B4-BE49-F238E27FC236}">
                <a16:creationId xmlns:a16="http://schemas.microsoft.com/office/drawing/2014/main" id="{8E42DB27-6395-B447-B5F7-10AD75653A02}"/>
              </a:ext>
            </a:extLst>
          </p:cNvPr>
          <p:cNvSpPr txBox="1"/>
          <p:nvPr/>
        </p:nvSpPr>
        <p:spPr>
          <a:xfrm>
            <a:off x="10110962" y="2506501"/>
            <a:ext cx="1669047" cy="523220"/>
          </a:xfrm>
          <a:prstGeom prst="rect">
            <a:avLst/>
          </a:prstGeom>
          <a:noFill/>
        </p:spPr>
        <p:txBody>
          <a:bodyPr wrap="none" rtlCol="0">
            <a:spAutoFit/>
          </a:bodyPr>
          <a:lstStyle/>
          <a:p>
            <a:r>
              <a:rPr lang="en-GB" sz="1400" b="1" dirty="0">
                <a:latin typeface="Corbel" panose="020B0503020204020204" pitchFamily="34" charset="0"/>
              </a:rPr>
              <a:t>Validation set</a:t>
            </a:r>
          </a:p>
          <a:p>
            <a:r>
              <a:rPr lang="en-GB" sz="1400" dirty="0"/>
              <a:t>3000 public samples</a:t>
            </a:r>
          </a:p>
        </p:txBody>
      </p:sp>
      <p:sp>
        <p:nvSpPr>
          <p:cNvPr id="22" name="Espace réservé du numéro de diapositive 7">
            <a:extLst>
              <a:ext uri="{FF2B5EF4-FFF2-40B4-BE49-F238E27FC236}">
                <a16:creationId xmlns:a16="http://schemas.microsoft.com/office/drawing/2014/main" id="{EF359BF1-B64C-6E46-B453-78F5CD3A579D}"/>
              </a:ext>
            </a:extLst>
          </p:cNvPr>
          <p:cNvSpPr>
            <a:spLocks noGrp="1"/>
          </p:cNvSpPr>
          <p:nvPr>
            <p:ph type="sldNum" sz="quarter" idx="12"/>
          </p:nvPr>
        </p:nvSpPr>
        <p:spPr>
          <a:xfrm>
            <a:off x="9385002" y="6492875"/>
            <a:ext cx="2743200" cy="365125"/>
          </a:xfrm>
        </p:spPr>
        <p:txBody>
          <a:bodyPr/>
          <a:lstStyle/>
          <a:p>
            <a:fld id="{19F7C35C-926E-0E4D-AB5E-2EAC7CCF0320}" type="slidenum">
              <a:rPr lang="en-GB" smtClean="0"/>
              <a:t>37</a:t>
            </a:fld>
            <a:endParaRPr lang="en-GB" dirty="0"/>
          </a:p>
        </p:txBody>
      </p:sp>
      <p:sp>
        <p:nvSpPr>
          <p:cNvPr id="23" name="ZoneTexte 22">
            <a:extLst>
              <a:ext uri="{FF2B5EF4-FFF2-40B4-BE49-F238E27FC236}">
                <a16:creationId xmlns:a16="http://schemas.microsoft.com/office/drawing/2014/main" id="{CDAC59C9-8F01-EC42-80A4-43F7AFCA9B4A}"/>
              </a:ext>
            </a:extLst>
          </p:cNvPr>
          <p:cNvSpPr txBox="1"/>
          <p:nvPr/>
        </p:nvSpPr>
        <p:spPr>
          <a:xfrm>
            <a:off x="0" y="6627168"/>
            <a:ext cx="1019831" cy="230832"/>
          </a:xfrm>
          <a:prstGeom prst="rect">
            <a:avLst/>
          </a:prstGeom>
          <a:noFill/>
        </p:spPr>
        <p:txBody>
          <a:bodyPr wrap="none" rtlCol="0">
            <a:spAutoFit/>
          </a:bodyPr>
          <a:lstStyle/>
          <a:p>
            <a:r>
              <a:rPr lang="en-GB" sz="900" dirty="0">
                <a:solidFill>
                  <a:schemeClr val="tx1">
                    <a:lumMod val="50000"/>
                    <a:lumOff val="50000"/>
                  </a:schemeClr>
                </a:solidFill>
              </a:rPr>
              <a:t>[Guedj et al 2011]</a:t>
            </a:r>
          </a:p>
        </p:txBody>
      </p:sp>
    </p:spTree>
    <p:extLst>
      <p:ext uri="{BB962C8B-B14F-4D97-AF65-F5344CB8AC3E}">
        <p14:creationId xmlns:p14="http://schemas.microsoft.com/office/powerpoint/2010/main" val="19723292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ZoneTexte 28">
            <a:extLst>
              <a:ext uri="{FF2B5EF4-FFF2-40B4-BE49-F238E27FC236}">
                <a16:creationId xmlns:a16="http://schemas.microsoft.com/office/drawing/2014/main" id="{9443E18A-4B9B-49FA-E644-93B75F57F675}"/>
              </a:ext>
            </a:extLst>
          </p:cNvPr>
          <p:cNvSpPr txBox="1"/>
          <p:nvPr/>
        </p:nvSpPr>
        <p:spPr>
          <a:xfrm>
            <a:off x="4182991" y="3890068"/>
            <a:ext cx="255198" cy="276999"/>
          </a:xfrm>
          <a:prstGeom prst="rect">
            <a:avLst/>
          </a:prstGeom>
          <a:noFill/>
        </p:spPr>
        <p:txBody>
          <a:bodyPr wrap="none" rtlCol="0">
            <a:spAutoFit/>
          </a:bodyPr>
          <a:lstStyle/>
          <a:p>
            <a:r>
              <a:rPr lang="en-GB" sz="1200" b="1" dirty="0"/>
              <a:t>x</a:t>
            </a:r>
          </a:p>
        </p:txBody>
      </p:sp>
      <p:sp>
        <p:nvSpPr>
          <p:cNvPr id="7" name="ZoneTexte 6">
            <a:extLst>
              <a:ext uri="{FF2B5EF4-FFF2-40B4-BE49-F238E27FC236}">
                <a16:creationId xmlns:a16="http://schemas.microsoft.com/office/drawing/2014/main" id="{FC887D8D-9162-2244-AD2A-A7C7BB858A52}"/>
              </a:ext>
            </a:extLst>
          </p:cNvPr>
          <p:cNvSpPr txBox="1"/>
          <p:nvPr/>
        </p:nvSpPr>
        <p:spPr>
          <a:xfrm>
            <a:off x="323860" y="142880"/>
            <a:ext cx="6763390" cy="553998"/>
          </a:xfrm>
          <a:prstGeom prst="rect">
            <a:avLst/>
          </a:prstGeom>
          <a:noFill/>
        </p:spPr>
        <p:txBody>
          <a:bodyPr wrap="none" rtlCol="0">
            <a:spAutoFit/>
          </a:bodyPr>
          <a:lstStyle/>
          <a:p>
            <a:r>
              <a:rPr lang="en-GB" sz="3000" b="1" dirty="0">
                <a:solidFill>
                  <a:srgbClr val="0B1333"/>
                </a:solidFill>
                <a:latin typeface="Corbel" panose="020B0503020204020204" pitchFamily="34" charset="0"/>
              </a:rPr>
              <a:t>Molecular classification of breast cancer</a:t>
            </a:r>
          </a:p>
        </p:txBody>
      </p:sp>
      <p:cxnSp>
        <p:nvCxnSpPr>
          <p:cNvPr id="13" name="Connecteur droit 12">
            <a:extLst>
              <a:ext uri="{FF2B5EF4-FFF2-40B4-BE49-F238E27FC236}">
                <a16:creationId xmlns:a16="http://schemas.microsoft.com/office/drawing/2014/main" id="{5806400B-7DB8-3E48-A26E-6B9E1DEDD589}"/>
              </a:ext>
            </a:extLst>
          </p:cNvPr>
          <p:cNvCxnSpPr/>
          <p:nvPr/>
        </p:nvCxnSpPr>
        <p:spPr>
          <a:xfrm>
            <a:off x="352436" y="739742"/>
            <a:ext cx="6120000" cy="0"/>
          </a:xfrm>
          <a:prstGeom prst="line">
            <a:avLst/>
          </a:prstGeom>
          <a:ln w="12700">
            <a:solidFill>
              <a:srgbClr val="0B1333"/>
            </a:solidFill>
          </a:ln>
        </p:spPr>
        <p:style>
          <a:lnRef idx="1">
            <a:schemeClr val="accent1"/>
          </a:lnRef>
          <a:fillRef idx="0">
            <a:schemeClr val="accent1"/>
          </a:fillRef>
          <a:effectRef idx="0">
            <a:schemeClr val="accent1"/>
          </a:effectRef>
          <a:fontRef idx="minor">
            <a:schemeClr val="tx1"/>
          </a:fontRef>
        </p:style>
      </p:cxnSp>
      <p:pic>
        <p:nvPicPr>
          <p:cNvPr id="10" name="Picture 14" descr="Ligue nationale contre le cancer — Wikipédia">
            <a:extLst>
              <a:ext uri="{FF2B5EF4-FFF2-40B4-BE49-F238E27FC236}">
                <a16:creationId xmlns:a16="http://schemas.microsoft.com/office/drawing/2014/main" id="{D32E5F5B-F81C-F542-89F6-23540015CC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64295" y="53643"/>
            <a:ext cx="675319" cy="675319"/>
          </a:xfrm>
          <a:prstGeom prst="rect">
            <a:avLst/>
          </a:prstGeom>
          <a:noFill/>
          <a:extLst>
            <a:ext uri="{909E8E84-426E-40DD-AFC4-6F175D3DCCD1}">
              <a14:hiddenFill xmlns:a14="http://schemas.microsoft.com/office/drawing/2010/main">
                <a:solidFill>
                  <a:srgbClr val="FFFFFF"/>
                </a:solidFill>
              </a14:hiddenFill>
            </a:ext>
          </a:extLst>
        </p:spPr>
      </p:pic>
      <p:sp>
        <p:nvSpPr>
          <p:cNvPr id="22" name="Espace réservé du numéro de diapositive 7">
            <a:extLst>
              <a:ext uri="{FF2B5EF4-FFF2-40B4-BE49-F238E27FC236}">
                <a16:creationId xmlns:a16="http://schemas.microsoft.com/office/drawing/2014/main" id="{EF359BF1-B64C-6E46-B453-78F5CD3A579D}"/>
              </a:ext>
            </a:extLst>
          </p:cNvPr>
          <p:cNvSpPr>
            <a:spLocks noGrp="1"/>
          </p:cNvSpPr>
          <p:nvPr>
            <p:ph type="sldNum" sz="quarter" idx="12"/>
          </p:nvPr>
        </p:nvSpPr>
        <p:spPr>
          <a:xfrm>
            <a:off x="9385002" y="6492875"/>
            <a:ext cx="2743200" cy="365125"/>
          </a:xfrm>
        </p:spPr>
        <p:txBody>
          <a:bodyPr/>
          <a:lstStyle/>
          <a:p>
            <a:fld id="{19F7C35C-926E-0E4D-AB5E-2EAC7CCF0320}" type="slidenum">
              <a:rPr lang="en-GB" smtClean="0"/>
              <a:t>38</a:t>
            </a:fld>
            <a:endParaRPr lang="en-GB" dirty="0"/>
          </a:p>
        </p:txBody>
      </p:sp>
      <p:pic>
        <p:nvPicPr>
          <p:cNvPr id="24" name="Picture 2" descr="G:\CIT\CITProjects\TRV\BRST0_TUMS.PACS.STAM.RELB.MAMM.ESTR\analysis\articles\bcmst.v4 - just before dlda changes\figures\exp\mainHeatmap.2009-11-25.tif">
            <a:extLst>
              <a:ext uri="{FF2B5EF4-FFF2-40B4-BE49-F238E27FC236}">
                <a16:creationId xmlns:a16="http://schemas.microsoft.com/office/drawing/2014/main" id="{13EB87FD-DB54-DB90-B6DC-C3043D52878D}"/>
              </a:ext>
            </a:extLst>
          </p:cNvPr>
          <p:cNvPicPr>
            <a:picLocks noChangeAspect="1" noChangeArrowheads="1"/>
          </p:cNvPicPr>
          <p:nvPr/>
        </p:nvPicPr>
        <p:blipFill rotWithShape="1">
          <a:blip r:embed="rId3" cstate="print"/>
          <a:srcRect b="80053"/>
          <a:stretch/>
        </p:blipFill>
        <p:spPr bwMode="auto">
          <a:xfrm>
            <a:off x="2014779" y="1852323"/>
            <a:ext cx="7218812" cy="1727781"/>
          </a:xfrm>
          <a:prstGeom prst="rect">
            <a:avLst/>
          </a:prstGeom>
          <a:noFill/>
        </p:spPr>
      </p:pic>
      <p:sp>
        <p:nvSpPr>
          <p:cNvPr id="9" name="ZoneTexte 8">
            <a:extLst>
              <a:ext uri="{FF2B5EF4-FFF2-40B4-BE49-F238E27FC236}">
                <a16:creationId xmlns:a16="http://schemas.microsoft.com/office/drawing/2014/main" id="{896BB0F8-7FB9-804A-4909-7E550A824A1E}"/>
              </a:ext>
            </a:extLst>
          </p:cNvPr>
          <p:cNvSpPr txBox="1"/>
          <p:nvPr/>
        </p:nvSpPr>
        <p:spPr>
          <a:xfrm>
            <a:off x="2628247" y="4348599"/>
            <a:ext cx="784189" cy="261610"/>
          </a:xfrm>
          <a:prstGeom prst="rect">
            <a:avLst/>
          </a:prstGeom>
          <a:noFill/>
        </p:spPr>
        <p:txBody>
          <a:bodyPr wrap="none" rtlCol="0">
            <a:spAutoFit/>
          </a:bodyPr>
          <a:lstStyle/>
          <a:p>
            <a:r>
              <a:rPr lang="en-GB" sz="1100" b="1" dirty="0"/>
              <a:t>tamoxifen</a:t>
            </a:r>
          </a:p>
        </p:txBody>
      </p:sp>
      <p:sp>
        <p:nvSpPr>
          <p:cNvPr id="26" name="ZoneTexte 25">
            <a:extLst>
              <a:ext uri="{FF2B5EF4-FFF2-40B4-BE49-F238E27FC236}">
                <a16:creationId xmlns:a16="http://schemas.microsoft.com/office/drawing/2014/main" id="{D17914F0-285E-2814-D7C7-DE93036E1175}"/>
              </a:ext>
            </a:extLst>
          </p:cNvPr>
          <p:cNvSpPr txBox="1"/>
          <p:nvPr/>
        </p:nvSpPr>
        <p:spPr>
          <a:xfrm>
            <a:off x="2831828" y="3890068"/>
            <a:ext cx="580608" cy="261610"/>
          </a:xfrm>
          <a:prstGeom prst="rect">
            <a:avLst/>
          </a:prstGeom>
          <a:noFill/>
        </p:spPr>
        <p:txBody>
          <a:bodyPr wrap="none" rtlCol="0">
            <a:spAutoFit/>
          </a:bodyPr>
          <a:lstStyle/>
          <a:p>
            <a:r>
              <a:rPr lang="en-GB" sz="1100" b="1" dirty="0" err="1"/>
              <a:t>chimio</a:t>
            </a:r>
            <a:endParaRPr lang="en-GB" sz="1100" b="1" dirty="0"/>
          </a:p>
        </p:txBody>
      </p:sp>
      <p:sp>
        <p:nvSpPr>
          <p:cNvPr id="30" name="ZoneTexte 29">
            <a:extLst>
              <a:ext uri="{FF2B5EF4-FFF2-40B4-BE49-F238E27FC236}">
                <a16:creationId xmlns:a16="http://schemas.microsoft.com/office/drawing/2014/main" id="{FAAD7915-3E70-BF91-8187-4A2783DAF7FC}"/>
              </a:ext>
            </a:extLst>
          </p:cNvPr>
          <p:cNvSpPr txBox="1"/>
          <p:nvPr/>
        </p:nvSpPr>
        <p:spPr>
          <a:xfrm>
            <a:off x="4815838" y="3890068"/>
            <a:ext cx="255198" cy="276999"/>
          </a:xfrm>
          <a:prstGeom prst="rect">
            <a:avLst/>
          </a:prstGeom>
          <a:noFill/>
        </p:spPr>
        <p:txBody>
          <a:bodyPr wrap="none" rtlCol="0">
            <a:spAutoFit/>
          </a:bodyPr>
          <a:lstStyle/>
          <a:p>
            <a:r>
              <a:rPr lang="en-GB" sz="1200" b="1" dirty="0"/>
              <a:t>x</a:t>
            </a:r>
          </a:p>
        </p:txBody>
      </p:sp>
      <p:sp>
        <p:nvSpPr>
          <p:cNvPr id="31" name="ZoneTexte 30">
            <a:extLst>
              <a:ext uri="{FF2B5EF4-FFF2-40B4-BE49-F238E27FC236}">
                <a16:creationId xmlns:a16="http://schemas.microsoft.com/office/drawing/2014/main" id="{A9460658-38B1-0B93-39EC-05958396F164}"/>
              </a:ext>
            </a:extLst>
          </p:cNvPr>
          <p:cNvSpPr txBox="1"/>
          <p:nvPr/>
        </p:nvSpPr>
        <p:spPr>
          <a:xfrm>
            <a:off x="5499792" y="3890068"/>
            <a:ext cx="255198" cy="276999"/>
          </a:xfrm>
          <a:prstGeom prst="rect">
            <a:avLst/>
          </a:prstGeom>
          <a:noFill/>
        </p:spPr>
        <p:txBody>
          <a:bodyPr wrap="none" rtlCol="0">
            <a:spAutoFit/>
          </a:bodyPr>
          <a:lstStyle/>
          <a:p>
            <a:r>
              <a:rPr lang="en-GB" sz="1200" b="1" dirty="0"/>
              <a:t>x</a:t>
            </a:r>
          </a:p>
        </p:txBody>
      </p:sp>
      <p:sp>
        <p:nvSpPr>
          <p:cNvPr id="32" name="ZoneTexte 31">
            <a:extLst>
              <a:ext uri="{FF2B5EF4-FFF2-40B4-BE49-F238E27FC236}">
                <a16:creationId xmlns:a16="http://schemas.microsoft.com/office/drawing/2014/main" id="{B55884B2-D795-35CC-334E-C31854AB42A2}"/>
              </a:ext>
            </a:extLst>
          </p:cNvPr>
          <p:cNvSpPr txBox="1"/>
          <p:nvPr/>
        </p:nvSpPr>
        <p:spPr>
          <a:xfrm>
            <a:off x="6348043" y="3890068"/>
            <a:ext cx="255198" cy="276999"/>
          </a:xfrm>
          <a:prstGeom prst="rect">
            <a:avLst/>
          </a:prstGeom>
          <a:noFill/>
        </p:spPr>
        <p:txBody>
          <a:bodyPr wrap="none" rtlCol="0">
            <a:spAutoFit/>
          </a:bodyPr>
          <a:lstStyle/>
          <a:p>
            <a:r>
              <a:rPr lang="en-GB" sz="1200" b="1" dirty="0"/>
              <a:t>x</a:t>
            </a:r>
          </a:p>
        </p:txBody>
      </p:sp>
      <p:sp>
        <p:nvSpPr>
          <p:cNvPr id="33" name="ZoneTexte 32">
            <a:extLst>
              <a:ext uri="{FF2B5EF4-FFF2-40B4-BE49-F238E27FC236}">
                <a16:creationId xmlns:a16="http://schemas.microsoft.com/office/drawing/2014/main" id="{3341F361-DBEF-F86E-95B4-099CC6CB2927}"/>
              </a:ext>
            </a:extLst>
          </p:cNvPr>
          <p:cNvSpPr txBox="1"/>
          <p:nvPr/>
        </p:nvSpPr>
        <p:spPr>
          <a:xfrm>
            <a:off x="7511035" y="4348599"/>
            <a:ext cx="255198" cy="276999"/>
          </a:xfrm>
          <a:prstGeom prst="rect">
            <a:avLst/>
          </a:prstGeom>
          <a:noFill/>
        </p:spPr>
        <p:txBody>
          <a:bodyPr wrap="none" rtlCol="0">
            <a:spAutoFit/>
          </a:bodyPr>
          <a:lstStyle/>
          <a:p>
            <a:r>
              <a:rPr lang="en-GB" sz="1200" b="1" dirty="0"/>
              <a:t>x</a:t>
            </a:r>
          </a:p>
        </p:txBody>
      </p:sp>
      <p:sp>
        <p:nvSpPr>
          <p:cNvPr id="35" name="ZoneTexte 34">
            <a:extLst>
              <a:ext uri="{FF2B5EF4-FFF2-40B4-BE49-F238E27FC236}">
                <a16:creationId xmlns:a16="http://schemas.microsoft.com/office/drawing/2014/main" id="{E87F2746-EF63-C4D8-9082-DD3CBAD139EB}"/>
              </a:ext>
            </a:extLst>
          </p:cNvPr>
          <p:cNvSpPr txBox="1"/>
          <p:nvPr/>
        </p:nvSpPr>
        <p:spPr>
          <a:xfrm>
            <a:off x="6348043" y="4348599"/>
            <a:ext cx="255198" cy="276999"/>
          </a:xfrm>
          <a:prstGeom prst="rect">
            <a:avLst/>
          </a:prstGeom>
          <a:noFill/>
        </p:spPr>
        <p:txBody>
          <a:bodyPr wrap="none" rtlCol="0">
            <a:spAutoFit/>
          </a:bodyPr>
          <a:lstStyle/>
          <a:p>
            <a:r>
              <a:rPr lang="en-GB" sz="1200" b="1" dirty="0"/>
              <a:t>x</a:t>
            </a:r>
          </a:p>
        </p:txBody>
      </p:sp>
      <p:sp>
        <p:nvSpPr>
          <p:cNvPr id="36" name="ZoneTexte 35">
            <a:extLst>
              <a:ext uri="{FF2B5EF4-FFF2-40B4-BE49-F238E27FC236}">
                <a16:creationId xmlns:a16="http://schemas.microsoft.com/office/drawing/2014/main" id="{D70074AC-BC84-4182-B9B6-0B68B107FA19}"/>
              </a:ext>
            </a:extLst>
          </p:cNvPr>
          <p:cNvSpPr txBox="1"/>
          <p:nvPr/>
        </p:nvSpPr>
        <p:spPr>
          <a:xfrm>
            <a:off x="8655173" y="4348599"/>
            <a:ext cx="255198" cy="276999"/>
          </a:xfrm>
          <a:prstGeom prst="rect">
            <a:avLst/>
          </a:prstGeom>
          <a:noFill/>
        </p:spPr>
        <p:txBody>
          <a:bodyPr wrap="none" rtlCol="0">
            <a:spAutoFit/>
          </a:bodyPr>
          <a:lstStyle/>
          <a:p>
            <a:r>
              <a:rPr lang="en-GB" sz="1200" b="1" dirty="0"/>
              <a:t>x</a:t>
            </a:r>
          </a:p>
        </p:txBody>
      </p:sp>
      <p:sp>
        <p:nvSpPr>
          <p:cNvPr id="37" name="ZoneTexte 36">
            <a:extLst>
              <a:ext uri="{FF2B5EF4-FFF2-40B4-BE49-F238E27FC236}">
                <a16:creationId xmlns:a16="http://schemas.microsoft.com/office/drawing/2014/main" id="{9A124317-DE66-9D16-BA60-078C35846AFF}"/>
              </a:ext>
            </a:extLst>
          </p:cNvPr>
          <p:cNvSpPr txBox="1"/>
          <p:nvPr/>
        </p:nvSpPr>
        <p:spPr>
          <a:xfrm>
            <a:off x="5499792" y="4348599"/>
            <a:ext cx="255198" cy="276999"/>
          </a:xfrm>
          <a:prstGeom prst="rect">
            <a:avLst/>
          </a:prstGeom>
          <a:noFill/>
        </p:spPr>
        <p:txBody>
          <a:bodyPr wrap="none" rtlCol="0">
            <a:spAutoFit/>
          </a:bodyPr>
          <a:lstStyle/>
          <a:p>
            <a:r>
              <a:rPr lang="en-GB" sz="1200" b="1" dirty="0"/>
              <a:t>x</a:t>
            </a:r>
          </a:p>
        </p:txBody>
      </p:sp>
      <p:sp>
        <p:nvSpPr>
          <p:cNvPr id="38" name="ZoneTexte 37">
            <a:extLst>
              <a:ext uri="{FF2B5EF4-FFF2-40B4-BE49-F238E27FC236}">
                <a16:creationId xmlns:a16="http://schemas.microsoft.com/office/drawing/2014/main" id="{83BF2B80-36FF-A78D-9835-068831B1761F}"/>
              </a:ext>
            </a:extLst>
          </p:cNvPr>
          <p:cNvSpPr txBox="1"/>
          <p:nvPr/>
        </p:nvSpPr>
        <p:spPr>
          <a:xfrm>
            <a:off x="2666719" y="4809785"/>
            <a:ext cx="745717" cy="261610"/>
          </a:xfrm>
          <a:prstGeom prst="rect">
            <a:avLst/>
          </a:prstGeom>
          <a:noFill/>
        </p:spPr>
        <p:txBody>
          <a:bodyPr wrap="none" rtlCol="0">
            <a:spAutoFit/>
          </a:bodyPr>
          <a:lstStyle/>
          <a:p>
            <a:r>
              <a:rPr lang="en-GB" sz="1100" b="1" dirty="0" err="1"/>
              <a:t>herceptin</a:t>
            </a:r>
            <a:endParaRPr lang="en-GB" sz="1100" b="1" dirty="0"/>
          </a:p>
        </p:txBody>
      </p:sp>
      <p:sp>
        <p:nvSpPr>
          <p:cNvPr id="39" name="ZoneTexte 38">
            <a:extLst>
              <a:ext uri="{FF2B5EF4-FFF2-40B4-BE49-F238E27FC236}">
                <a16:creationId xmlns:a16="http://schemas.microsoft.com/office/drawing/2014/main" id="{9342765B-DAE0-FD2D-2BEA-0EABE204552A}"/>
              </a:ext>
            </a:extLst>
          </p:cNvPr>
          <p:cNvSpPr txBox="1"/>
          <p:nvPr/>
        </p:nvSpPr>
        <p:spPr>
          <a:xfrm>
            <a:off x="4815838" y="4809785"/>
            <a:ext cx="255198" cy="276999"/>
          </a:xfrm>
          <a:prstGeom prst="rect">
            <a:avLst/>
          </a:prstGeom>
          <a:noFill/>
        </p:spPr>
        <p:txBody>
          <a:bodyPr wrap="none" rtlCol="0">
            <a:spAutoFit/>
          </a:bodyPr>
          <a:lstStyle/>
          <a:p>
            <a:r>
              <a:rPr lang="en-GB" sz="1200" b="1" dirty="0"/>
              <a:t>x</a:t>
            </a:r>
          </a:p>
        </p:txBody>
      </p:sp>
      <p:sp>
        <p:nvSpPr>
          <p:cNvPr id="40" name="ZoneTexte 39">
            <a:extLst>
              <a:ext uri="{FF2B5EF4-FFF2-40B4-BE49-F238E27FC236}">
                <a16:creationId xmlns:a16="http://schemas.microsoft.com/office/drawing/2014/main" id="{E8B9D51C-8FAD-982A-5FAD-A23FD7B21839}"/>
              </a:ext>
            </a:extLst>
          </p:cNvPr>
          <p:cNvSpPr txBox="1"/>
          <p:nvPr/>
        </p:nvSpPr>
        <p:spPr>
          <a:xfrm>
            <a:off x="2735648" y="5270971"/>
            <a:ext cx="676788" cy="261610"/>
          </a:xfrm>
          <a:prstGeom prst="rect">
            <a:avLst/>
          </a:prstGeom>
          <a:noFill/>
        </p:spPr>
        <p:txBody>
          <a:bodyPr wrap="none" rtlCol="0">
            <a:spAutoFit/>
          </a:bodyPr>
          <a:lstStyle/>
          <a:p>
            <a:r>
              <a:rPr lang="en-GB" sz="1100" b="1" dirty="0" err="1"/>
              <a:t>immuno</a:t>
            </a:r>
            <a:endParaRPr lang="en-GB" sz="1100" b="1" dirty="0"/>
          </a:p>
        </p:txBody>
      </p:sp>
      <p:sp>
        <p:nvSpPr>
          <p:cNvPr id="41" name="ZoneTexte 40">
            <a:extLst>
              <a:ext uri="{FF2B5EF4-FFF2-40B4-BE49-F238E27FC236}">
                <a16:creationId xmlns:a16="http://schemas.microsoft.com/office/drawing/2014/main" id="{A0F4A41C-C2E5-A571-FB2C-7904112F228D}"/>
              </a:ext>
            </a:extLst>
          </p:cNvPr>
          <p:cNvSpPr txBox="1"/>
          <p:nvPr/>
        </p:nvSpPr>
        <p:spPr>
          <a:xfrm>
            <a:off x="4182991" y="5270971"/>
            <a:ext cx="255198" cy="276999"/>
          </a:xfrm>
          <a:prstGeom prst="rect">
            <a:avLst/>
          </a:prstGeom>
          <a:noFill/>
        </p:spPr>
        <p:txBody>
          <a:bodyPr wrap="none" rtlCol="0">
            <a:spAutoFit/>
          </a:bodyPr>
          <a:lstStyle/>
          <a:p>
            <a:r>
              <a:rPr lang="en-GB" sz="1200" b="1" dirty="0"/>
              <a:t>x</a:t>
            </a:r>
          </a:p>
        </p:txBody>
      </p:sp>
      <p:sp>
        <p:nvSpPr>
          <p:cNvPr id="42" name="ZoneTexte 41">
            <a:extLst>
              <a:ext uri="{FF2B5EF4-FFF2-40B4-BE49-F238E27FC236}">
                <a16:creationId xmlns:a16="http://schemas.microsoft.com/office/drawing/2014/main" id="{6A1886F6-F52D-F09F-4F6F-891998C65773}"/>
              </a:ext>
            </a:extLst>
          </p:cNvPr>
          <p:cNvSpPr txBox="1"/>
          <p:nvPr/>
        </p:nvSpPr>
        <p:spPr>
          <a:xfrm>
            <a:off x="5498188" y="5270971"/>
            <a:ext cx="255198" cy="276999"/>
          </a:xfrm>
          <a:prstGeom prst="rect">
            <a:avLst/>
          </a:prstGeom>
          <a:noFill/>
        </p:spPr>
        <p:txBody>
          <a:bodyPr wrap="none" rtlCol="0">
            <a:spAutoFit/>
          </a:bodyPr>
          <a:lstStyle/>
          <a:p>
            <a:r>
              <a:rPr lang="en-GB" sz="1200" b="1" dirty="0"/>
              <a:t>?</a:t>
            </a:r>
          </a:p>
        </p:txBody>
      </p:sp>
      <p:sp>
        <p:nvSpPr>
          <p:cNvPr id="2" name="ZoneTexte 1">
            <a:extLst>
              <a:ext uri="{FF2B5EF4-FFF2-40B4-BE49-F238E27FC236}">
                <a16:creationId xmlns:a16="http://schemas.microsoft.com/office/drawing/2014/main" id="{38911C5E-D87B-FD28-5601-780691BDAFE3}"/>
              </a:ext>
            </a:extLst>
          </p:cNvPr>
          <p:cNvSpPr txBox="1"/>
          <p:nvPr/>
        </p:nvSpPr>
        <p:spPr>
          <a:xfrm>
            <a:off x="7733326" y="1856019"/>
            <a:ext cx="1128835" cy="261610"/>
          </a:xfrm>
          <a:prstGeom prst="rect">
            <a:avLst/>
          </a:prstGeom>
          <a:noFill/>
        </p:spPr>
        <p:txBody>
          <a:bodyPr wrap="none" rtlCol="0">
            <a:spAutoFit/>
          </a:bodyPr>
          <a:lstStyle/>
          <a:p>
            <a:r>
              <a:rPr lang="en-GB" sz="1100" b="1" dirty="0"/>
              <a:t>good prognostic</a:t>
            </a:r>
          </a:p>
        </p:txBody>
      </p:sp>
      <p:sp>
        <p:nvSpPr>
          <p:cNvPr id="23" name="ZoneTexte 22">
            <a:extLst>
              <a:ext uri="{FF2B5EF4-FFF2-40B4-BE49-F238E27FC236}">
                <a16:creationId xmlns:a16="http://schemas.microsoft.com/office/drawing/2014/main" id="{C3EC17C0-AAAC-E6B2-A0C0-87F422EF33C6}"/>
              </a:ext>
            </a:extLst>
          </p:cNvPr>
          <p:cNvSpPr txBox="1"/>
          <p:nvPr/>
        </p:nvSpPr>
        <p:spPr>
          <a:xfrm>
            <a:off x="3907434" y="1843647"/>
            <a:ext cx="1055097" cy="261610"/>
          </a:xfrm>
          <a:prstGeom prst="rect">
            <a:avLst/>
          </a:prstGeom>
          <a:noFill/>
        </p:spPr>
        <p:txBody>
          <a:bodyPr wrap="none" rtlCol="0">
            <a:spAutoFit/>
          </a:bodyPr>
          <a:lstStyle/>
          <a:p>
            <a:r>
              <a:rPr lang="en-GB" sz="1100" b="1" dirty="0"/>
              <a:t>bad prognostic</a:t>
            </a:r>
          </a:p>
        </p:txBody>
      </p:sp>
    </p:spTree>
    <p:extLst>
      <p:ext uri="{BB962C8B-B14F-4D97-AF65-F5344CB8AC3E}">
        <p14:creationId xmlns:p14="http://schemas.microsoft.com/office/powerpoint/2010/main" val="36361467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FC887D8D-9162-2244-AD2A-A7C7BB858A52}"/>
              </a:ext>
            </a:extLst>
          </p:cNvPr>
          <p:cNvSpPr txBox="1"/>
          <p:nvPr/>
        </p:nvSpPr>
        <p:spPr>
          <a:xfrm>
            <a:off x="323860" y="142880"/>
            <a:ext cx="5830699" cy="553998"/>
          </a:xfrm>
          <a:prstGeom prst="rect">
            <a:avLst/>
          </a:prstGeom>
          <a:noFill/>
        </p:spPr>
        <p:txBody>
          <a:bodyPr wrap="none" rtlCol="0">
            <a:spAutoFit/>
          </a:bodyPr>
          <a:lstStyle/>
          <a:p>
            <a:r>
              <a:rPr lang="en-GB" sz="3000" b="1" dirty="0">
                <a:solidFill>
                  <a:srgbClr val="0B1333"/>
                </a:solidFill>
                <a:latin typeface="Corbel" panose="020B0503020204020204" pitchFamily="34" charset="0"/>
              </a:rPr>
              <a:t>Molecular classification of </a:t>
            </a:r>
            <a:r>
              <a:rPr lang="en-GB" sz="3000" b="1" dirty="0" err="1">
                <a:solidFill>
                  <a:srgbClr val="0B1333"/>
                </a:solidFill>
                <a:latin typeface="Corbel" panose="020B0503020204020204" pitchFamily="34" charset="0"/>
              </a:rPr>
              <a:t>Sjögren</a:t>
            </a:r>
            <a:endParaRPr lang="en-GB" sz="3000" b="1" dirty="0">
              <a:solidFill>
                <a:srgbClr val="0B1333"/>
              </a:solidFill>
              <a:latin typeface="Corbel" panose="020B0503020204020204" pitchFamily="34" charset="0"/>
            </a:endParaRPr>
          </a:p>
        </p:txBody>
      </p:sp>
      <p:cxnSp>
        <p:nvCxnSpPr>
          <p:cNvPr id="13" name="Connecteur droit 12">
            <a:extLst>
              <a:ext uri="{FF2B5EF4-FFF2-40B4-BE49-F238E27FC236}">
                <a16:creationId xmlns:a16="http://schemas.microsoft.com/office/drawing/2014/main" id="{5806400B-7DB8-3E48-A26E-6B9E1DEDD589}"/>
              </a:ext>
            </a:extLst>
          </p:cNvPr>
          <p:cNvCxnSpPr/>
          <p:nvPr/>
        </p:nvCxnSpPr>
        <p:spPr>
          <a:xfrm>
            <a:off x="352436" y="739742"/>
            <a:ext cx="6120000" cy="0"/>
          </a:xfrm>
          <a:prstGeom prst="line">
            <a:avLst/>
          </a:prstGeom>
          <a:ln w="12700">
            <a:solidFill>
              <a:srgbClr val="0B1333"/>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BA0459F9-2079-3346-93BD-D5B69C7061A8}"/>
              </a:ext>
            </a:extLst>
          </p:cNvPr>
          <p:cNvSpPr/>
          <p:nvPr/>
        </p:nvSpPr>
        <p:spPr>
          <a:xfrm>
            <a:off x="3457520" y="6169887"/>
            <a:ext cx="138289" cy="1354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42870474-FA31-994A-BB04-5A1B75556863}"/>
              </a:ext>
            </a:extLst>
          </p:cNvPr>
          <p:cNvSpPr/>
          <p:nvPr/>
        </p:nvSpPr>
        <p:spPr>
          <a:xfrm>
            <a:off x="3248574" y="6203984"/>
            <a:ext cx="138289" cy="1354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a:extLst>
              <a:ext uri="{FF2B5EF4-FFF2-40B4-BE49-F238E27FC236}">
                <a16:creationId xmlns:a16="http://schemas.microsoft.com/office/drawing/2014/main" id="{17579235-96D1-7241-A13C-64F86058F6B0}"/>
              </a:ext>
            </a:extLst>
          </p:cNvPr>
          <p:cNvPicPr>
            <a:picLocks noChangeAspect="1"/>
          </p:cNvPicPr>
          <p:nvPr/>
        </p:nvPicPr>
        <p:blipFill>
          <a:blip r:embed="rId2"/>
          <a:stretch>
            <a:fillRect/>
          </a:stretch>
        </p:blipFill>
        <p:spPr>
          <a:xfrm>
            <a:off x="14275" y="2317635"/>
            <a:ext cx="5519738" cy="3635490"/>
          </a:xfrm>
          <a:prstGeom prst="rect">
            <a:avLst/>
          </a:prstGeom>
        </p:spPr>
      </p:pic>
      <p:pic>
        <p:nvPicPr>
          <p:cNvPr id="8" name="Image 7">
            <a:extLst>
              <a:ext uri="{FF2B5EF4-FFF2-40B4-BE49-F238E27FC236}">
                <a16:creationId xmlns:a16="http://schemas.microsoft.com/office/drawing/2014/main" id="{D75424D8-543A-D34B-9C2C-5E1F6C22A130}"/>
              </a:ext>
            </a:extLst>
          </p:cNvPr>
          <p:cNvPicPr>
            <a:picLocks noChangeAspect="1"/>
          </p:cNvPicPr>
          <p:nvPr/>
        </p:nvPicPr>
        <p:blipFill>
          <a:blip r:embed="rId3"/>
          <a:stretch>
            <a:fillRect/>
          </a:stretch>
        </p:blipFill>
        <p:spPr>
          <a:xfrm>
            <a:off x="6304194" y="4036061"/>
            <a:ext cx="3178607" cy="2377951"/>
          </a:xfrm>
          <a:prstGeom prst="rect">
            <a:avLst/>
          </a:prstGeom>
        </p:spPr>
      </p:pic>
      <p:sp>
        <p:nvSpPr>
          <p:cNvPr id="9" name="ZoneTexte 8">
            <a:extLst>
              <a:ext uri="{FF2B5EF4-FFF2-40B4-BE49-F238E27FC236}">
                <a16:creationId xmlns:a16="http://schemas.microsoft.com/office/drawing/2014/main" id="{E5F41FFB-9FB4-2F4E-AEAE-5E20EB6F0E42}"/>
              </a:ext>
            </a:extLst>
          </p:cNvPr>
          <p:cNvSpPr txBox="1"/>
          <p:nvPr/>
        </p:nvSpPr>
        <p:spPr>
          <a:xfrm>
            <a:off x="2057388" y="1935971"/>
            <a:ext cx="962123" cy="261610"/>
          </a:xfrm>
          <a:prstGeom prst="rect">
            <a:avLst/>
          </a:prstGeom>
          <a:noFill/>
        </p:spPr>
        <p:txBody>
          <a:bodyPr wrap="none" rtlCol="0">
            <a:spAutoFit/>
          </a:bodyPr>
          <a:lstStyle/>
          <a:p>
            <a:r>
              <a:rPr lang="en-GB" sz="1100" b="1" dirty="0"/>
              <a:t>Discovery set</a:t>
            </a:r>
          </a:p>
        </p:txBody>
      </p:sp>
      <p:sp>
        <p:nvSpPr>
          <p:cNvPr id="10" name="ZoneTexte 9">
            <a:extLst>
              <a:ext uri="{FF2B5EF4-FFF2-40B4-BE49-F238E27FC236}">
                <a16:creationId xmlns:a16="http://schemas.microsoft.com/office/drawing/2014/main" id="{83AF69F8-EE9C-BD4B-8B57-964F14C53C93}"/>
              </a:ext>
            </a:extLst>
          </p:cNvPr>
          <p:cNvSpPr txBox="1"/>
          <p:nvPr/>
        </p:nvSpPr>
        <p:spPr>
          <a:xfrm>
            <a:off x="4086213" y="1935971"/>
            <a:ext cx="995785" cy="261610"/>
          </a:xfrm>
          <a:prstGeom prst="rect">
            <a:avLst/>
          </a:prstGeom>
          <a:noFill/>
        </p:spPr>
        <p:txBody>
          <a:bodyPr wrap="none" rtlCol="0">
            <a:spAutoFit/>
          </a:bodyPr>
          <a:lstStyle/>
          <a:p>
            <a:r>
              <a:rPr lang="en-GB" sz="1100" b="1" dirty="0"/>
              <a:t>Validation set</a:t>
            </a:r>
          </a:p>
        </p:txBody>
      </p:sp>
      <p:sp>
        <p:nvSpPr>
          <p:cNvPr id="12" name="ZoneTexte 11">
            <a:extLst>
              <a:ext uri="{FF2B5EF4-FFF2-40B4-BE49-F238E27FC236}">
                <a16:creationId xmlns:a16="http://schemas.microsoft.com/office/drawing/2014/main" id="{BEFA0A90-53A5-A341-923A-57C9986CA303}"/>
              </a:ext>
            </a:extLst>
          </p:cNvPr>
          <p:cNvSpPr txBox="1"/>
          <p:nvPr/>
        </p:nvSpPr>
        <p:spPr>
          <a:xfrm>
            <a:off x="6436207" y="2245082"/>
            <a:ext cx="2395207" cy="307777"/>
          </a:xfrm>
          <a:prstGeom prst="rect">
            <a:avLst/>
          </a:prstGeom>
          <a:noFill/>
        </p:spPr>
        <p:txBody>
          <a:bodyPr wrap="none" rtlCol="0">
            <a:spAutoFit/>
          </a:bodyPr>
          <a:lstStyle/>
          <a:p>
            <a:r>
              <a:rPr lang="en-GB" sz="1400" b="1" dirty="0">
                <a:latin typeface="Corbel" panose="020B0503020204020204" pitchFamily="34" charset="0"/>
              </a:rPr>
              <a:t>Multi-omics characterization</a:t>
            </a:r>
          </a:p>
        </p:txBody>
      </p:sp>
      <p:sp>
        <p:nvSpPr>
          <p:cNvPr id="14" name="ZoneTexte 13">
            <a:extLst>
              <a:ext uri="{FF2B5EF4-FFF2-40B4-BE49-F238E27FC236}">
                <a16:creationId xmlns:a16="http://schemas.microsoft.com/office/drawing/2014/main" id="{26827CEA-24D5-184B-AE64-29F7788ACDA6}"/>
              </a:ext>
            </a:extLst>
          </p:cNvPr>
          <p:cNvSpPr txBox="1"/>
          <p:nvPr/>
        </p:nvSpPr>
        <p:spPr>
          <a:xfrm>
            <a:off x="227773" y="1535654"/>
            <a:ext cx="3070071" cy="307777"/>
          </a:xfrm>
          <a:prstGeom prst="rect">
            <a:avLst/>
          </a:prstGeom>
          <a:noFill/>
        </p:spPr>
        <p:txBody>
          <a:bodyPr wrap="none" rtlCol="0">
            <a:spAutoFit/>
          </a:bodyPr>
          <a:lstStyle/>
          <a:p>
            <a:r>
              <a:rPr lang="en-GB" sz="1400" b="1" dirty="0">
                <a:latin typeface="Corbel" panose="020B0503020204020204" pitchFamily="34" charset="0"/>
              </a:rPr>
              <a:t>341 RNA-</a:t>
            </a:r>
            <a:r>
              <a:rPr lang="en-GB" sz="1400" b="1" dirty="0" err="1">
                <a:latin typeface="Corbel" panose="020B0503020204020204" pitchFamily="34" charset="0"/>
              </a:rPr>
              <a:t>seq</a:t>
            </a:r>
            <a:r>
              <a:rPr lang="en-GB" sz="1400" b="1" dirty="0">
                <a:latin typeface="Corbel" panose="020B0503020204020204" pitchFamily="34" charset="0"/>
              </a:rPr>
              <a:t> on whole blood samples</a:t>
            </a:r>
          </a:p>
        </p:txBody>
      </p:sp>
      <p:sp>
        <p:nvSpPr>
          <p:cNvPr id="15" name="ZoneTexte 14">
            <a:extLst>
              <a:ext uri="{FF2B5EF4-FFF2-40B4-BE49-F238E27FC236}">
                <a16:creationId xmlns:a16="http://schemas.microsoft.com/office/drawing/2014/main" id="{CD9D9611-19D8-F14B-85CC-5960035881AE}"/>
              </a:ext>
            </a:extLst>
          </p:cNvPr>
          <p:cNvSpPr txBox="1"/>
          <p:nvPr/>
        </p:nvSpPr>
        <p:spPr>
          <a:xfrm>
            <a:off x="6436208" y="2516065"/>
            <a:ext cx="4349076" cy="954107"/>
          </a:xfrm>
          <a:prstGeom prst="rect">
            <a:avLst/>
          </a:prstGeom>
          <a:noFill/>
        </p:spPr>
        <p:txBody>
          <a:bodyPr wrap="none" rtlCol="0">
            <a:spAutoFit/>
          </a:bodyPr>
          <a:lstStyle/>
          <a:p>
            <a:pPr marL="285750" indent="-285750">
              <a:buFont typeface="Wingdings" pitchFamily="2" charset="2"/>
              <a:buChar char="§"/>
            </a:pPr>
            <a:r>
              <a:rPr lang="en-GB" sz="1400" dirty="0"/>
              <a:t>Canonical pathways &amp; immunologic modules analysis</a:t>
            </a:r>
          </a:p>
          <a:p>
            <a:pPr marL="285750" indent="-285750">
              <a:buFont typeface="Wingdings" pitchFamily="2" charset="2"/>
              <a:buChar char="§"/>
            </a:pPr>
            <a:r>
              <a:rPr lang="en-GB" sz="1400" dirty="0" err="1"/>
              <a:t>Methylomics</a:t>
            </a:r>
            <a:endParaRPr lang="en-GB" sz="1400" dirty="0"/>
          </a:p>
          <a:p>
            <a:pPr marL="285750" indent="-285750">
              <a:buFont typeface="Wingdings" pitchFamily="2" charset="2"/>
              <a:buChar char="§"/>
            </a:pPr>
            <a:r>
              <a:rPr lang="en-GB" sz="1400" dirty="0"/>
              <a:t>Flow cytometry / deconvolution</a:t>
            </a:r>
          </a:p>
          <a:p>
            <a:pPr marL="285750" indent="-285750">
              <a:buFont typeface="Wingdings" pitchFamily="2" charset="2"/>
              <a:buChar char="§"/>
            </a:pPr>
            <a:r>
              <a:rPr lang="en-GB" sz="1400" dirty="0"/>
              <a:t>GWAS</a:t>
            </a:r>
          </a:p>
        </p:txBody>
      </p:sp>
      <p:sp>
        <p:nvSpPr>
          <p:cNvPr id="17" name="ZoneTexte 16">
            <a:extLst>
              <a:ext uri="{FF2B5EF4-FFF2-40B4-BE49-F238E27FC236}">
                <a16:creationId xmlns:a16="http://schemas.microsoft.com/office/drawing/2014/main" id="{A765D4D3-67F3-B947-A34B-6694EC11533A}"/>
              </a:ext>
            </a:extLst>
          </p:cNvPr>
          <p:cNvSpPr txBox="1"/>
          <p:nvPr/>
        </p:nvSpPr>
        <p:spPr>
          <a:xfrm>
            <a:off x="9863378" y="4843015"/>
            <a:ext cx="1851469" cy="738664"/>
          </a:xfrm>
          <a:prstGeom prst="rect">
            <a:avLst/>
          </a:prstGeom>
          <a:noFill/>
        </p:spPr>
        <p:txBody>
          <a:bodyPr wrap="none" rtlCol="0">
            <a:spAutoFit/>
          </a:bodyPr>
          <a:lstStyle/>
          <a:p>
            <a:r>
              <a:rPr lang="en-GB" sz="1400" b="1" dirty="0">
                <a:latin typeface="Corbel" panose="020B0503020204020204" pitchFamily="34" charset="0"/>
              </a:rPr>
              <a:t>Target identification, </a:t>
            </a:r>
          </a:p>
          <a:p>
            <a:r>
              <a:rPr lang="en-GB" sz="1400" b="1" dirty="0">
                <a:latin typeface="Corbel" panose="020B0503020204020204" pitchFamily="34" charset="0"/>
              </a:rPr>
              <a:t>drug repurposing, </a:t>
            </a:r>
          </a:p>
          <a:p>
            <a:r>
              <a:rPr lang="en-GB" sz="1400" b="1" dirty="0">
                <a:latin typeface="Corbel" panose="020B0503020204020204" pitchFamily="34" charset="0"/>
              </a:rPr>
              <a:t>drug combinations</a:t>
            </a:r>
          </a:p>
        </p:txBody>
      </p:sp>
      <p:sp>
        <p:nvSpPr>
          <p:cNvPr id="18" name="Freeform 837">
            <a:extLst>
              <a:ext uri="{FF2B5EF4-FFF2-40B4-BE49-F238E27FC236}">
                <a16:creationId xmlns:a16="http://schemas.microsoft.com/office/drawing/2014/main" id="{F911B8C2-AC33-F24B-9598-1C2D707F24A6}"/>
              </a:ext>
            </a:extLst>
          </p:cNvPr>
          <p:cNvSpPr>
            <a:spLocks noChangeAspect="1" noChangeArrowheads="1"/>
          </p:cNvSpPr>
          <p:nvPr/>
        </p:nvSpPr>
        <p:spPr bwMode="auto">
          <a:xfrm>
            <a:off x="10559958" y="5719235"/>
            <a:ext cx="450652" cy="450652"/>
          </a:xfrm>
          <a:custGeom>
            <a:avLst/>
            <a:gdLst>
              <a:gd name="T0" fmla="*/ 156713 w 304441"/>
              <a:gd name="T1" fmla="*/ 244415 h 304441"/>
              <a:gd name="T2" fmla="*/ 276405 w 304441"/>
              <a:gd name="T3" fmla="*/ 156713 h 304441"/>
              <a:gd name="T4" fmla="*/ 27676 w 304441"/>
              <a:gd name="T5" fmla="*/ 156713 h 304441"/>
              <a:gd name="T6" fmla="*/ 147368 w 304441"/>
              <a:gd name="T7" fmla="*/ 244415 h 304441"/>
              <a:gd name="T8" fmla="*/ 27676 w 304441"/>
              <a:gd name="T9" fmla="*/ 156713 h 304441"/>
              <a:gd name="T10" fmla="*/ 179589 w 304441"/>
              <a:gd name="T11" fmla="*/ 108241 h 304441"/>
              <a:gd name="T12" fmla="*/ 174580 w 304441"/>
              <a:gd name="T13" fmla="*/ 115754 h 304441"/>
              <a:gd name="T14" fmla="*/ 110902 w 304441"/>
              <a:gd name="T15" fmla="*/ 150813 h 304441"/>
              <a:gd name="T16" fmla="*/ 193183 w 304441"/>
              <a:gd name="T17" fmla="*/ 154748 h 304441"/>
              <a:gd name="T18" fmla="*/ 202485 w 304441"/>
              <a:gd name="T19" fmla="*/ 155822 h 304441"/>
              <a:gd name="T20" fmla="*/ 101600 w 304441"/>
              <a:gd name="T21" fmla="*/ 150813 h 304441"/>
              <a:gd name="T22" fmla="*/ 152041 w 304441"/>
              <a:gd name="T23" fmla="*/ 69011 h 304441"/>
              <a:gd name="T24" fmla="*/ 152041 w 304441"/>
              <a:gd name="T25" fmla="*/ 235429 h 304441"/>
              <a:gd name="T26" fmla="*/ 222849 w 304441"/>
              <a:gd name="T27" fmla="*/ 109268 h 304441"/>
              <a:gd name="T28" fmla="*/ 152041 w 304441"/>
              <a:gd name="T29" fmla="*/ 177920 h 304441"/>
              <a:gd name="T30" fmla="*/ 128677 w 304441"/>
              <a:gd name="T31" fmla="*/ 156354 h 304441"/>
              <a:gd name="T32" fmla="*/ 135147 w 304441"/>
              <a:gd name="T33" fmla="*/ 149884 h 304441"/>
              <a:gd name="T34" fmla="*/ 217458 w 304441"/>
              <a:gd name="T35" fmla="*/ 101361 h 304441"/>
              <a:gd name="T36" fmla="*/ 257714 w 304441"/>
              <a:gd name="T37" fmla="*/ 37381 h 304441"/>
              <a:gd name="T38" fmla="*/ 239383 w 304441"/>
              <a:gd name="T39" fmla="*/ 86264 h 304441"/>
              <a:gd name="T40" fmla="*/ 288266 w 304441"/>
              <a:gd name="T41" fmla="*/ 67933 h 304441"/>
              <a:gd name="T42" fmla="*/ 260590 w 304441"/>
              <a:gd name="T43" fmla="*/ 67573 h 304441"/>
              <a:gd name="T44" fmla="*/ 257714 w 304441"/>
              <a:gd name="T45" fmla="*/ 63260 h 304441"/>
              <a:gd name="T46" fmla="*/ 147368 w 304441"/>
              <a:gd name="T47" fmla="*/ 27676 h 304441"/>
              <a:gd name="T48" fmla="*/ 36011 w 304441"/>
              <a:gd name="T49" fmla="*/ 147728 h 304441"/>
              <a:gd name="T50" fmla="*/ 68113 w 304441"/>
              <a:gd name="T51" fmla="*/ 114368 h 304441"/>
              <a:gd name="T52" fmla="*/ 86983 w 304441"/>
              <a:gd name="T53" fmla="*/ 87073 h 304441"/>
              <a:gd name="T54" fmla="*/ 114210 w 304441"/>
              <a:gd name="T55" fmla="*/ 68270 h 304441"/>
              <a:gd name="T56" fmla="*/ 147368 w 304441"/>
              <a:gd name="T57" fmla="*/ 27676 h 304441"/>
              <a:gd name="T58" fmla="*/ 156713 w 304441"/>
              <a:gd name="T59" fmla="*/ 4672 h 304441"/>
              <a:gd name="T60" fmla="*/ 220693 w 304441"/>
              <a:gd name="T61" fmla="*/ 37381 h 304441"/>
              <a:gd name="T62" fmla="*/ 216020 w 304441"/>
              <a:gd name="T63" fmla="*/ 45288 h 304441"/>
              <a:gd name="T64" fmla="*/ 156713 w 304441"/>
              <a:gd name="T65" fmla="*/ 60385 h 304441"/>
              <a:gd name="T66" fmla="*/ 230038 w 304441"/>
              <a:gd name="T67" fmla="*/ 89139 h 304441"/>
              <a:gd name="T68" fmla="*/ 231476 w 304441"/>
              <a:gd name="T69" fmla="*/ 50680 h 304441"/>
              <a:gd name="T70" fmla="*/ 264184 w 304441"/>
              <a:gd name="T71" fmla="*/ 21925 h 304441"/>
              <a:gd name="T72" fmla="*/ 267060 w 304441"/>
              <a:gd name="T73" fmla="*/ 52118 h 304441"/>
              <a:gd name="T74" fmla="*/ 292220 w 304441"/>
              <a:gd name="T75" fmla="*/ 33427 h 304441"/>
              <a:gd name="T76" fmla="*/ 273529 w 304441"/>
              <a:gd name="T77" fmla="*/ 58587 h 304441"/>
              <a:gd name="T78" fmla="*/ 303722 w 304441"/>
              <a:gd name="T79" fmla="*/ 61463 h 304441"/>
              <a:gd name="T80" fmla="*/ 274967 w 304441"/>
              <a:gd name="T81" fmla="*/ 94171 h 304441"/>
              <a:gd name="T82" fmla="*/ 236508 w 304441"/>
              <a:gd name="T83" fmla="*/ 95609 h 304441"/>
              <a:gd name="T84" fmla="*/ 244056 w 304441"/>
              <a:gd name="T85" fmla="*/ 147728 h 304441"/>
              <a:gd name="T86" fmla="*/ 270295 w 304441"/>
              <a:gd name="T87" fmla="*/ 112863 h 304441"/>
              <a:gd name="T88" fmla="*/ 278921 w 304441"/>
              <a:gd name="T89" fmla="*/ 109987 h 304441"/>
              <a:gd name="T90" fmla="*/ 299768 w 304441"/>
              <a:gd name="T91" fmla="*/ 147728 h 304441"/>
              <a:gd name="T92" fmla="*/ 299768 w 304441"/>
              <a:gd name="T93" fmla="*/ 156713 h 304441"/>
              <a:gd name="T94" fmla="*/ 156713 w 304441"/>
              <a:gd name="T95" fmla="*/ 286110 h 304441"/>
              <a:gd name="T96" fmla="*/ 152041 w 304441"/>
              <a:gd name="T97" fmla="*/ 304441 h 304441"/>
              <a:gd name="T98" fmla="*/ 147368 w 304441"/>
              <a:gd name="T99" fmla="*/ 286110 h 304441"/>
              <a:gd name="T100" fmla="*/ 4673 w 304441"/>
              <a:gd name="T101" fmla="*/ 156713 h 304441"/>
              <a:gd name="T102" fmla="*/ 4673 w 304441"/>
              <a:gd name="T103" fmla="*/ 147728 h 304441"/>
              <a:gd name="T104" fmla="*/ 147368 w 304441"/>
              <a:gd name="T105" fmla="*/ 18690 h 304441"/>
              <a:gd name="T106" fmla="*/ 152041 w 304441"/>
              <a:gd name="T107" fmla="*/ 0 h 304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04441" h="304441">
                <a:moveTo>
                  <a:pt x="244056" y="156713"/>
                </a:moveTo>
                <a:cubicBezTo>
                  <a:pt x="241899" y="204159"/>
                  <a:pt x="203799" y="241899"/>
                  <a:pt x="156713" y="244415"/>
                </a:cubicBezTo>
                <a:lnTo>
                  <a:pt x="156713" y="276764"/>
                </a:lnTo>
                <a:cubicBezTo>
                  <a:pt x="221771" y="274248"/>
                  <a:pt x="274248" y="221771"/>
                  <a:pt x="276405" y="156713"/>
                </a:cubicBezTo>
                <a:lnTo>
                  <a:pt x="244056" y="156713"/>
                </a:lnTo>
                <a:close/>
                <a:moveTo>
                  <a:pt x="27676" y="156713"/>
                </a:moveTo>
                <a:cubicBezTo>
                  <a:pt x="30192" y="221771"/>
                  <a:pt x="82310" y="274248"/>
                  <a:pt x="147368" y="276764"/>
                </a:cubicBezTo>
                <a:lnTo>
                  <a:pt x="147368" y="244415"/>
                </a:lnTo>
                <a:cubicBezTo>
                  <a:pt x="100282" y="241899"/>
                  <a:pt x="62541" y="204159"/>
                  <a:pt x="60025" y="156713"/>
                </a:cubicBezTo>
                <a:lnTo>
                  <a:pt x="27676" y="156713"/>
                </a:lnTo>
                <a:close/>
                <a:moveTo>
                  <a:pt x="152042" y="100013"/>
                </a:moveTo>
                <a:cubicBezTo>
                  <a:pt x="162059" y="100013"/>
                  <a:pt x="171361" y="102875"/>
                  <a:pt x="179589" y="108241"/>
                </a:cubicBezTo>
                <a:cubicBezTo>
                  <a:pt x="181378" y="109672"/>
                  <a:pt x="182093" y="112177"/>
                  <a:pt x="181020" y="114681"/>
                </a:cubicBezTo>
                <a:cubicBezTo>
                  <a:pt x="179589" y="116827"/>
                  <a:pt x="176727" y="117543"/>
                  <a:pt x="174580" y="115754"/>
                </a:cubicBezTo>
                <a:cubicBezTo>
                  <a:pt x="167783" y="111819"/>
                  <a:pt x="160271" y="109315"/>
                  <a:pt x="152042" y="109315"/>
                </a:cubicBezTo>
                <a:cubicBezTo>
                  <a:pt x="129504" y="109315"/>
                  <a:pt x="110902" y="127917"/>
                  <a:pt x="110902" y="150813"/>
                </a:cubicBezTo>
                <a:cubicBezTo>
                  <a:pt x="110902" y="173351"/>
                  <a:pt x="129504" y="191954"/>
                  <a:pt x="152042" y="191954"/>
                </a:cubicBezTo>
                <a:cubicBezTo>
                  <a:pt x="173507" y="191954"/>
                  <a:pt x="191394" y="176213"/>
                  <a:pt x="193183" y="154748"/>
                </a:cubicBezTo>
                <a:cubicBezTo>
                  <a:pt x="193541" y="152602"/>
                  <a:pt x="195687" y="150813"/>
                  <a:pt x="198549" y="150813"/>
                </a:cubicBezTo>
                <a:cubicBezTo>
                  <a:pt x="201054" y="151171"/>
                  <a:pt x="202842" y="153317"/>
                  <a:pt x="202485" y="155822"/>
                </a:cubicBezTo>
                <a:cubicBezTo>
                  <a:pt x="199623" y="181579"/>
                  <a:pt x="178158" y="201255"/>
                  <a:pt x="152042" y="201255"/>
                </a:cubicBezTo>
                <a:cubicBezTo>
                  <a:pt x="124496" y="201255"/>
                  <a:pt x="101600" y="178360"/>
                  <a:pt x="101600" y="150813"/>
                </a:cubicBezTo>
                <a:cubicBezTo>
                  <a:pt x="101600" y="122909"/>
                  <a:pt x="124496" y="100013"/>
                  <a:pt x="152042" y="100013"/>
                </a:cubicBezTo>
                <a:close/>
                <a:moveTo>
                  <a:pt x="152041" y="69011"/>
                </a:moveTo>
                <a:cubicBezTo>
                  <a:pt x="106393" y="69011"/>
                  <a:pt x="69011" y="106393"/>
                  <a:pt x="69011" y="152400"/>
                </a:cubicBezTo>
                <a:cubicBezTo>
                  <a:pt x="69011" y="198048"/>
                  <a:pt x="106393" y="235429"/>
                  <a:pt x="152041" y="235429"/>
                </a:cubicBezTo>
                <a:cubicBezTo>
                  <a:pt x="198048" y="235429"/>
                  <a:pt x="235070" y="198048"/>
                  <a:pt x="235070" y="152400"/>
                </a:cubicBezTo>
                <a:cubicBezTo>
                  <a:pt x="235070" y="136585"/>
                  <a:pt x="230757" y="121848"/>
                  <a:pt x="222849" y="109268"/>
                </a:cubicBezTo>
                <a:lnTo>
                  <a:pt x="155276" y="176842"/>
                </a:lnTo>
                <a:cubicBezTo>
                  <a:pt x="154557" y="177561"/>
                  <a:pt x="153478" y="177920"/>
                  <a:pt x="152041" y="177920"/>
                </a:cubicBezTo>
                <a:cubicBezTo>
                  <a:pt x="150962" y="177920"/>
                  <a:pt x="149525" y="177561"/>
                  <a:pt x="148806" y="176842"/>
                </a:cubicBezTo>
                <a:lnTo>
                  <a:pt x="128677" y="156354"/>
                </a:lnTo>
                <a:cubicBezTo>
                  <a:pt x="126521" y="154557"/>
                  <a:pt x="126521" y="151681"/>
                  <a:pt x="128677" y="149884"/>
                </a:cubicBezTo>
                <a:cubicBezTo>
                  <a:pt x="130115" y="148087"/>
                  <a:pt x="132991" y="148087"/>
                  <a:pt x="135147" y="149884"/>
                </a:cubicBezTo>
                <a:lnTo>
                  <a:pt x="152041" y="166778"/>
                </a:lnTo>
                <a:lnTo>
                  <a:pt x="217458" y="101361"/>
                </a:lnTo>
                <a:cubicBezTo>
                  <a:pt x="202362" y="81951"/>
                  <a:pt x="178639" y="69011"/>
                  <a:pt x="152041" y="69011"/>
                </a:cubicBezTo>
                <a:close/>
                <a:moveTo>
                  <a:pt x="257714" y="37381"/>
                </a:moveTo>
                <a:lnTo>
                  <a:pt x="239383" y="56071"/>
                </a:lnTo>
                <a:lnTo>
                  <a:pt x="239383" y="86264"/>
                </a:lnTo>
                <a:lnTo>
                  <a:pt x="269576" y="86264"/>
                </a:lnTo>
                <a:lnTo>
                  <a:pt x="288266" y="67933"/>
                </a:lnTo>
                <a:lnTo>
                  <a:pt x="262387" y="67933"/>
                </a:lnTo>
                <a:cubicBezTo>
                  <a:pt x="261668" y="67933"/>
                  <a:pt x="261309" y="67573"/>
                  <a:pt x="260590" y="67573"/>
                </a:cubicBezTo>
                <a:cubicBezTo>
                  <a:pt x="259512" y="67214"/>
                  <a:pt x="258433" y="66136"/>
                  <a:pt x="258074" y="65057"/>
                </a:cubicBezTo>
                <a:cubicBezTo>
                  <a:pt x="257714" y="64338"/>
                  <a:pt x="257714" y="63979"/>
                  <a:pt x="257714" y="63260"/>
                </a:cubicBezTo>
                <a:lnTo>
                  <a:pt x="257714" y="37381"/>
                </a:lnTo>
                <a:close/>
                <a:moveTo>
                  <a:pt x="147368" y="27676"/>
                </a:moveTo>
                <a:cubicBezTo>
                  <a:pt x="82310" y="30192"/>
                  <a:pt x="30192" y="82670"/>
                  <a:pt x="27676" y="147728"/>
                </a:cubicBezTo>
                <a:lnTo>
                  <a:pt x="36011" y="147728"/>
                </a:lnTo>
                <a:lnTo>
                  <a:pt x="60025" y="147728"/>
                </a:lnTo>
                <a:cubicBezTo>
                  <a:pt x="60654" y="135866"/>
                  <a:pt x="63485" y="124612"/>
                  <a:pt x="68113" y="114368"/>
                </a:cubicBezTo>
                <a:lnTo>
                  <a:pt x="71500" y="109468"/>
                </a:lnTo>
                <a:lnTo>
                  <a:pt x="86983" y="87073"/>
                </a:lnTo>
                <a:lnTo>
                  <a:pt x="101702" y="76908"/>
                </a:lnTo>
                <a:lnTo>
                  <a:pt x="114210" y="68270"/>
                </a:lnTo>
                <a:cubicBezTo>
                  <a:pt x="124409" y="63687"/>
                  <a:pt x="135597" y="60924"/>
                  <a:pt x="147368" y="60385"/>
                </a:cubicBezTo>
                <a:lnTo>
                  <a:pt x="147368" y="27676"/>
                </a:lnTo>
                <a:close/>
                <a:moveTo>
                  <a:pt x="152041" y="0"/>
                </a:moveTo>
                <a:cubicBezTo>
                  <a:pt x="154557" y="0"/>
                  <a:pt x="156713" y="2156"/>
                  <a:pt x="156713" y="4672"/>
                </a:cubicBezTo>
                <a:lnTo>
                  <a:pt x="156713" y="18690"/>
                </a:lnTo>
                <a:cubicBezTo>
                  <a:pt x="179358" y="19409"/>
                  <a:pt x="201283" y="25879"/>
                  <a:pt x="220693" y="37381"/>
                </a:cubicBezTo>
                <a:cubicBezTo>
                  <a:pt x="222849" y="38459"/>
                  <a:pt x="223568" y="41694"/>
                  <a:pt x="222130" y="43491"/>
                </a:cubicBezTo>
                <a:cubicBezTo>
                  <a:pt x="221052" y="46007"/>
                  <a:pt x="217817" y="46726"/>
                  <a:pt x="216020" y="45288"/>
                </a:cubicBezTo>
                <a:cubicBezTo>
                  <a:pt x="198048" y="34505"/>
                  <a:pt x="177561" y="28754"/>
                  <a:pt x="156713" y="27676"/>
                </a:cubicBezTo>
                <a:lnTo>
                  <a:pt x="156713" y="60385"/>
                </a:lnTo>
                <a:cubicBezTo>
                  <a:pt x="184030" y="61463"/>
                  <a:pt x="208113" y="74762"/>
                  <a:pt x="224287" y="94890"/>
                </a:cubicBezTo>
                <a:lnTo>
                  <a:pt x="230038" y="89139"/>
                </a:lnTo>
                <a:lnTo>
                  <a:pt x="230038" y="53915"/>
                </a:lnTo>
                <a:cubicBezTo>
                  <a:pt x="230038" y="52837"/>
                  <a:pt x="230757" y="51758"/>
                  <a:pt x="231476" y="50680"/>
                </a:cubicBezTo>
                <a:lnTo>
                  <a:pt x="259152" y="23004"/>
                </a:lnTo>
                <a:cubicBezTo>
                  <a:pt x="260590" y="21566"/>
                  <a:pt x="262387" y="21206"/>
                  <a:pt x="264184" y="21925"/>
                </a:cubicBezTo>
                <a:cubicBezTo>
                  <a:pt x="265981" y="22644"/>
                  <a:pt x="267060" y="24441"/>
                  <a:pt x="267060" y="26238"/>
                </a:cubicBezTo>
                <a:lnTo>
                  <a:pt x="267060" y="52118"/>
                </a:lnTo>
                <a:lnTo>
                  <a:pt x="285750" y="33427"/>
                </a:lnTo>
                <a:cubicBezTo>
                  <a:pt x="287547" y="31271"/>
                  <a:pt x="290423" y="31271"/>
                  <a:pt x="292220" y="33427"/>
                </a:cubicBezTo>
                <a:cubicBezTo>
                  <a:pt x="294017" y="35224"/>
                  <a:pt x="294017" y="38100"/>
                  <a:pt x="292220" y="39897"/>
                </a:cubicBezTo>
                <a:lnTo>
                  <a:pt x="273529" y="58587"/>
                </a:lnTo>
                <a:lnTo>
                  <a:pt x="299409" y="58587"/>
                </a:lnTo>
                <a:cubicBezTo>
                  <a:pt x="301206" y="58587"/>
                  <a:pt x="303003" y="59666"/>
                  <a:pt x="303722" y="61463"/>
                </a:cubicBezTo>
                <a:cubicBezTo>
                  <a:pt x="304441" y="63260"/>
                  <a:pt x="304081" y="65057"/>
                  <a:pt x="302284" y="66495"/>
                </a:cubicBezTo>
                <a:lnTo>
                  <a:pt x="274967" y="94171"/>
                </a:lnTo>
                <a:cubicBezTo>
                  <a:pt x="273889" y="94890"/>
                  <a:pt x="272811" y="95609"/>
                  <a:pt x="271732" y="95609"/>
                </a:cubicBezTo>
                <a:lnTo>
                  <a:pt x="236508" y="95609"/>
                </a:lnTo>
                <a:lnTo>
                  <a:pt x="229679" y="102439"/>
                </a:lnTo>
                <a:cubicBezTo>
                  <a:pt x="237946" y="115738"/>
                  <a:pt x="243337" y="130834"/>
                  <a:pt x="244056" y="147728"/>
                </a:cubicBezTo>
                <a:lnTo>
                  <a:pt x="276405" y="147728"/>
                </a:lnTo>
                <a:cubicBezTo>
                  <a:pt x="276046" y="135507"/>
                  <a:pt x="273889" y="124005"/>
                  <a:pt x="270295" y="112863"/>
                </a:cubicBezTo>
                <a:cubicBezTo>
                  <a:pt x="269576" y="110346"/>
                  <a:pt x="270654" y="107830"/>
                  <a:pt x="273170" y="107112"/>
                </a:cubicBezTo>
                <a:cubicBezTo>
                  <a:pt x="275686" y="106033"/>
                  <a:pt x="278202" y="107471"/>
                  <a:pt x="278921" y="109987"/>
                </a:cubicBezTo>
                <a:cubicBezTo>
                  <a:pt x="282875" y="122208"/>
                  <a:pt x="285391" y="134788"/>
                  <a:pt x="285750" y="147728"/>
                </a:cubicBezTo>
                <a:lnTo>
                  <a:pt x="299768" y="147728"/>
                </a:lnTo>
                <a:cubicBezTo>
                  <a:pt x="302284" y="147728"/>
                  <a:pt x="304441" y="149884"/>
                  <a:pt x="304441" y="152400"/>
                </a:cubicBezTo>
                <a:cubicBezTo>
                  <a:pt x="304441" y="154916"/>
                  <a:pt x="302284" y="156713"/>
                  <a:pt x="299768" y="156713"/>
                </a:cubicBezTo>
                <a:lnTo>
                  <a:pt x="285750" y="156713"/>
                </a:lnTo>
                <a:cubicBezTo>
                  <a:pt x="283234" y="227163"/>
                  <a:pt x="226803" y="283594"/>
                  <a:pt x="156713" y="286110"/>
                </a:cubicBezTo>
                <a:lnTo>
                  <a:pt x="156713" y="300128"/>
                </a:lnTo>
                <a:cubicBezTo>
                  <a:pt x="156713" y="302284"/>
                  <a:pt x="154557" y="304441"/>
                  <a:pt x="152041" y="304441"/>
                </a:cubicBezTo>
                <a:cubicBezTo>
                  <a:pt x="149525" y="304441"/>
                  <a:pt x="147368" y="302284"/>
                  <a:pt x="147368" y="300128"/>
                </a:cubicBezTo>
                <a:lnTo>
                  <a:pt x="147368" y="286110"/>
                </a:lnTo>
                <a:cubicBezTo>
                  <a:pt x="77278" y="283594"/>
                  <a:pt x="20847" y="227163"/>
                  <a:pt x="18331" y="156713"/>
                </a:cubicBezTo>
                <a:lnTo>
                  <a:pt x="4673" y="156713"/>
                </a:lnTo>
                <a:cubicBezTo>
                  <a:pt x="1797" y="156713"/>
                  <a:pt x="0" y="154916"/>
                  <a:pt x="0" y="152400"/>
                </a:cubicBezTo>
                <a:cubicBezTo>
                  <a:pt x="0" y="149884"/>
                  <a:pt x="1797" y="147728"/>
                  <a:pt x="4673" y="147728"/>
                </a:cubicBezTo>
                <a:lnTo>
                  <a:pt x="18331" y="147728"/>
                </a:lnTo>
                <a:cubicBezTo>
                  <a:pt x="20847" y="77637"/>
                  <a:pt x="77278" y="20847"/>
                  <a:pt x="147368" y="18690"/>
                </a:cubicBezTo>
                <a:lnTo>
                  <a:pt x="147368" y="4672"/>
                </a:lnTo>
                <a:cubicBezTo>
                  <a:pt x="147368" y="2156"/>
                  <a:pt x="149525" y="0"/>
                  <a:pt x="152041" y="0"/>
                </a:cubicBezTo>
                <a:close/>
              </a:path>
            </a:pathLst>
          </a:custGeom>
          <a:solidFill>
            <a:schemeClr val="tx2"/>
          </a:solidFill>
          <a:ln>
            <a:noFill/>
          </a:ln>
          <a:effectLst/>
        </p:spPr>
        <p:txBody>
          <a:bodyPr anchor="ctr"/>
          <a:lstStyle/>
          <a:p>
            <a:endParaRPr lang="en-US" sz="900" dirty="0">
              <a:latin typeface="Lato Light" panose="020F0502020204030203" pitchFamily="34" charset="0"/>
            </a:endParaRPr>
          </a:p>
        </p:txBody>
      </p:sp>
      <p:pic>
        <p:nvPicPr>
          <p:cNvPr id="19" name="Image 18">
            <a:extLst>
              <a:ext uri="{FF2B5EF4-FFF2-40B4-BE49-F238E27FC236}">
                <a16:creationId xmlns:a16="http://schemas.microsoft.com/office/drawing/2014/main" id="{04E6D49F-B0FD-0147-9D74-67A1B79476EB}"/>
              </a:ext>
            </a:extLst>
          </p:cNvPr>
          <p:cNvPicPr>
            <a:picLocks noChangeAspect="1"/>
          </p:cNvPicPr>
          <p:nvPr/>
        </p:nvPicPr>
        <p:blipFill>
          <a:blip r:embed="rId4"/>
          <a:stretch>
            <a:fillRect/>
          </a:stretch>
        </p:blipFill>
        <p:spPr>
          <a:xfrm>
            <a:off x="10651282" y="-1101"/>
            <a:ext cx="1289254" cy="684916"/>
          </a:xfrm>
          <a:prstGeom prst="rect">
            <a:avLst/>
          </a:prstGeom>
        </p:spPr>
      </p:pic>
      <p:pic>
        <p:nvPicPr>
          <p:cNvPr id="20" name="Image 19">
            <a:extLst>
              <a:ext uri="{FF2B5EF4-FFF2-40B4-BE49-F238E27FC236}">
                <a16:creationId xmlns:a16="http://schemas.microsoft.com/office/drawing/2014/main" id="{BB1EB674-AA86-884F-8AEF-F3499CFC729B}"/>
              </a:ext>
            </a:extLst>
          </p:cNvPr>
          <p:cNvPicPr>
            <a:picLocks noChangeAspect="1"/>
          </p:cNvPicPr>
          <p:nvPr/>
        </p:nvPicPr>
        <p:blipFill>
          <a:blip r:embed="rId5"/>
          <a:stretch>
            <a:fillRect/>
          </a:stretch>
        </p:blipFill>
        <p:spPr>
          <a:xfrm>
            <a:off x="10574399" y="495875"/>
            <a:ext cx="853535" cy="487734"/>
          </a:xfrm>
          <a:prstGeom prst="rect">
            <a:avLst/>
          </a:prstGeom>
        </p:spPr>
      </p:pic>
      <p:pic>
        <p:nvPicPr>
          <p:cNvPr id="2050" name="Picture 2" descr="Servier.fr">
            <a:extLst>
              <a:ext uri="{FF2B5EF4-FFF2-40B4-BE49-F238E27FC236}">
                <a16:creationId xmlns:a16="http://schemas.microsoft.com/office/drawing/2014/main" id="{10E45712-6C1D-0945-A657-4663FF428A5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303" t="26880" r="13870" b="32542"/>
          <a:stretch/>
        </p:blipFill>
        <p:spPr bwMode="auto">
          <a:xfrm>
            <a:off x="11366897" y="556007"/>
            <a:ext cx="749770" cy="28174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Right Curved Arrow Graphic - Arrow Symbols | Free Graphics &amp; Vectors -  PicMonkey">
            <a:extLst>
              <a:ext uri="{FF2B5EF4-FFF2-40B4-BE49-F238E27FC236}">
                <a16:creationId xmlns:a16="http://schemas.microsoft.com/office/drawing/2014/main" id="{EC5E83DB-5F23-B149-A50B-B3FF147E9202}"/>
              </a:ext>
            </a:extLst>
          </p:cNvPr>
          <p:cNvPicPr>
            <a:picLocks noChangeAspect="1" noChangeArrowheads="1"/>
          </p:cNvPicPr>
          <p:nvPr/>
        </p:nvPicPr>
        <p:blipFill>
          <a:blip r:embed="rId7">
            <a:biLevel thresh="75000"/>
            <a:extLst>
              <a:ext uri="{28A0092B-C50C-407E-A947-70E740481C1C}">
                <a14:useLocalDpi xmlns:a14="http://schemas.microsoft.com/office/drawing/2010/main" val="0"/>
              </a:ext>
            </a:extLst>
          </a:blip>
          <a:srcRect/>
          <a:stretch>
            <a:fillRect/>
          </a:stretch>
        </p:blipFill>
        <p:spPr bwMode="auto">
          <a:xfrm rot="3006239">
            <a:off x="5498815" y="3603858"/>
            <a:ext cx="560224" cy="65694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Right Curved Arrow Graphic - Arrow Symbols | Free Graphics &amp; Vectors -  PicMonkey">
            <a:extLst>
              <a:ext uri="{FF2B5EF4-FFF2-40B4-BE49-F238E27FC236}">
                <a16:creationId xmlns:a16="http://schemas.microsoft.com/office/drawing/2014/main" id="{E3A82FB5-6624-604D-AC6F-3A06FD0A5E83}"/>
              </a:ext>
            </a:extLst>
          </p:cNvPr>
          <p:cNvPicPr>
            <a:picLocks noChangeAspect="1" noChangeArrowheads="1"/>
          </p:cNvPicPr>
          <p:nvPr/>
        </p:nvPicPr>
        <p:blipFill>
          <a:blip r:embed="rId7">
            <a:biLevel thresh="75000"/>
            <a:extLst>
              <a:ext uri="{28A0092B-C50C-407E-A947-70E740481C1C}">
                <a14:useLocalDpi xmlns:a14="http://schemas.microsoft.com/office/drawing/2010/main" val="0"/>
              </a:ext>
            </a:extLst>
          </a:blip>
          <a:srcRect/>
          <a:stretch>
            <a:fillRect/>
          </a:stretch>
        </p:blipFill>
        <p:spPr bwMode="auto">
          <a:xfrm rot="3006239">
            <a:off x="9392979" y="4133174"/>
            <a:ext cx="560224" cy="656940"/>
          </a:xfrm>
          <a:prstGeom prst="rect">
            <a:avLst/>
          </a:prstGeom>
          <a:noFill/>
          <a:extLst>
            <a:ext uri="{909E8E84-426E-40DD-AFC4-6F175D3DCCD1}">
              <a14:hiddenFill xmlns:a14="http://schemas.microsoft.com/office/drawing/2010/main">
                <a:solidFill>
                  <a:srgbClr val="FFFFFF"/>
                </a:solidFill>
              </a14:hiddenFill>
            </a:ext>
          </a:extLst>
        </p:spPr>
      </p:pic>
      <p:sp>
        <p:nvSpPr>
          <p:cNvPr id="23" name="ZoneTexte 22">
            <a:extLst>
              <a:ext uri="{FF2B5EF4-FFF2-40B4-BE49-F238E27FC236}">
                <a16:creationId xmlns:a16="http://schemas.microsoft.com/office/drawing/2014/main" id="{62622DA0-4AD4-474A-8AF6-28E41037F76D}"/>
              </a:ext>
            </a:extLst>
          </p:cNvPr>
          <p:cNvSpPr txBox="1"/>
          <p:nvPr/>
        </p:nvSpPr>
        <p:spPr>
          <a:xfrm>
            <a:off x="2020021" y="6059314"/>
            <a:ext cx="1257845" cy="461665"/>
          </a:xfrm>
          <a:prstGeom prst="rect">
            <a:avLst/>
          </a:prstGeom>
          <a:noFill/>
        </p:spPr>
        <p:txBody>
          <a:bodyPr wrap="none" rtlCol="0">
            <a:spAutoFit/>
          </a:bodyPr>
          <a:lstStyle/>
          <a:p>
            <a:r>
              <a:rPr lang="en-GB" sz="1200" dirty="0"/>
              <a:t>4 patient clusters</a:t>
            </a:r>
          </a:p>
          <a:p>
            <a:r>
              <a:rPr lang="en-GB" sz="1200" dirty="0"/>
              <a:t>3 gene modules</a:t>
            </a:r>
          </a:p>
        </p:txBody>
      </p:sp>
      <p:sp>
        <p:nvSpPr>
          <p:cNvPr id="24" name="Espace réservé du numéro de diapositive 7">
            <a:extLst>
              <a:ext uri="{FF2B5EF4-FFF2-40B4-BE49-F238E27FC236}">
                <a16:creationId xmlns:a16="http://schemas.microsoft.com/office/drawing/2014/main" id="{724B007A-225C-EB4E-9F90-165F882CCD20}"/>
              </a:ext>
            </a:extLst>
          </p:cNvPr>
          <p:cNvSpPr>
            <a:spLocks noGrp="1"/>
          </p:cNvSpPr>
          <p:nvPr>
            <p:ph type="sldNum" sz="quarter" idx="12"/>
          </p:nvPr>
        </p:nvSpPr>
        <p:spPr>
          <a:xfrm>
            <a:off x="9385002" y="6492875"/>
            <a:ext cx="2743200" cy="365125"/>
          </a:xfrm>
        </p:spPr>
        <p:txBody>
          <a:bodyPr/>
          <a:lstStyle/>
          <a:p>
            <a:fld id="{19F7C35C-926E-0E4D-AB5E-2EAC7CCF0320}" type="slidenum">
              <a:rPr lang="en-GB" smtClean="0"/>
              <a:t>39</a:t>
            </a:fld>
            <a:endParaRPr lang="en-GB" dirty="0"/>
          </a:p>
        </p:txBody>
      </p:sp>
      <p:sp>
        <p:nvSpPr>
          <p:cNvPr id="25" name="ZoneTexte 24">
            <a:extLst>
              <a:ext uri="{FF2B5EF4-FFF2-40B4-BE49-F238E27FC236}">
                <a16:creationId xmlns:a16="http://schemas.microsoft.com/office/drawing/2014/main" id="{BAFADB6E-56FC-1149-B9AC-76A67A178665}"/>
              </a:ext>
            </a:extLst>
          </p:cNvPr>
          <p:cNvSpPr txBox="1"/>
          <p:nvPr/>
        </p:nvSpPr>
        <p:spPr>
          <a:xfrm>
            <a:off x="0" y="6627168"/>
            <a:ext cx="1923925" cy="230832"/>
          </a:xfrm>
          <a:prstGeom prst="rect">
            <a:avLst/>
          </a:prstGeom>
          <a:noFill/>
        </p:spPr>
        <p:txBody>
          <a:bodyPr wrap="none" rtlCol="0">
            <a:spAutoFit/>
          </a:bodyPr>
          <a:lstStyle/>
          <a:p>
            <a:r>
              <a:rPr lang="en-GB" sz="900" dirty="0">
                <a:solidFill>
                  <a:schemeClr val="tx1">
                    <a:lumMod val="50000"/>
                    <a:lumOff val="50000"/>
                  </a:schemeClr>
                </a:solidFill>
              </a:rPr>
              <a:t>[</a:t>
            </a:r>
            <a:r>
              <a:rPr lang="en-GB" sz="900" dirty="0" err="1">
                <a:solidFill>
                  <a:schemeClr val="tx1">
                    <a:lumMod val="50000"/>
                    <a:lumOff val="50000"/>
                  </a:schemeClr>
                </a:solidFill>
              </a:rPr>
              <a:t>Soret</a:t>
            </a:r>
            <a:r>
              <a:rPr lang="en-GB" sz="900" dirty="0">
                <a:solidFill>
                  <a:schemeClr val="tx1">
                    <a:lumMod val="50000"/>
                    <a:lumOff val="50000"/>
                  </a:schemeClr>
                </a:solidFill>
              </a:rPr>
              <a:t> et al 2021; </a:t>
            </a:r>
            <a:r>
              <a:rPr lang="en-GB" sz="900" dirty="0" err="1">
                <a:solidFill>
                  <a:schemeClr val="tx1">
                    <a:lumMod val="50000"/>
                    <a:lumOff val="50000"/>
                  </a:schemeClr>
                </a:solidFill>
              </a:rPr>
              <a:t>Desvaux</a:t>
            </a:r>
            <a:r>
              <a:rPr lang="en-GB" sz="900" dirty="0">
                <a:solidFill>
                  <a:schemeClr val="tx1">
                    <a:lumMod val="50000"/>
                    <a:lumOff val="50000"/>
                  </a:schemeClr>
                </a:solidFill>
              </a:rPr>
              <a:t> et al 2022]</a:t>
            </a:r>
          </a:p>
        </p:txBody>
      </p:sp>
      <p:sp>
        <p:nvSpPr>
          <p:cNvPr id="26" name="ZoneTexte 25">
            <a:extLst>
              <a:ext uri="{FF2B5EF4-FFF2-40B4-BE49-F238E27FC236}">
                <a16:creationId xmlns:a16="http://schemas.microsoft.com/office/drawing/2014/main" id="{D60CE378-E865-9A41-A7BC-30E8CB2DBE71}"/>
              </a:ext>
            </a:extLst>
          </p:cNvPr>
          <p:cNvSpPr txBox="1"/>
          <p:nvPr/>
        </p:nvSpPr>
        <p:spPr>
          <a:xfrm>
            <a:off x="500771" y="6080853"/>
            <a:ext cx="1556617" cy="461665"/>
          </a:xfrm>
          <a:prstGeom prst="rect">
            <a:avLst/>
          </a:prstGeom>
          <a:noFill/>
        </p:spPr>
        <p:txBody>
          <a:bodyPr wrap="square" rtlCol="0">
            <a:spAutoFit/>
          </a:bodyPr>
          <a:lstStyle/>
          <a:p>
            <a:r>
              <a:rPr lang="en-GB" sz="1200" dirty="0"/>
              <a:t>Consensus of 3 clustering methods</a:t>
            </a:r>
          </a:p>
        </p:txBody>
      </p:sp>
    </p:spTree>
    <p:extLst>
      <p:ext uri="{BB962C8B-B14F-4D97-AF65-F5344CB8AC3E}">
        <p14:creationId xmlns:p14="http://schemas.microsoft.com/office/powerpoint/2010/main" val="5815459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FC887D8D-9162-2244-AD2A-A7C7BB858A52}"/>
              </a:ext>
            </a:extLst>
          </p:cNvPr>
          <p:cNvSpPr txBox="1"/>
          <p:nvPr/>
        </p:nvSpPr>
        <p:spPr>
          <a:xfrm>
            <a:off x="323860" y="142880"/>
            <a:ext cx="2223686" cy="553998"/>
          </a:xfrm>
          <a:prstGeom prst="rect">
            <a:avLst/>
          </a:prstGeom>
          <a:noFill/>
        </p:spPr>
        <p:txBody>
          <a:bodyPr wrap="none" rtlCol="0">
            <a:spAutoFit/>
          </a:bodyPr>
          <a:lstStyle/>
          <a:p>
            <a:r>
              <a:rPr lang="en-GB" sz="3000" b="1" dirty="0">
                <a:solidFill>
                  <a:srgbClr val="0B1333"/>
                </a:solidFill>
                <a:latin typeface="Corbel" panose="020B0503020204020204" pitchFamily="34" charset="0"/>
              </a:rPr>
              <a:t>Brief history</a:t>
            </a:r>
          </a:p>
        </p:txBody>
      </p:sp>
      <p:cxnSp>
        <p:nvCxnSpPr>
          <p:cNvPr id="13" name="Connecteur droit 12">
            <a:extLst>
              <a:ext uri="{FF2B5EF4-FFF2-40B4-BE49-F238E27FC236}">
                <a16:creationId xmlns:a16="http://schemas.microsoft.com/office/drawing/2014/main" id="{5806400B-7DB8-3E48-A26E-6B9E1DEDD589}"/>
              </a:ext>
            </a:extLst>
          </p:cNvPr>
          <p:cNvCxnSpPr/>
          <p:nvPr/>
        </p:nvCxnSpPr>
        <p:spPr>
          <a:xfrm>
            <a:off x="352436" y="739742"/>
            <a:ext cx="6120000" cy="0"/>
          </a:xfrm>
          <a:prstGeom prst="line">
            <a:avLst/>
          </a:prstGeom>
          <a:ln w="12700">
            <a:solidFill>
              <a:srgbClr val="0B1333"/>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D74FF1B4-0AAD-CA4E-9FEE-D337A4B478D4}"/>
              </a:ext>
            </a:extLst>
          </p:cNvPr>
          <p:cNvSpPr/>
          <p:nvPr/>
        </p:nvSpPr>
        <p:spPr>
          <a:xfrm>
            <a:off x="1257828" y="3831574"/>
            <a:ext cx="9468000" cy="108000"/>
          </a:xfrm>
          <a:prstGeom prst="rect">
            <a:avLst/>
          </a:prstGeom>
          <a:solidFill>
            <a:srgbClr val="0B1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Ellipse 3">
            <a:extLst>
              <a:ext uri="{FF2B5EF4-FFF2-40B4-BE49-F238E27FC236}">
                <a16:creationId xmlns:a16="http://schemas.microsoft.com/office/drawing/2014/main" id="{B324F15B-D46A-0B4D-800A-885A7A6FABE9}"/>
              </a:ext>
            </a:extLst>
          </p:cNvPr>
          <p:cNvSpPr>
            <a:spLocks noChangeAspect="1"/>
          </p:cNvSpPr>
          <p:nvPr/>
        </p:nvSpPr>
        <p:spPr>
          <a:xfrm>
            <a:off x="1191152" y="3759574"/>
            <a:ext cx="252000" cy="252000"/>
          </a:xfrm>
          <a:prstGeom prst="ellipse">
            <a:avLst/>
          </a:prstGeom>
          <a:solidFill>
            <a:srgbClr val="0B133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llipse 9">
            <a:extLst>
              <a:ext uri="{FF2B5EF4-FFF2-40B4-BE49-F238E27FC236}">
                <a16:creationId xmlns:a16="http://schemas.microsoft.com/office/drawing/2014/main" id="{2124A450-D423-D74B-AD4C-A0909983DDE1}"/>
              </a:ext>
            </a:extLst>
          </p:cNvPr>
          <p:cNvSpPr>
            <a:spLocks noChangeAspect="1"/>
          </p:cNvSpPr>
          <p:nvPr/>
        </p:nvSpPr>
        <p:spPr>
          <a:xfrm>
            <a:off x="2128101" y="3759574"/>
            <a:ext cx="252000" cy="252000"/>
          </a:xfrm>
          <a:prstGeom prst="ellipse">
            <a:avLst/>
          </a:prstGeom>
          <a:solidFill>
            <a:srgbClr val="0B133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llipse 10">
            <a:extLst>
              <a:ext uri="{FF2B5EF4-FFF2-40B4-BE49-F238E27FC236}">
                <a16:creationId xmlns:a16="http://schemas.microsoft.com/office/drawing/2014/main" id="{71728DF1-AED6-364E-8B79-E7EF8B84F628}"/>
              </a:ext>
            </a:extLst>
          </p:cNvPr>
          <p:cNvSpPr>
            <a:spLocks noChangeAspect="1"/>
          </p:cNvSpPr>
          <p:nvPr/>
        </p:nvSpPr>
        <p:spPr>
          <a:xfrm>
            <a:off x="3065050" y="3759574"/>
            <a:ext cx="252000" cy="252000"/>
          </a:xfrm>
          <a:prstGeom prst="ellipse">
            <a:avLst/>
          </a:prstGeom>
          <a:solidFill>
            <a:srgbClr val="0B133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Ellipse 11">
            <a:extLst>
              <a:ext uri="{FF2B5EF4-FFF2-40B4-BE49-F238E27FC236}">
                <a16:creationId xmlns:a16="http://schemas.microsoft.com/office/drawing/2014/main" id="{7B6CBEBE-76A2-DE47-90C9-FD175350A1F5}"/>
              </a:ext>
            </a:extLst>
          </p:cNvPr>
          <p:cNvSpPr>
            <a:spLocks noChangeAspect="1"/>
          </p:cNvSpPr>
          <p:nvPr/>
        </p:nvSpPr>
        <p:spPr>
          <a:xfrm>
            <a:off x="4001999" y="3759574"/>
            <a:ext cx="252000" cy="252000"/>
          </a:xfrm>
          <a:prstGeom prst="ellipse">
            <a:avLst/>
          </a:prstGeom>
          <a:solidFill>
            <a:srgbClr val="0B133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Ellipse 13">
            <a:extLst>
              <a:ext uri="{FF2B5EF4-FFF2-40B4-BE49-F238E27FC236}">
                <a16:creationId xmlns:a16="http://schemas.microsoft.com/office/drawing/2014/main" id="{2964CACA-7ED3-2E43-8421-BD465EB607A3}"/>
              </a:ext>
            </a:extLst>
          </p:cNvPr>
          <p:cNvSpPr>
            <a:spLocks noChangeAspect="1"/>
          </p:cNvSpPr>
          <p:nvPr/>
        </p:nvSpPr>
        <p:spPr>
          <a:xfrm>
            <a:off x="4938948" y="3759574"/>
            <a:ext cx="252000" cy="252000"/>
          </a:xfrm>
          <a:prstGeom prst="ellipse">
            <a:avLst/>
          </a:prstGeom>
          <a:solidFill>
            <a:srgbClr val="0B133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Ellipse 14">
            <a:extLst>
              <a:ext uri="{FF2B5EF4-FFF2-40B4-BE49-F238E27FC236}">
                <a16:creationId xmlns:a16="http://schemas.microsoft.com/office/drawing/2014/main" id="{354A93F9-3F1B-3748-BDC4-58B164F2073F}"/>
              </a:ext>
            </a:extLst>
          </p:cNvPr>
          <p:cNvSpPr>
            <a:spLocks noChangeAspect="1"/>
          </p:cNvSpPr>
          <p:nvPr/>
        </p:nvSpPr>
        <p:spPr>
          <a:xfrm>
            <a:off x="5875897" y="3759574"/>
            <a:ext cx="252000" cy="252000"/>
          </a:xfrm>
          <a:prstGeom prst="ellipse">
            <a:avLst/>
          </a:prstGeom>
          <a:solidFill>
            <a:srgbClr val="0B133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Ellipse 16">
            <a:extLst>
              <a:ext uri="{FF2B5EF4-FFF2-40B4-BE49-F238E27FC236}">
                <a16:creationId xmlns:a16="http://schemas.microsoft.com/office/drawing/2014/main" id="{43A1C82C-2BBC-2841-ABAC-776DD918B343}"/>
              </a:ext>
            </a:extLst>
          </p:cNvPr>
          <p:cNvSpPr>
            <a:spLocks noChangeAspect="1"/>
          </p:cNvSpPr>
          <p:nvPr/>
        </p:nvSpPr>
        <p:spPr>
          <a:xfrm>
            <a:off x="6812846" y="3759574"/>
            <a:ext cx="252000" cy="252000"/>
          </a:xfrm>
          <a:prstGeom prst="ellipse">
            <a:avLst/>
          </a:prstGeom>
          <a:solidFill>
            <a:srgbClr val="0B133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Ellipse 17">
            <a:extLst>
              <a:ext uri="{FF2B5EF4-FFF2-40B4-BE49-F238E27FC236}">
                <a16:creationId xmlns:a16="http://schemas.microsoft.com/office/drawing/2014/main" id="{A62CEAE8-64F6-6647-AE69-9009710C4CA9}"/>
              </a:ext>
            </a:extLst>
          </p:cNvPr>
          <p:cNvSpPr>
            <a:spLocks noChangeAspect="1"/>
          </p:cNvSpPr>
          <p:nvPr/>
        </p:nvSpPr>
        <p:spPr>
          <a:xfrm>
            <a:off x="7749795" y="3759574"/>
            <a:ext cx="252000" cy="252000"/>
          </a:xfrm>
          <a:prstGeom prst="ellipse">
            <a:avLst/>
          </a:prstGeom>
          <a:solidFill>
            <a:srgbClr val="0B133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Ellipse 18">
            <a:extLst>
              <a:ext uri="{FF2B5EF4-FFF2-40B4-BE49-F238E27FC236}">
                <a16:creationId xmlns:a16="http://schemas.microsoft.com/office/drawing/2014/main" id="{1A7A4AB7-9803-944D-9C3F-C61505B0F5C9}"/>
              </a:ext>
            </a:extLst>
          </p:cNvPr>
          <p:cNvSpPr>
            <a:spLocks noChangeAspect="1"/>
          </p:cNvSpPr>
          <p:nvPr/>
        </p:nvSpPr>
        <p:spPr>
          <a:xfrm>
            <a:off x="8686744" y="3759574"/>
            <a:ext cx="252000" cy="252000"/>
          </a:xfrm>
          <a:prstGeom prst="ellipse">
            <a:avLst/>
          </a:prstGeom>
          <a:solidFill>
            <a:srgbClr val="0B133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Ellipse 19">
            <a:extLst>
              <a:ext uri="{FF2B5EF4-FFF2-40B4-BE49-F238E27FC236}">
                <a16:creationId xmlns:a16="http://schemas.microsoft.com/office/drawing/2014/main" id="{E766A21F-6A04-114C-9597-1BA56FE03202}"/>
              </a:ext>
            </a:extLst>
          </p:cNvPr>
          <p:cNvSpPr>
            <a:spLocks noChangeAspect="1"/>
          </p:cNvSpPr>
          <p:nvPr/>
        </p:nvSpPr>
        <p:spPr>
          <a:xfrm>
            <a:off x="9623693" y="3759574"/>
            <a:ext cx="252000" cy="252000"/>
          </a:xfrm>
          <a:prstGeom prst="ellipse">
            <a:avLst/>
          </a:prstGeom>
          <a:solidFill>
            <a:srgbClr val="0B133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Ellipse 20">
            <a:extLst>
              <a:ext uri="{FF2B5EF4-FFF2-40B4-BE49-F238E27FC236}">
                <a16:creationId xmlns:a16="http://schemas.microsoft.com/office/drawing/2014/main" id="{D77ABA4D-BAF9-BD40-BE58-CBB3608BE839}"/>
              </a:ext>
            </a:extLst>
          </p:cNvPr>
          <p:cNvSpPr>
            <a:spLocks noChangeAspect="1"/>
          </p:cNvSpPr>
          <p:nvPr/>
        </p:nvSpPr>
        <p:spPr>
          <a:xfrm>
            <a:off x="10560642" y="3759574"/>
            <a:ext cx="252000" cy="252000"/>
          </a:xfrm>
          <a:prstGeom prst="ellipse">
            <a:avLst/>
          </a:prstGeom>
          <a:solidFill>
            <a:srgbClr val="0B133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ZoneTexte 4">
            <a:extLst>
              <a:ext uri="{FF2B5EF4-FFF2-40B4-BE49-F238E27FC236}">
                <a16:creationId xmlns:a16="http://schemas.microsoft.com/office/drawing/2014/main" id="{2554C2E6-2D10-0046-82B2-4E41733EC4B4}"/>
              </a:ext>
            </a:extLst>
          </p:cNvPr>
          <p:cNvSpPr txBox="1"/>
          <p:nvPr/>
        </p:nvSpPr>
        <p:spPr>
          <a:xfrm rot="18803713">
            <a:off x="1042076" y="3300080"/>
            <a:ext cx="550151" cy="307777"/>
          </a:xfrm>
          <a:prstGeom prst="rect">
            <a:avLst/>
          </a:prstGeom>
          <a:noFill/>
        </p:spPr>
        <p:txBody>
          <a:bodyPr wrap="none" rtlCol="0">
            <a:spAutoFit/>
          </a:bodyPr>
          <a:lstStyle/>
          <a:p>
            <a:r>
              <a:rPr lang="en-GB" sz="1400" dirty="0">
                <a:solidFill>
                  <a:srgbClr val="0B1333"/>
                </a:solidFill>
                <a:latin typeface="Calibri Light" panose="020F0302020204030204" pitchFamily="34" charset="0"/>
                <a:cs typeface="Calibri Light" panose="020F0302020204030204" pitchFamily="34" charset="0"/>
              </a:rPr>
              <a:t>1900</a:t>
            </a:r>
          </a:p>
        </p:txBody>
      </p:sp>
      <p:sp>
        <p:nvSpPr>
          <p:cNvPr id="23" name="ZoneTexte 22">
            <a:extLst>
              <a:ext uri="{FF2B5EF4-FFF2-40B4-BE49-F238E27FC236}">
                <a16:creationId xmlns:a16="http://schemas.microsoft.com/office/drawing/2014/main" id="{9AC8F3A5-0419-EC4B-8E69-0BB22FD7EBEC}"/>
              </a:ext>
            </a:extLst>
          </p:cNvPr>
          <p:cNvSpPr txBox="1"/>
          <p:nvPr/>
        </p:nvSpPr>
        <p:spPr>
          <a:xfrm rot="18803713">
            <a:off x="5768492" y="3300079"/>
            <a:ext cx="550151" cy="307777"/>
          </a:xfrm>
          <a:prstGeom prst="rect">
            <a:avLst/>
          </a:prstGeom>
          <a:noFill/>
        </p:spPr>
        <p:txBody>
          <a:bodyPr wrap="none" rtlCol="0">
            <a:spAutoFit/>
          </a:bodyPr>
          <a:lstStyle/>
          <a:p>
            <a:r>
              <a:rPr lang="en-GB" sz="1400" dirty="0">
                <a:solidFill>
                  <a:srgbClr val="0B1333"/>
                </a:solidFill>
                <a:latin typeface="Calibri Light" panose="020F0302020204030204" pitchFamily="34" charset="0"/>
                <a:cs typeface="Calibri Light" panose="020F0302020204030204" pitchFamily="34" charset="0"/>
              </a:rPr>
              <a:t>1950</a:t>
            </a:r>
          </a:p>
        </p:txBody>
      </p:sp>
      <p:sp>
        <p:nvSpPr>
          <p:cNvPr id="24" name="ZoneTexte 23">
            <a:extLst>
              <a:ext uri="{FF2B5EF4-FFF2-40B4-BE49-F238E27FC236}">
                <a16:creationId xmlns:a16="http://schemas.microsoft.com/office/drawing/2014/main" id="{38BF44F4-3EC5-1844-83E3-3DB77393E73A}"/>
              </a:ext>
            </a:extLst>
          </p:cNvPr>
          <p:cNvSpPr txBox="1"/>
          <p:nvPr/>
        </p:nvSpPr>
        <p:spPr>
          <a:xfrm rot="18803713">
            <a:off x="10476329" y="3300079"/>
            <a:ext cx="550151" cy="307777"/>
          </a:xfrm>
          <a:prstGeom prst="rect">
            <a:avLst/>
          </a:prstGeom>
          <a:noFill/>
        </p:spPr>
        <p:txBody>
          <a:bodyPr wrap="none" rtlCol="0">
            <a:spAutoFit/>
          </a:bodyPr>
          <a:lstStyle/>
          <a:p>
            <a:r>
              <a:rPr lang="en-GB" sz="1400" dirty="0">
                <a:solidFill>
                  <a:srgbClr val="0B1333"/>
                </a:solidFill>
                <a:latin typeface="Calibri Light" panose="020F0302020204030204" pitchFamily="34" charset="0"/>
                <a:cs typeface="Calibri Light" panose="020F0302020204030204" pitchFamily="34" charset="0"/>
              </a:rPr>
              <a:t>2000</a:t>
            </a:r>
          </a:p>
        </p:txBody>
      </p:sp>
      <p:cxnSp>
        <p:nvCxnSpPr>
          <p:cNvPr id="6" name="Connecteur droit 5">
            <a:extLst>
              <a:ext uri="{FF2B5EF4-FFF2-40B4-BE49-F238E27FC236}">
                <a16:creationId xmlns:a16="http://schemas.microsoft.com/office/drawing/2014/main" id="{860BAA0A-5143-7F44-8A06-62F216E63688}"/>
              </a:ext>
            </a:extLst>
          </p:cNvPr>
          <p:cNvCxnSpPr>
            <a:cxnSpLocks/>
            <a:stCxn id="4" idx="4"/>
          </p:cNvCxnSpPr>
          <p:nvPr/>
        </p:nvCxnSpPr>
        <p:spPr>
          <a:xfrm flipH="1">
            <a:off x="1317151" y="4011574"/>
            <a:ext cx="1" cy="893934"/>
          </a:xfrm>
          <a:prstGeom prst="line">
            <a:avLst/>
          </a:prstGeom>
          <a:ln w="19050">
            <a:solidFill>
              <a:srgbClr val="6B8DB1"/>
            </a:solidFill>
            <a:tailEnd type="oval"/>
          </a:ln>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67FDC894-43A0-D149-8B9B-9D32ECA9C839}"/>
              </a:ext>
            </a:extLst>
          </p:cNvPr>
          <p:cNvSpPr txBox="1"/>
          <p:nvPr/>
        </p:nvSpPr>
        <p:spPr>
          <a:xfrm>
            <a:off x="1086390" y="4989621"/>
            <a:ext cx="1066318" cy="276999"/>
          </a:xfrm>
          <a:prstGeom prst="rect">
            <a:avLst/>
          </a:prstGeom>
          <a:noFill/>
        </p:spPr>
        <p:txBody>
          <a:bodyPr wrap="none" rtlCol="0">
            <a:spAutoFit/>
          </a:bodyPr>
          <a:lstStyle/>
          <a:p>
            <a:r>
              <a:rPr lang="en-GB" sz="1200" dirty="0">
                <a:solidFill>
                  <a:srgbClr val="6B8DB1"/>
                </a:solidFill>
                <a:latin typeface="Corbel" panose="020B0503020204020204" pitchFamily="34" charset="0"/>
              </a:rPr>
              <a:t>Blood groups</a:t>
            </a:r>
          </a:p>
        </p:txBody>
      </p:sp>
      <p:pic>
        <p:nvPicPr>
          <p:cNvPr id="1028" name="Picture 4" descr="Blood Transfusion Historic Banque d'image et photos - Alamy">
            <a:extLst>
              <a:ext uri="{FF2B5EF4-FFF2-40B4-BE49-F238E27FC236}">
                <a16:creationId xmlns:a16="http://schemas.microsoft.com/office/drawing/2014/main" id="{3D951838-A6DA-B140-B28B-F349465F6D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683" r="7638" b="10786"/>
          <a:stretch/>
        </p:blipFill>
        <p:spPr bwMode="auto">
          <a:xfrm>
            <a:off x="1449961" y="4080979"/>
            <a:ext cx="826343" cy="697965"/>
          </a:xfrm>
          <a:prstGeom prst="rect">
            <a:avLst/>
          </a:prstGeom>
          <a:noFill/>
          <a:extLst>
            <a:ext uri="{909E8E84-426E-40DD-AFC4-6F175D3DCCD1}">
              <a14:hiddenFill xmlns:a14="http://schemas.microsoft.com/office/drawing/2010/main">
                <a:solidFill>
                  <a:srgbClr val="FFFFFF"/>
                </a:solidFill>
              </a14:hiddenFill>
            </a:ext>
          </a:extLst>
        </p:spPr>
      </p:pic>
      <p:cxnSp>
        <p:nvCxnSpPr>
          <p:cNvPr id="29" name="Connecteur droit 28">
            <a:extLst>
              <a:ext uri="{FF2B5EF4-FFF2-40B4-BE49-F238E27FC236}">
                <a16:creationId xmlns:a16="http://schemas.microsoft.com/office/drawing/2014/main" id="{F6BAD0B4-A63D-C746-BFE0-E8D83B063AFC}"/>
              </a:ext>
            </a:extLst>
          </p:cNvPr>
          <p:cNvCxnSpPr>
            <a:cxnSpLocks/>
          </p:cNvCxnSpPr>
          <p:nvPr/>
        </p:nvCxnSpPr>
        <p:spPr>
          <a:xfrm flipH="1">
            <a:off x="6236133" y="4011573"/>
            <a:ext cx="1" cy="893934"/>
          </a:xfrm>
          <a:prstGeom prst="line">
            <a:avLst/>
          </a:prstGeom>
          <a:ln w="19050">
            <a:solidFill>
              <a:srgbClr val="6B8DB1"/>
            </a:solidFill>
            <a:tailEnd type="oval"/>
          </a:ln>
        </p:spPr>
        <p:style>
          <a:lnRef idx="1">
            <a:schemeClr val="accent1"/>
          </a:lnRef>
          <a:fillRef idx="0">
            <a:schemeClr val="accent1"/>
          </a:fillRef>
          <a:effectRef idx="0">
            <a:schemeClr val="accent1"/>
          </a:effectRef>
          <a:fontRef idx="minor">
            <a:schemeClr val="tx1"/>
          </a:fontRef>
        </p:style>
      </p:cxnSp>
      <p:sp>
        <p:nvSpPr>
          <p:cNvPr id="30" name="ZoneTexte 29">
            <a:extLst>
              <a:ext uri="{FF2B5EF4-FFF2-40B4-BE49-F238E27FC236}">
                <a16:creationId xmlns:a16="http://schemas.microsoft.com/office/drawing/2014/main" id="{8F8CA035-392A-A444-97C7-72FD64AB85E1}"/>
              </a:ext>
            </a:extLst>
          </p:cNvPr>
          <p:cNvSpPr txBox="1"/>
          <p:nvPr/>
        </p:nvSpPr>
        <p:spPr>
          <a:xfrm>
            <a:off x="5984301" y="4977506"/>
            <a:ext cx="503664" cy="276999"/>
          </a:xfrm>
          <a:prstGeom prst="rect">
            <a:avLst/>
          </a:prstGeom>
          <a:noFill/>
        </p:spPr>
        <p:txBody>
          <a:bodyPr wrap="none" rtlCol="0">
            <a:spAutoFit/>
          </a:bodyPr>
          <a:lstStyle/>
          <a:p>
            <a:r>
              <a:rPr lang="en-GB" sz="1200" dirty="0">
                <a:solidFill>
                  <a:srgbClr val="6B8DB1"/>
                </a:solidFill>
                <a:latin typeface="Corbel" panose="020B0503020204020204" pitchFamily="34" charset="0"/>
              </a:rPr>
              <a:t>DNA</a:t>
            </a:r>
          </a:p>
        </p:txBody>
      </p:sp>
      <p:pic>
        <p:nvPicPr>
          <p:cNvPr id="1030" name="Picture 6" descr="The double helix and the 'wronged heroine' | Nature">
            <a:extLst>
              <a:ext uri="{FF2B5EF4-FFF2-40B4-BE49-F238E27FC236}">
                <a16:creationId xmlns:a16="http://schemas.microsoft.com/office/drawing/2014/main" id="{914CC19A-A812-3047-837B-857FC1496E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4605" y="5336350"/>
            <a:ext cx="703986" cy="654730"/>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Connecteur droit 32">
            <a:extLst>
              <a:ext uri="{FF2B5EF4-FFF2-40B4-BE49-F238E27FC236}">
                <a16:creationId xmlns:a16="http://schemas.microsoft.com/office/drawing/2014/main" id="{7B8DB246-9F74-1748-9952-377706D79348}"/>
              </a:ext>
            </a:extLst>
          </p:cNvPr>
          <p:cNvCxnSpPr>
            <a:cxnSpLocks/>
          </p:cNvCxnSpPr>
          <p:nvPr/>
        </p:nvCxnSpPr>
        <p:spPr>
          <a:xfrm flipH="1">
            <a:off x="10686642" y="4163334"/>
            <a:ext cx="1" cy="893934"/>
          </a:xfrm>
          <a:prstGeom prst="line">
            <a:avLst/>
          </a:prstGeom>
          <a:ln w="19050">
            <a:solidFill>
              <a:srgbClr val="6B8DB1"/>
            </a:solidFill>
            <a:tailEnd type="oval"/>
          </a:ln>
        </p:spPr>
        <p:style>
          <a:lnRef idx="1">
            <a:schemeClr val="accent1"/>
          </a:lnRef>
          <a:fillRef idx="0">
            <a:schemeClr val="accent1"/>
          </a:fillRef>
          <a:effectRef idx="0">
            <a:schemeClr val="accent1"/>
          </a:effectRef>
          <a:fontRef idx="minor">
            <a:schemeClr val="tx1"/>
          </a:fontRef>
        </p:style>
      </p:cxnSp>
      <p:sp>
        <p:nvSpPr>
          <p:cNvPr id="34" name="ZoneTexte 33">
            <a:extLst>
              <a:ext uri="{FF2B5EF4-FFF2-40B4-BE49-F238E27FC236}">
                <a16:creationId xmlns:a16="http://schemas.microsoft.com/office/drawing/2014/main" id="{44AA3FBC-4CDC-574A-8CBB-3C1E980F8709}"/>
              </a:ext>
            </a:extLst>
          </p:cNvPr>
          <p:cNvSpPr txBox="1"/>
          <p:nvPr/>
        </p:nvSpPr>
        <p:spPr>
          <a:xfrm>
            <a:off x="10426226" y="5130199"/>
            <a:ext cx="1393330" cy="461665"/>
          </a:xfrm>
          <a:prstGeom prst="rect">
            <a:avLst/>
          </a:prstGeom>
          <a:noFill/>
        </p:spPr>
        <p:txBody>
          <a:bodyPr wrap="none" rtlCol="0">
            <a:spAutoFit/>
          </a:bodyPr>
          <a:lstStyle/>
          <a:p>
            <a:r>
              <a:rPr lang="en-GB" sz="1200" dirty="0">
                <a:solidFill>
                  <a:srgbClr val="6B8DB1"/>
                </a:solidFill>
                <a:latin typeface="Corbel" panose="020B0503020204020204" pitchFamily="34" charset="0"/>
              </a:rPr>
              <a:t>1</a:t>
            </a:r>
            <a:r>
              <a:rPr lang="en-GB" sz="1200" baseline="30000" dirty="0">
                <a:solidFill>
                  <a:srgbClr val="6B8DB1"/>
                </a:solidFill>
                <a:latin typeface="Corbel" panose="020B0503020204020204" pitchFamily="34" charset="0"/>
              </a:rPr>
              <a:t>st</a:t>
            </a:r>
            <a:r>
              <a:rPr lang="en-GB" sz="1200" dirty="0">
                <a:solidFill>
                  <a:srgbClr val="6B8DB1"/>
                </a:solidFill>
                <a:latin typeface="Corbel" panose="020B0503020204020204" pitchFamily="34" charset="0"/>
              </a:rPr>
              <a:t> sequencing</a:t>
            </a:r>
          </a:p>
          <a:p>
            <a:r>
              <a:rPr lang="en-GB" sz="1200" dirty="0">
                <a:solidFill>
                  <a:srgbClr val="6B8DB1"/>
                </a:solidFill>
                <a:latin typeface="Corbel" panose="020B0503020204020204" pitchFamily="34" charset="0"/>
              </a:rPr>
              <a:t>of human genome</a:t>
            </a:r>
          </a:p>
        </p:txBody>
      </p:sp>
      <p:pic>
        <p:nvPicPr>
          <p:cNvPr id="1032" name="Picture 8" descr="Human genome Project published in 'Nature'... | Download Scientific Diagram">
            <a:extLst>
              <a:ext uri="{FF2B5EF4-FFF2-40B4-BE49-F238E27FC236}">
                <a16:creationId xmlns:a16="http://schemas.microsoft.com/office/drawing/2014/main" id="{96CD30DD-87E5-564E-911D-A6FE316BC21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1144"/>
          <a:stretch/>
        </p:blipFill>
        <p:spPr bwMode="auto">
          <a:xfrm>
            <a:off x="10812642" y="4171369"/>
            <a:ext cx="700589" cy="919392"/>
          </a:xfrm>
          <a:prstGeom prst="rect">
            <a:avLst/>
          </a:prstGeom>
          <a:noFill/>
          <a:extLst>
            <a:ext uri="{909E8E84-426E-40DD-AFC4-6F175D3DCCD1}">
              <a14:hiddenFill xmlns:a14="http://schemas.microsoft.com/office/drawing/2010/main">
                <a:solidFill>
                  <a:srgbClr val="FFFFFF"/>
                </a:solidFill>
              </a14:hiddenFill>
            </a:ext>
          </a:extLst>
        </p:spPr>
      </p:pic>
      <p:cxnSp>
        <p:nvCxnSpPr>
          <p:cNvPr id="38" name="Connecteur droit 37">
            <a:extLst>
              <a:ext uri="{FF2B5EF4-FFF2-40B4-BE49-F238E27FC236}">
                <a16:creationId xmlns:a16="http://schemas.microsoft.com/office/drawing/2014/main" id="{FF697126-8BEA-184C-8C23-D71C3AE119BF}"/>
              </a:ext>
            </a:extLst>
          </p:cNvPr>
          <p:cNvCxnSpPr>
            <a:cxnSpLocks/>
          </p:cNvCxnSpPr>
          <p:nvPr/>
        </p:nvCxnSpPr>
        <p:spPr>
          <a:xfrm flipH="1">
            <a:off x="8397484" y="2882370"/>
            <a:ext cx="1" cy="893934"/>
          </a:xfrm>
          <a:prstGeom prst="line">
            <a:avLst/>
          </a:prstGeom>
          <a:ln w="19050">
            <a:solidFill>
              <a:srgbClr val="6B8DB1"/>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40" name="ZoneTexte 39">
            <a:extLst>
              <a:ext uri="{FF2B5EF4-FFF2-40B4-BE49-F238E27FC236}">
                <a16:creationId xmlns:a16="http://schemas.microsoft.com/office/drawing/2014/main" id="{C1D7ED74-3D76-2547-9B1B-6B6E41DA9F8F}"/>
              </a:ext>
            </a:extLst>
          </p:cNvPr>
          <p:cNvSpPr txBox="1"/>
          <p:nvPr/>
        </p:nvSpPr>
        <p:spPr>
          <a:xfrm>
            <a:off x="8172903" y="2550101"/>
            <a:ext cx="449162" cy="276999"/>
          </a:xfrm>
          <a:prstGeom prst="rect">
            <a:avLst/>
          </a:prstGeom>
          <a:noFill/>
        </p:spPr>
        <p:txBody>
          <a:bodyPr wrap="square" rtlCol="0">
            <a:spAutoFit/>
          </a:bodyPr>
          <a:lstStyle/>
          <a:p>
            <a:pPr algn="ctr"/>
            <a:r>
              <a:rPr lang="en-GB" sz="1200" dirty="0">
                <a:solidFill>
                  <a:srgbClr val="6B8DB1"/>
                </a:solidFill>
                <a:latin typeface="Corbel" panose="020B0503020204020204" pitchFamily="34" charset="0"/>
              </a:rPr>
              <a:t>MRI</a:t>
            </a:r>
          </a:p>
        </p:txBody>
      </p:sp>
      <p:cxnSp>
        <p:nvCxnSpPr>
          <p:cNvPr id="42" name="Connecteur droit 41">
            <a:extLst>
              <a:ext uri="{FF2B5EF4-FFF2-40B4-BE49-F238E27FC236}">
                <a16:creationId xmlns:a16="http://schemas.microsoft.com/office/drawing/2014/main" id="{BB472D80-65C8-8347-9BB1-AA44BA21D941}"/>
              </a:ext>
            </a:extLst>
          </p:cNvPr>
          <p:cNvCxnSpPr>
            <a:cxnSpLocks/>
          </p:cNvCxnSpPr>
          <p:nvPr/>
        </p:nvCxnSpPr>
        <p:spPr>
          <a:xfrm flipH="1">
            <a:off x="6001896" y="2640949"/>
            <a:ext cx="1" cy="612000"/>
          </a:xfrm>
          <a:prstGeom prst="line">
            <a:avLst/>
          </a:prstGeom>
          <a:ln w="19050">
            <a:solidFill>
              <a:srgbClr val="E66151"/>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44" name="ZoneTexte 43">
            <a:extLst>
              <a:ext uri="{FF2B5EF4-FFF2-40B4-BE49-F238E27FC236}">
                <a16:creationId xmlns:a16="http://schemas.microsoft.com/office/drawing/2014/main" id="{98BC78CA-55BF-A947-A859-9A2E5A4011A4}"/>
              </a:ext>
            </a:extLst>
          </p:cNvPr>
          <p:cNvSpPr txBox="1"/>
          <p:nvPr/>
        </p:nvSpPr>
        <p:spPr>
          <a:xfrm>
            <a:off x="5742762" y="2086043"/>
            <a:ext cx="1101585" cy="461665"/>
          </a:xfrm>
          <a:prstGeom prst="rect">
            <a:avLst/>
          </a:prstGeom>
          <a:noFill/>
        </p:spPr>
        <p:txBody>
          <a:bodyPr wrap="none" rtlCol="0">
            <a:spAutoFit/>
          </a:bodyPr>
          <a:lstStyle/>
          <a:p>
            <a:r>
              <a:rPr lang="en-GB" sz="1200" dirty="0">
                <a:solidFill>
                  <a:srgbClr val="E66151"/>
                </a:solidFill>
                <a:latin typeface="Corbel" panose="020B0503020204020204" pitchFamily="34" charset="0"/>
              </a:rPr>
              <a:t>Can machines</a:t>
            </a:r>
          </a:p>
          <a:p>
            <a:r>
              <a:rPr lang="en-GB" sz="1200" dirty="0">
                <a:solidFill>
                  <a:srgbClr val="E66151"/>
                </a:solidFill>
                <a:latin typeface="Corbel" panose="020B0503020204020204" pitchFamily="34" charset="0"/>
              </a:rPr>
              <a:t>think ?</a:t>
            </a:r>
          </a:p>
        </p:txBody>
      </p:sp>
      <p:cxnSp>
        <p:nvCxnSpPr>
          <p:cNvPr id="45" name="Connecteur droit 44">
            <a:extLst>
              <a:ext uri="{FF2B5EF4-FFF2-40B4-BE49-F238E27FC236}">
                <a16:creationId xmlns:a16="http://schemas.microsoft.com/office/drawing/2014/main" id="{FAA6239F-B1C3-9D45-B717-0A4866E2A6B3}"/>
              </a:ext>
            </a:extLst>
          </p:cNvPr>
          <p:cNvCxnSpPr>
            <a:cxnSpLocks/>
          </p:cNvCxnSpPr>
          <p:nvPr/>
        </p:nvCxnSpPr>
        <p:spPr>
          <a:xfrm flipH="1">
            <a:off x="6493974" y="3160841"/>
            <a:ext cx="1" cy="612000"/>
          </a:xfrm>
          <a:prstGeom prst="line">
            <a:avLst/>
          </a:prstGeom>
          <a:ln w="19050">
            <a:solidFill>
              <a:srgbClr val="E66151"/>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46" name="ZoneTexte 45">
            <a:extLst>
              <a:ext uri="{FF2B5EF4-FFF2-40B4-BE49-F238E27FC236}">
                <a16:creationId xmlns:a16="http://schemas.microsoft.com/office/drawing/2014/main" id="{8063D3F2-52E2-E247-952E-0D9B4F0A8C14}"/>
              </a:ext>
            </a:extLst>
          </p:cNvPr>
          <p:cNvSpPr txBox="1"/>
          <p:nvPr/>
        </p:nvSpPr>
        <p:spPr>
          <a:xfrm>
            <a:off x="6260924" y="2634049"/>
            <a:ext cx="758541" cy="461665"/>
          </a:xfrm>
          <a:prstGeom prst="rect">
            <a:avLst/>
          </a:prstGeom>
          <a:noFill/>
        </p:spPr>
        <p:txBody>
          <a:bodyPr wrap="none" rtlCol="0">
            <a:spAutoFit/>
          </a:bodyPr>
          <a:lstStyle/>
          <a:p>
            <a:r>
              <a:rPr lang="en-GB" sz="1200" dirty="0">
                <a:solidFill>
                  <a:srgbClr val="E66151"/>
                </a:solidFill>
                <a:latin typeface="Corbel" panose="020B0503020204020204" pitchFamily="34" charset="0"/>
              </a:rPr>
              <a:t>1</a:t>
            </a:r>
            <a:r>
              <a:rPr lang="en-GB" sz="1200" baseline="30000" dirty="0">
                <a:solidFill>
                  <a:srgbClr val="E66151"/>
                </a:solidFill>
                <a:latin typeface="Corbel" panose="020B0503020204020204" pitchFamily="34" charset="0"/>
              </a:rPr>
              <a:t>st</a:t>
            </a:r>
            <a:r>
              <a:rPr lang="en-GB" sz="1200" dirty="0">
                <a:solidFill>
                  <a:srgbClr val="E66151"/>
                </a:solidFill>
                <a:latin typeface="Corbel" panose="020B0503020204020204" pitchFamily="34" charset="0"/>
              </a:rPr>
              <a:t> AI</a:t>
            </a:r>
          </a:p>
          <a:p>
            <a:r>
              <a:rPr lang="en-GB" sz="1200" dirty="0">
                <a:solidFill>
                  <a:srgbClr val="E66151"/>
                </a:solidFill>
                <a:latin typeface="Corbel" panose="020B0503020204020204" pitchFamily="34" charset="0"/>
              </a:rPr>
              <a:t>program</a:t>
            </a:r>
          </a:p>
        </p:txBody>
      </p:sp>
      <p:cxnSp>
        <p:nvCxnSpPr>
          <p:cNvPr id="47" name="Connecteur droit 46">
            <a:extLst>
              <a:ext uri="{FF2B5EF4-FFF2-40B4-BE49-F238E27FC236}">
                <a16:creationId xmlns:a16="http://schemas.microsoft.com/office/drawing/2014/main" id="{8FF71BB8-3F7E-2646-9461-4E508C283841}"/>
              </a:ext>
            </a:extLst>
          </p:cNvPr>
          <p:cNvCxnSpPr>
            <a:cxnSpLocks/>
          </p:cNvCxnSpPr>
          <p:nvPr/>
        </p:nvCxnSpPr>
        <p:spPr>
          <a:xfrm flipH="1">
            <a:off x="10389028" y="3170799"/>
            <a:ext cx="1" cy="612000"/>
          </a:xfrm>
          <a:prstGeom prst="line">
            <a:avLst/>
          </a:prstGeom>
          <a:ln w="19050">
            <a:solidFill>
              <a:srgbClr val="E66151"/>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48" name="ZoneTexte 47">
            <a:extLst>
              <a:ext uri="{FF2B5EF4-FFF2-40B4-BE49-F238E27FC236}">
                <a16:creationId xmlns:a16="http://schemas.microsoft.com/office/drawing/2014/main" id="{3BD0B871-E543-264B-A416-2CFD7E832636}"/>
              </a:ext>
            </a:extLst>
          </p:cNvPr>
          <p:cNvSpPr txBox="1"/>
          <p:nvPr/>
        </p:nvSpPr>
        <p:spPr>
          <a:xfrm>
            <a:off x="9999190" y="2629236"/>
            <a:ext cx="1390124" cy="461665"/>
          </a:xfrm>
          <a:prstGeom prst="rect">
            <a:avLst/>
          </a:prstGeom>
          <a:noFill/>
        </p:spPr>
        <p:txBody>
          <a:bodyPr wrap="none" rtlCol="0">
            <a:spAutoFit/>
          </a:bodyPr>
          <a:lstStyle/>
          <a:p>
            <a:r>
              <a:rPr lang="en-GB" sz="1200" dirty="0">
                <a:solidFill>
                  <a:srgbClr val="E66151"/>
                </a:solidFill>
                <a:latin typeface="Corbel" panose="020B0503020204020204" pitchFamily="34" charset="0"/>
              </a:rPr>
              <a:t>Deep Blue defeats</a:t>
            </a:r>
          </a:p>
          <a:p>
            <a:r>
              <a:rPr lang="en-GB" sz="1200" dirty="0">
                <a:solidFill>
                  <a:srgbClr val="E66151"/>
                </a:solidFill>
                <a:latin typeface="Corbel" panose="020B0503020204020204" pitchFamily="34" charset="0"/>
              </a:rPr>
              <a:t>Gary Kasparov</a:t>
            </a:r>
          </a:p>
        </p:txBody>
      </p:sp>
      <p:cxnSp>
        <p:nvCxnSpPr>
          <p:cNvPr id="52" name="Connecteur droit 51">
            <a:extLst>
              <a:ext uri="{FF2B5EF4-FFF2-40B4-BE49-F238E27FC236}">
                <a16:creationId xmlns:a16="http://schemas.microsoft.com/office/drawing/2014/main" id="{BAFA4A31-D97E-9A40-8C55-7E4FB0548627}"/>
              </a:ext>
            </a:extLst>
          </p:cNvPr>
          <p:cNvCxnSpPr>
            <a:cxnSpLocks/>
          </p:cNvCxnSpPr>
          <p:nvPr/>
        </p:nvCxnSpPr>
        <p:spPr>
          <a:xfrm flipH="1">
            <a:off x="9735403" y="4094861"/>
            <a:ext cx="1" cy="396000"/>
          </a:xfrm>
          <a:prstGeom prst="line">
            <a:avLst/>
          </a:prstGeom>
          <a:ln w="19050">
            <a:solidFill>
              <a:srgbClr val="E66151"/>
            </a:solidFill>
            <a:tailEnd type="oval"/>
          </a:ln>
        </p:spPr>
        <p:style>
          <a:lnRef idx="1">
            <a:schemeClr val="accent1"/>
          </a:lnRef>
          <a:fillRef idx="0">
            <a:schemeClr val="accent1"/>
          </a:fillRef>
          <a:effectRef idx="0">
            <a:schemeClr val="accent1"/>
          </a:effectRef>
          <a:fontRef idx="minor">
            <a:schemeClr val="tx1"/>
          </a:fontRef>
        </p:style>
      </p:cxnSp>
      <p:sp>
        <p:nvSpPr>
          <p:cNvPr id="53" name="ZoneTexte 52">
            <a:extLst>
              <a:ext uri="{FF2B5EF4-FFF2-40B4-BE49-F238E27FC236}">
                <a16:creationId xmlns:a16="http://schemas.microsoft.com/office/drawing/2014/main" id="{1C9ABD13-A4B8-0A4A-A26E-CC4CB41B1E7F}"/>
              </a:ext>
            </a:extLst>
          </p:cNvPr>
          <p:cNvSpPr txBox="1"/>
          <p:nvPr/>
        </p:nvSpPr>
        <p:spPr>
          <a:xfrm>
            <a:off x="9422009" y="4576073"/>
            <a:ext cx="641522" cy="276999"/>
          </a:xfrm>
          <a:prstGeom prst="rect">
            <a:avLst/>
          </a:prstGeom>
          <a:noFill/>
        </p:spPr>
        <p:txBody>
          <a:bodyPr wrap="none" rtlCol="0">
            <a:spAutoFit/>
          </a:bodyPr>
          <a:lstStyle/>
          <a:p>
            <a:r>
              <a:rPr lang="en-GB" sz="1200" dirty="0">
                <a:solidFill>
                  <a:srgbClr val="E66151"/>
                </a:solidFill>
                <a:latin typeface="Corbel" panose="020B0503020204020204" pitchFamily="34" charset="0"/>
              </a:rPr>
              <a:t>BLAST</a:t>
            </a:r>
          </a:p>
        </p:txBody>
      </p:sp>
      <p:cxnSp>
        <p:nvCxnSpPr>
          <p:cNvPr id="54" name="Connecteur droit 53">
            <a:extLst>
              <a:ext uri="{FF2B5EF4-FFF2-40B4-BE49-F238E27FC236}">
                <a16:creationId xmlns:a16="http://schemas.microsoft.com/office/drawing/2014/main" id="{3416A915-B5B3-6448-8DE8-74F563B6D557}"/>
              </a:ext>
            </a:extLst>
          </p:cNvPr>
          <p:cNvCxnSpPr>
            <a:cxnSpLocks/>
          </p:cNvCxnSpPr>
          <p:nvPr/>
        </p:nvCxnSpPr>
        <p:spPr>
          <a:xfrm flipH="1">
            <a:off x="1313955" y="2826959"/>
            <a:ext cx="1" cy="360000"/>
          </a:xfrm>
          <a:prstGeom prst="line">
            <a:avLst/>
          </a:prstGeom>
          <a:ln w="19050">
            <a:solidFill>
              <a:srgbClr val="E66151"/>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55" name="Connecteur droit 54">
            <a:extLst>
              <a:ext uri="{FF2B5EF4-FFF2-40B4-BE49-F238E27FC236}">
                <a16:creationId xmlns:a16="http://schemas.microsoft.com/office/drawing/2014/main" id="{F42C6FDC-E18C-7D49-975C-D486D5540B99}"/>
              </a:ext>
            </a:extLst>
          </p:cNvPr>
          <p:cNvCxnSpPr>
            <a:cxnSpLocks/>
          </p:cNvCxnSpPr>
          <p:nvPr/>
        </p:nvCxnSpPr>
        <p:spPr>
          <a:xfrm flipH="1">
            <a:off x="1032272" y="4429961"/>
            <a:ext cx="1" cy="893934"/>
          </a:xfrm>
          <a:prstGeom prst="line">
            <a:avLst/>
          </a:prstGeom>
          <a:ln w="19050">
            <a:solidFill>
              <a:srgbClr val="6B8DB1"/>
            </a:solidFill>
            <a:tailEnd type="oval"/>
          </a:ln>
        </p:spPr>
        <p:style>
          <a:lnRef idx="1">
            <a:schemeClr val="accent1"/>
          </a:lnRef>
          <a:fillRef idx="0">
            <a:schemeClr val="accent1"/>
          </a:fillRef>
          <a:effectRef idx="0">
            <a:schemeClr val="accent1"/>
          </a:effectRef>
          <a:fontRef idx="minor">
            <a:schemeClr val="tx1"/>
          </a:fontRef>
        </p:style>
      </p:cxnSp>
      <p:sp>
        <p:nvSpPr>
          <p:cNvPr id="56" name="ZoneTexte 55">
            <a:extLst>
              <a:ext uri="{FF2B5EF4-FFF2-40B4-BE49-F238E27FC236}">
                <a16:creationId xmlns:a16="http://schemas.microsoft.com/office/drawing/2014/main" id="{4FA7B2EF-A216-CB43-B9F0-E8752094FDBB}"/>
              </a:ext>
            </a:extLst>
          </p:cNvPr>
          <p:cNvSpPr txBox="1"/>
          <p:nvPr/>
        </p:nvSpPr>
        <p:spPr>
          <a:xfrm>
            <a:off x="809652" y="5413201"/>
            <a:ext cx="1008609" cy="276999"/>
          </a:xfrm>
          <a:prstGeom prst="rect">
            <a:avLst/>
          </a:prstGeom>
          <a:noFill/>
        </p:spPr>
        <p:txBody>
          <a:bodyPr wrap="none" rtlCol="0">
            <a:spAutoFit/>
          </a:bodyPr>
          <a:lstStyle/>
          <a:p>
            <a:r>
              <a:rPr lang="en-GB" sz="1200" dirty="0">
                <a:solidFill>
                  <a:srgbClr val="6B8DB1"/>
                </a:solidFill>
                <a:latin typeface="Corbel" panose="020B0503020204020204" pitchFamily="34" charset="0"/>
              </a:rPr>
              <a:t>Mendel laws</a:t>
            </a:r>
          </a:p>
        </p:txBody>
      </p:sp>
      <p:sp>
        <p:nvSpPr>
          <p:cNvPr id="57" name="ZoneTexte 56">
            <a:extLst>
              <a:ext uri="{FF2B5EF4-FFF2-40B4-BE49-F238E27FC236}">
                <a16:creationId xmlns:a16="http://schemas.microsoft.com/office/drawing/2014/main" id="{BF219C35-B9AC-7C4D-9222-40DF16EF8E26}"/>
              </a:ext>
            </a:extLst>
          </p:cNvPr>
          <p:cNvSpPr txBox="1"/>
          <p:nvPr/>
        </p:nvSpPr>
        <p:spPr>
          <a:xfrm>
            <a:off x="1086390" y="2318928"/>
            <a:ext cx="1332416" cy="461665"/>
          </a:xfrm>
          <a:prstGeom prst="rect">
            <a:avLst/>
          </a:prstGeom>
          <a:noFill/>
        </p:spPr>
        <p:txBody>
          <a:bodyPr wrap="none" rtlCol="0">
            <a:spAutoFit/>
          </a:bodyPr>
          <a:lstStyle/>
          <a:p>
            <a:r>
              <a:rPr lang="en-GB" sz="1200" dirty="0">
                <a:solidFill>
                  <a:srgbClr val="E66151"/>
                </a:solidFill>
                <a:latin typeface="Corbel" panose="020B0503020204020204" pitchFamily="34" charset="0"/>
              </a:rPr>
              <a:t>Chi-square, t tests</a:t>
            </a:r>
          </a:p>
          <a:p>
            <a:r>
              <a:rPr lang="en-GB" sz="1200" dirty="0">
                <a:solidFill>
                  <a:srgbClr val="E66151"/>
                </a:solidFill>
                <a:latin typeface="Corbel" panose="020B0503020204020204" pitchFamily="34" charset="0"/>
              </a:rPr>
              <a:t>&amp; p-values</a:t>
            </a:r>
          </a:p>
        </p:txBody>
      </p:sp>
      <p:cxnSp>
        <p:nvCxnSpPr>
          <p:cNvPr id="58" name="Connecteur droit 57">
            <a:extLst>
              <a:ext uri="{FF2B5EF4-FFF2-40B4-BE49-F238E27FC236}">
                <a16:creationId xmlns:a16="http://schemas.microsoft.com/office/drawing/2014/main" id="{D8C67C6D-8BD0-0343-80D3-B308D7CCAC5A}"/>
              </a:ext>
            </a:extLst>
          </p:cNvPr>
          <p:cNvCxnSpPr>
            <a:cxnSpLocks/>
          </p:cNvCxnSpPr>
          <p:nvPr/>
        </p:nvCxnSpPr>
        <p:spPr>
          <a:xfrm flipH="1">
            <a:off x="4357415" y="3422799"/>
            <a:ext cx="1" cy="360000"/>
          </a:xfrm>
          <a:prstGeom prst="line">
            <a:avLst/>
          </a:prstGeom>
          <a:ln w="19050">
            <a:solidFill>
              <a:srgbClr val="E66151"/>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59" name="ZoneTexte 58">
            <a:extLst>
              <a:ext uri="{FF2B5EF4-FFF2-40B4-BE49-F238E27FC236}">
                <a16:creationId xmlns:a16="http://schemas.microsoft.com/office/drawing/2014/main" id="{997EE999-689B-164C-B48C-2C50AEE357CF}"/>
              </a:ext>
            </a:extLst>
          </p:cNvPr>
          <p:cNvSpPr txBox="1"/>
          <p:nvPr/>
        </p:nvSpPr>
        <p:spPr>
          <a:xfrm>
            <a:off x="4133849" y="3097025"/>
            <a:ext cx="468398" cy="276999"/>
          </a:xfrm>
          <a:prstGeom prst="rect">
            <a:avLst/>
          </a:prstGeom>
          <a:noFill/>
        </p:spPr>
        <p:txBody>
          <a:bodyPr wrap="none" rtlCol="0">
            <a:spAutoFit/>
          </a:bodyPr>
          <a:lstStyle/>
          <a:p>
            <a:r>
              <a:rPr lang="en-GB" sz="1200" dirty="0">
                <a:solidFill>
                  <a:srgbClr val="E66151"/>
                </a:solidFill>
                <a:latin typeface="Corbel" panose="020B0503020204020204" pitchFamily="34" charset="0"/>
              </a:rPr>
              <a:t>PCA</a:t>
            </a:r>
          </a:p>
        </p:txBody>
      </p:sp>
      <p:cxnSp>
        <p:nvCxnSpPr>
          <p:cNvPr id="60" name="Connecteur droit 59">
            <a:extLst>
              <a:ext uri="{FF2B5EF4-FFF2-40B4-BE49-F238E27FC236}">
                <a16:creationId xmlns:a16="http://schemas.microsoft.com/office/drawing/2014/main" id="{79084C65-6091-2948-9B63-D35AC2B68CAF}"/>
              </a:ext>
            </a:extLst>
          </p:cNvPr>
          <p:cNvCxnSpPr>
            <a:cxnSpLocks/>
          </p:cNvCxnSpPr>
          <p:nvPr/>
        </p:nvCxnSpPr>
        <p:spPr>
          <a:xfrm flipH="1">
            <a:off x="10389027" y="4019119"/>
            <a:ext cx="1" cy="1764000"/>
          </a:xfrm>
          <a:prstGeom prst="line">
            <a:avLst/>
          </a:prstGeom>
          <a:ln w="19050">
            <a:solidFill>
              <a:srgbClr val="24A57F"/>
            </a:solidFill>
            <a:tailEnd type="oval"/>
          </a:ln>
        </p:spPr>
        <p:style>
          <a:lnRef idx="1">
            <a:schemeClr val="accent1"/>
          </a:lnRef>
          <a:fillRef idx="0">
            <a:schemeClr val="accent1"/>
          </a:fillRef>
          <a:effectRef idx="0">
            <a:schemeClr val="accent1"/>
          </a:effectRef>
          <a:fontRef idx="minor">
            <a:schemeClr val="tx1"/>
          </a:fontRef>
        </p:style>
      </p:cxnSp>
      <p:sp>
        <p:nvSpPr>
          <p:cNvPr id="62" name="ZoneTexte 61">
            <a:extLst>
              <a:ext uri="{FF2B5EF4-FFF2-40B4-BE49-F238E27FC236}">
                <a16:creationId xmlns:a16="http://schemas.microsoft.com/office/drawing/2014/main" id="{BEB461CC-9571-F148-99BF-0499C40625DB}"/>
              </a:ext>
            </a:extLst>
          </p:cNvPr>
          <p:cNvSpPr txBox="1"/>
          <p:nvPr/>
        </p:nvSpPr>
        <p:spPr>
          <a:xfrm>
            <a:off x="9975553" y="5856050"/>
            <a:ext cx="816249" cy="276999"/>
          </a:xfrm>
          <a:prstGeom prst="rect">
            <a:avLst/>
          </a:prstGeom>
          <a:noFill/>
        </p:spPr>
        <p:txBody>
          <a:bodyPr wrap="none" rtlCol="0">
            <a:spAutoFit/>
          </a:bodyPr>
          <a:lstStyle/>
          <a:p>
            <a:r>
              <a:rPr lang="en-GB" sz="1200" dirty="0" err="1">
                <a:solidFill>
                  <a:srgbClr val="24A57F"/>
                </a:solidFill>
                <a:latin typeface="Corbel" panose="020B0503020204020204" pitchFamily="34" charset="0"/>
              </a:rPr>
              <a:t>herceptin</a:t>
            </a:r>
            <a:endParaRPr lang="en-GB" sz="1200" dirty="0">
              <a:solidFill>
                <a:srgbClr val="24A57F"/>
              </a:solidFill>
              <a:latin typeface="Corbel" panose="020B0503020204020204" pitchFamily="34" charset="0"/>
            </a:endParaRPr>
          </a:p>
        </p:txBody>
      </p:sp>
      <p:grpSp>
        <p:nvGrpSpPr>
          <p:cNvPr id="26" name="Groupe 25">
            <a:extLst>
              <a:ext uri="{FF2B5EF4-FFF2-40B4-BE49-F238E27FC236}">
                <a16:creationId xmlns:a16="http://schemas.microsoft.com/office/drawing/2014/main" id="{367AADA4-D314-F141-B034-B760BC7B43DC}"/>
              </a:ext>
            </a:extLst>
          </p:cNvPr>
          <p:cNvGrpSpPr/>
          <p:nvPr/>
        </p:nvGrpSpPr>
        <p:grpSpPr>
          <a:xfrm>
            <a:off x="7276811" y="1509368"/>
            <a:ext cx="1526307" cy="1017538"/>
            <a:chOff x="6762443" y="1795128"/>
            <a:chExt cx="1526307" cy="1017538"/>
          </a:xfrm>
        </p:grpSpPr>
        <p:pic>
          <p:nvPicPr>
            <p:cNvPr id="1034" name="Picture 10" descr="Raymond Damadian's apparatus">
              <a:extLst>
                <a:ext uri="{FF2B5EF4-FFF2-40B4-BE49-F238E27FC236}">
                  <a16:creationId xmlns:a16="http://schemas.microsoft.com/office/drawing/2014/main" id="{11660D0F-0424-334B-ADBF-FC9F1838B0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62443" y="1795128"/>
              <a:ext cx="1526307" cy="101753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4E7DDD2C-F28B-294F-83C6-CB089B2AA0A5}"/>
                </a:ext>
              </a:extLst>
            </p:cNvPr>
            <p:cNvSpPr/>
            <p:nvPr/>
          </p:nvSpPr>
          <p:spPr>
            <a:xfrm>
              <a:off x="6832141" y="2605444"/>
              <a:ext cx="708498" cy="1352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67" name="Connecteur droit 66">
            <a:extLst>
              <a:ext uri="{FF2B5EF4-FFF2-40B4-BE49-F238E27FC236}">
                <a16:creationId xmlns:a16="http://schemas.microsoft.com/office/drawing/2014/main" id="{B515506E-B126-1142-979F-454526819F78}"/>
              </a:ext>
            </a:extLst>
          </p:cNvPr>
          <p:cNvCxnSpPr>
            <a:cxnSpLocks/>
          </p:cNvCxnSpPr>
          <p:nvPr/>
        </p:nvCxnSpPr>
        <p:spPr>
          <a:xfrm flipH="1">
            <a:off x="3879594" y="3990543"/>
            <a:ext cx="1" cy="828000"/>
          </a:xfrm>
          <a:prstGeom prst="line">
            <a:avLst/>
          </a:prstGeom>
          <a:ln w="19050">
            <a:solidFill>
              <a:srgbClr val="24A57F"/>
            </a:solidFill>
            <a:tailEnd type="oval"/>
          </a:ln>
        </p:spPr>
        <p:style>
          <a:lnRef idx="1">
            <a:schemeClr val="accent1"/>
          </a:lnRef>
          <a:fillRef idx="0">
            <a:schemeClr val="accent1"/>
          </a:fillRef>
          <a:effectRef idx="0">
            <a:schemeClr val="accent1"/>
          </a:effectRef>
          <a:fontRef idx="minor">
            <a:schemeClr val="tx1"/>
          </a:fontRef>
        </p:style>
      </p:cxnSp>
      <p:sp>
        <p:nvSpPr>
          <p:cNvPr id="68" name="ZoneTexte 67">
            <a:extLst>
              <a:ext uri="{FF2B5EF4-FFF2-40B4-BE49-F238E27FC236}">
                <a16:creationId xmlns:a16="http://schemas.microsoft.com/office/drawing/2014/main" id="{6EE89F20-C56C-E542-8AAA-BB7374B2F503}"/>
              </a:ext>
            </a:extLst>
          </p:cNvPr>
          <p:cNvSpPr txBox="1"/>
          <p:nvPr/>
        </p:nvSpPr>
        <p:spPr>
          <a:xfrm>
            <a:off x="3684397" y="4876928"/>
            <a:ext cx="729687" cy="276999"/>
          </a:xfrm>
          <a:prstGeom prst="rect">
            <a:avLst/>
          </a:prstGeom>
          <a:noFill/>
        </p:spPr>
        <p:txBody>
          <a:bodyPr wrap="none" rtlCol="0">
            <a:spAutoFit/>
          </a:bodyPr>
          <a:lstStyle/>
          <a:p>
            <a:r>
              <a:rPr lang="fr-FR" sz="1200" dirty="0" err="1">
                <a:solidFill>
                  <a:srgbClr val="24A57F"/>
                </a:solidFill>
              </a:rPr>
              <a:t>penicilin</a:t>
            </a:r>
            <a:endParaRPr lang="fr-FR" sz="1200" dirty="0">
              <a:solidFill>
                <a:srgbClr val="24A57F"/>
              </a:solidFill>
            </a:endParaRPr>
          </a:p>
        </p:txBody>
      </p:sp>
      <p:cxnSp>
        <p:nvCxnSpPr>
          <p:cNvPr id="69" name="Connecteur droit 68">
            <a:extLst>
              <a:ext uri="{FF2B5EF4-FFF2-40B4-BE49-F238E27FC236}">
                <a16:creationId xmlns:a16="http://schemas.microsoft.com/office/drawing/2014/main" id="{C644B929-88D6-BD43-B25F-CB3FCE333CCA}"/>
              </a:ext>
            </a:extLst>
          </p:cNvPr>
          <p:cNvCxnSpPr>
            <a:cxnSpLocks/>
          </p:cNvCxnSpPr>
          <p:nvPr/>
        </p:nvCxnSpPr>
        <p:spPr>
          <a:xfrm flipH="1">
            <a:off x="8866861" y="4071228"/>
            <a:ext cx="1" cy="828000"/>
          </a:xfrm>
          <a:prstGeom prst="line">
            <a:avLst/>
          </a:prstGeom>
          <a:ln w="19050">
            <a:solidFill>
              <a:srgbClr val="24A57F"/>
            </a:solidFill>
            <a:tailEnd type="oval"/>
          </a:ln>
        </p:spPr>
        <p:style>
          <a:lnRef idx="1">
            <a:schemeClr val="accent1"/>
          </a:lnRef>
          <a:fillRef idx="0">
            <a:schemeClr val="accent1"/>
          </a:fillRef>
          <a:effectRef idx="0">
            <a:schemeClr val="accent1"/>
          </a:effectRef>
          <a:fontRef idx="minor">
            <a:schemeClr val="tx1"/>
          </a:fontRef>
        </p:style>
      </p:cxnSp>
      <p:sp>
        <p:nvSpPr>
          <p:cNvPr id="70" name="ZoneTexte 69">
            <a:extLst>
              <a:ext uri="{FF2B5EF4-FFF2-40B4-BE49-F238E27FC236}">
                <a16:creationId xmlns:a16="http://schemas.microsoft.com/office/drawing/2014/main" id="{D5915E1F-49C7-3E41-B4E4-EA191553239F}"/>
              </a:ext>
            </a:extLst>
          </p:cNvPr>
          <p:cNvSpPr txBox="1"/>
          <p:nvPr/>
        </p:nvSpPr>
        <p:spPr>
          <a:xfrm>
            <a:off x="8650463" y="4967243"/>
            <a:ext cx="611065" cy="276999"/>
          </a:xfrm>
          <a:prstGeom prst="rect">
            <a:avLst/>
          </a:prstGeom>
          <a:noFill/>
        </p:spPr>
        <p:txBody>
          <a:bodyPr wrap="none" rtlCol="0">
            <a:spAutoFit/>
          </a:bodyPr>
          <a:lstStyle/>
          <a:p>
            <a:r>
              <a:rPr lang="fr-FR" sz="1200" dirty="0" err="1">
                <a:solidFill>
                  <a:srgbClr val="24A57F"/>
                </a:solidFill>
              </a:rPr>
              <a:t>insulin</a:t>
            </a:r>
            <a:endParaRPr lang="fr-FR" sz="1200" dirty="0">
              <a:solidFill>
                <a:srgbClr val="24A57F"/>
              </a:solidFill>
            </a:endParaRPr>
          </a:p>
        </p:txBody>
      </p:sp>
      <p:cxnSp>
        <p:nvCxnSpPr>
          <p:cNvPr id="71" name="Connecteur droit 70">
            <a:extLst>
              <a:ext uri="{FF2B5EF4-FFF2-40B4-BE49-F238E27FC236}">
                <a16:creationId xmlns:a16="http://schemas.microsoft.com/office/drawing/2014/main" id="{D866BA04-C6DE-8241-A17D-EE953CFBE125}"/>
              </a:ext>
            </a:extLst>
          </p:cNvPr>
          <p:cNvCxnSpPr>
            <a:cxnSpLocks/>
          </p:cNvCxnSpPr>
          <p:nvPr/>
        </p:nvCxnSpPr>
        <p:spPr>
          <a:xfrm flipH="1">
            <a:off x="7003849" y="4060332"/>
            <a:ext cx="1" cy="396000"/>
          </a:xfrm>
          <a:prstGeom prst="line">
            <a:avLst/>
          </a:prstGeom>
          <a:ln w="19050">
            <a:solidFill>
              <a:srgbClr val="E66151"/>
            </a:solidFill>
            <a:tailEnd type="oval"/>
          </a:ln>
        </p:spPr>
        <p:style>
          <a:lnRef idx="1">
            <a:schemeClr val="accent1"/>
          </a:lnRef>
          <a:fillRef idx="0">
            <a:schemeClr val="accent1"/>
          </a:fillRef>
          <a:effectRef idx="0">
            <a:schemeClr val="accent1"/>
          </a:effectRef>
          <a:fontRef idx="minor">
            <a:schemeClr val="tx1"/>
          </a:fontRef>
        </p:style>
      </p:cxnSp>
      <p:sp>
        <p:nvSpPr>
          <p:cNvPr id="72" name="ZoneTexte 71">
            <a:extLst>
              <a:ext uri="{FF2B5EF4-FFF2-40B4-BE49-F238E27FC236}">
                <a16:creationId xmlns:a16="http://schemas.microsoft.com/office/drawing/2014/main" id="{3883BC88-5052-9A44-8866-066E90767D82}"/>
              </a:ext>
            </a:extLst>
          </p:cNvPr>
          <p:cNvSpPr txBox="1"/>
          <p:nvPr/>
        </p:nvSpPr>
        <p:spPr>
          <a:xfrm>
            <a:off x="6859692" y="4467024"/>
            <a:ext cx="587020" cy="276999"/>
          </a:xfrm>
          <a:prstGeom prst="rect">
            <a:avLst/>
          </a:prstGeom>
          <a:noFill/>
        </p:spPr>
        <p:txBody>
          <a:bodyPr wrap="none" rtlCol="0">
            <a:spAutoFit/>
          </a:bodyPr>
          <a:lstStyle/>
          <a:p>
            <a:r>
              <a:rPr lang="en-GB" sz="1200" dirty="0">
                <a:solidFill>
                  <a:srgbClr val="E66151"/>
                </a:solidFill>
                <a:latin typeface="Corbel" panose="020B0503020204020204" pitchFamily="34" charset="0"/>
              </a:rPr>
              <a:t>QSAR</a:t>
            </a:r>
          </a:p>
        </p:txBody>
      </p:sp>
      <p:sp>
        <p:nvSpPr>
          <p:cNvPr id="74" name="ZoneTexte 73">
            <a:extLst>
              <a:ext uri="{FF2B5EF4-FFF2-40B4-BE49-F238E27FC236}">
                <a16:creationId xmlns:a16="http://schemas.microsoft.com/office/drawing/2014/main" id="{6D507987-79BC-0D49-B8E4-5AD5D9492CFE}"/>
              </a:ext>
            </a:extLst>
          </p:cNvPr>
          <p:cNvSpPr txBox="1"/>
          <p:nvPr/>
        </p:nvSpPr>
        <p:spPr>
          <a:xfrm>
            <a:off x="6983479" y="3385203"/>
            <a:ext cx="920445" cy="461665"/>
          </a:xfrm>
          <a:prstGeom prst="rect">
            <a:avLst/>
          </a:prstGeom>
          <a:noFill/>
        </p:spPr>
        <p:txBody>
          <a:bodyPr wrap="none" rtlCol="0">
            <a:spAutoFit/>
          </a:bodyPr>
          <a:lstStyle/>
          <a:p>
            <a:r>
              <a:rPr lang="fr-FR" sz="1200" dirty="0" err="1">
                <a:solidFill>
                  <a:srgbClr val="0B1333"/>
                </a:solidFill>
              </a:rPr>
              <a:t>Declaration</a:t>
            </a:r>
            <a:endParaRPr lang="fr-FR" sz="1200" dirty="0">
              <a:solidFill>
                <a:srgbClr val="0B1333"/>
              </a:solidFill>
            </a:endParaRPr>
          </a:p>
          <a:p>
            <a:r>
              <a:rPr lang="fr-FR" sz="1200" dirty="0">
                <a:solidFill>
                  <a:srgbClr val="0B1333"/>
                </a:solidFill>
              </a:rPr>
              <a:t>of Helsinki</a:t>
            </a:r>
          </a:p>
        </p:txBody>
      </p:sp>
      <p:sp>
        <p:nvSpPr>
          <p:cNvPr id="76" name="ZoneTexte 75">
            <a:extLst>
              <a:ext uri="{FF2B5EF4-FFF2-40B4-BE49-F238E27FC236}">
                <a16:creationId xmlns:a16="http://schemas.microsoft.com/office/drawing/2014/main" id="{F14823F3-C281-C348-920D-CD0E627DA900}"/>
              </a:ext>
            </a:extLst>
          </p:cNvPr>
          <p:cNvSpPr txBox="1"/>
          <p:nvPr/>
        </p:nvSpPr>
        <p:spPr>
          <a:xfrm>
            <a:off x="722277" y="1607814"/>
            <a:ext cx="619080" cy="276999"/>
          </a:xfrm>
          <a:prstGeom prst="rect">
            <a:avLst/>
          </a:prstGeom>
          <a:noFill/>
        </p:spPr>
        <p:txBody>
          <a:bodyPr wrap="none" rtlCol="0">
            <a:spAutoFit/>
          </a:bodyPr>
          <a:lstStyle/>
          <a:p>
            <a:r>
              <a:rPr lang="fr-FR" sz="1200" dirty="0" err="1">
                <a:solidFill>
                  <a:srgbClr val="24A57F"/>
                </a:solidFill>
              </a:rPr>
              <a:t>aspirin</a:t>
            </a:r>
            <a:endParaRPr lang="fr-FR" sz="1200" dirty="0">
              <a:solidFill>
                <a:srgbClr val="24A57F"/>
              </a:solidFill>
            </a:endParaRPr>
          </a:p>
        </p:txBody>
      </p:sp>
      <p:cxnSp>
        <p:nvCxnSpPr>
          <p:cNvPr id="77" name="Connecteur droit 76">
            <a:extLst>
              <a:ext uri="{FF2B5EF4-FFF2-40B4-BE49-F238E27FC236}">
                <a16:creationId xmlns:a16="http://schemas.microsoft.com/office/drawing/2014/main" id="{5C432388-1E2B-3640-B12C-AC481686CAF1}"/>
              </a:ext>
            </a:extLst>
          </p:cNvPr>
          <p:cNvCxnSpPr>
            <a:cxnSpLocks/>
          </p:cNvCxnSpPr>
          <p:nvPr/>
        </p:nvCxnSpPr>
        <p:spPr>
          <a:xfrm flipH="1">
            <a:off x="2715675" y="3980602"/>
            <a:ext cx="1" cy="1620000"/>
          </a:xfrm>
          <a:prstGeom prst="line">
            <a:avLst/>
          </a:prstGeom>
          <a:ln w="19050">
            <a:solidFill>
              <a:srgbClr val="6B8DB1"/>
            </a:solidFill>
            <a:tailEnd type="oval"/>
          </a:ln>
        </p:spPr>
        <p:style>
          <a:lnRef idx="1">
            <a:schemeClr val="accent1"/>
          </a:lnRef>
          <a:fillRef idx="0">
            <a:schemeClr val="accent1"/>
          </a:fillRef>
          <a:effectRef idx="0">
            <a:schemeClr val="accent1"/>
          </a:effectRef>
          <a:fontRef idx="minor">
            <a:schemeClr val="tx1"/>
          </a:fontRef>
        </p:style>
      </p:cxnSp>
      <p:sp>
        <p:nvSpPr>
          <p:cNvPr id="78" name="ZoneTexte 77">
            <a:extLst>
              <a:ext uri="{FF2B5EF4-FFF2-40B4-BE49-F238E27FC236}">
                <a16:creationId xmlns:a16="http://schemas.microsoft.com/office/drawing/2014/main" id="{E4F71D6A-C0E2-8041-851A-CBA2637A8256}"/>
              </a:ext>
            </a:extLst>
          </p:cNvPr>
          <p:cNvSpPr txBox="1"/>
          <p:nvPr/>
        </p:nvSpPr>
        <p:spPr>
          <a:xfrm>
            <a:off x="2460480" y="5693998"/>
            <a:ext cx="1428596" cy="276999"/>
          </a:xfrm>
          <a:prstGeom prst="rect">
            <a:avLst/>
          </a:prstGeom>
          <a:noFill/>
        </p:spPr>
        <p:txBody>
          <a:bodyPr wrap="none" rtlCol="0">
            <a:spAutoFit/>
          </a:bodyPr>
          <a:lstStyle/>
          <a:p>
            <a:r>
              <a:rPr lang="en-GB" sz="1200" dirty="0">
                <a:solidFill>
                  <a:srgbClr val="6B8DB1"/>
                </a:solidFill>
                <a:latin typeface="Corbel" panose="020B0503020204020204" pitchFamily="34" charset="0"/>
              </a:rPr>
              <a:t>Mass spectroscopy</a:t>
            </a:r>
          </a:p>
        </p:txBody>
      </p:sp>
      <p:cxnSp>
        <p:nvCxnSpPr>
          <p:cNvPr id="79" name="Connecteur droit 78">
            <a:extLst>
              <a:ext uri="{FF2B5EF4-FFF2-40B4-BE49-F238E27FC236}">
                <a16:creationId xmlns:a16="http://schemas.microsoft.com/office/drawing/2014/main" id="{65F52903-3E4A-EE44-9134-E2F29F9CB314}"/>
              </a:ext>
            </a:extLst>
          </p:cNvPr>
          <p:cNvCxnSpPr>
            <a:cxnSpLocks/>
          </p:cNvCxnSpPr>
          <p:nvPr/>
        </p:nvCxnSpPr>
        <p:spPr>
          <a:xfrm flipH="1">
            <a:off x="1031817" y="1964496"/>
            <a:ext cx="1" cy="792000"/>
          </a:xfrm>
          <a:prstGeom prst="line">
            <a:avLst/>
          </a:prstGeom>
          <a:ln w="19050">
            <a:solidFill>
              <a:srgbClr val="24A57F"/>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75" name="Connecteur droit 74">
            <a:extLst>
              <a:ext uri="{FF2B5EF4-FFF2-40B4-BE49-F238E27FC236}">
                <a16:creationId xmlns:a16="http://schemas.microsoft.com/office/drawing/2014/main" id="{76D2A117-AFDB-C44B-B1C9-A7EECCAA0E6C}"/>
              </a:ext>
            </a:extLst>
          </p:cNvPr>
          <p:cNvCxnSpPr>
            <a:cxnSpLocks/>
          </p:cNvCxnSpPr>
          <p:nvPr/>
        </p:nvCxnSpPr>
        <p:spPr>
          <a:xfrm flipH="1">
            <a:off x="6876644" y="4060332"/>
            <a:ext cx="1" cy="893934"/>
          </a:xfrm>
          <a:prstGeom prst="line">
            <a:avLst/>
          </a:prstGeom>
          <a:ln w="19050">
            <a:solidFill>
              <a:srgbClr val="6B8DB1"/>
            </a:solidFill>
            <a:tailEnd type="oval"/>
          </a:ln>
        </p:spPr>
        <p:style>
          <a:lnRef idx="1">
            <a:schemeClr val="accent1"/>
          </a:lnRef>
          <a:fillRef idx="0">
            <a:schemeClr val="accent1"/>
          </a:fillRef>
          <a:effectRef idx="0">
            <a:schemeClr val="accent1"/>
          </a:effectRef>
          <a:fontRef idx="minor">
            <a:schemeClr val="tx1"/>
          </a:fontRef>
        </p:style>
      </p:cxnSp>
      <p:sp>
        <p:nvSpPr>
          <p:cNvPr id="80" name="ZoneTexte 79">
            <a:extLst>
              <a:ext uri="{FF2B5EF4-FFF2-40B4-BE49-F238E27FC236}">
                <a16:creationId xmlns:a16="http://schemas.microsoft.com/office/drawing/2014/main" id="{542F4B54-D6F1-6F41-A169-5C035DAC0957}"/>
              </a:ext>
            </a:extLst>
          </p:cNvPr>
          <p:cNvSpPr txBox="1"/>
          <p:nvPr/>
        </p:nvSpPr>
        <p:spPr>
          <a:xfrm>
            <a:off x="6731876" y="4980217"/>
            <a:ext cx="1087349" cy="461665"/>
          </a:xfrm>
          <a:prstGeom prst="rect">
            <a:avLst/>
          </a:prstGeom>
          <a:noFill/>
        </p:spPr>
        <p:txBody>
          <a:bodyPr wrap="none" rtlCol="0">
            <a:spAutoFit/>
          </a:bodyPr>
          <a:lstStyle/>
          <a:p>
            <a:r>
              <a:rPr lang="en-GB" sz="1200" dirty="0">
                <a:solidFill>
                  <a:srgbClr val="6B8DB1"/>
                </a:solidFill>
                <a:latin typeface="Corbel" panose="020B0503020204020204" pitchFamily="34" charset="0"/>
              </a:rPr>
              <a:t>Electronic</a:t>
            </a:r>
          </a:p>
          <a:p>
            <a:r>
              <a:rPr lang="en-GB" sz="1200" dirty="0">
                <a:solidFill>
                  <a:srgbClr val="6B8DB1"/>
                </a:solidFill>
                <a:latin typeface="Corbel" panose="020B0503020204020204" pitchFamily="34" charset="0"/>
              </a:rPr>
              <a:t>Health Record</a:t>
            </a:r>
          </a:p>
        </p:txBody>
      </p:sp>
      <p:sp>
        <p:nvSpPr>
          <p:cNvPr id="81" name="ZoneTexte 80">
            <a:extLst>
              <a:ext uri="{FF2B5EF4-FFF2-40B4-BE49-F238E27FC236}">
                <a16:creationId xmlns:a16="http://schemas.microsoft.com/office/drawing/2014/main" id="{1A2F72F0-995F-C746-98CA-B34553ACCD3A}"/>
              </a:ext>
            </a:extLst>
          </p:cNvPr>
          <p:cNvSpPr txBox="1"/>
          <p:nvPr/>
        </p:nvSpPr>
        <p:spPr>
          <a:xfrm>
            <a:off x="1568576" y="3544590"/>
            <a:ext cx="437299" cy="276999"/>
          </a:xfrm>
          <a:prstGeom prst="rect">
            <a:avLst/>
          </a:prstGeom>
          <a:noFill/>
        </p:spPr>
        <p:txBody>
          <a:bodyPr wrap="none" rtlCol="0">
            <a:spAutoFit/>
          </a:bodyPr>
          <a:lstStyle/>
          <a:p>
            <a:r>
              <a:rPr lang="fr-FR" sz="1200" dirty="0">
                <a:solidFill>
                  <a:srgbClr val="0B1333"/>
                </a:solidFill>
              </a:rPr>
              <a:t>FDA</a:t>
            </a:r>
          </a:p>
        </p:txBody>
      </p:sp>
      <p:sp>
        <p:nvSpPr>
          <p:cNvPr id="73" name="Espace réservé du numéro de diapositive 7">
            <a:extLst>
              <a:ext uri="{FF2B5EF4-FFF2-40B4-BE49-F238E27FC236}">
                <a16:creationId xmlns:a16="http://schemas.microsoft.com/office/drawing/2014/main" id="{352D0275-5E00-D040-9DC7-C27CD75C383F}"/>
              </a:ext>
            </a:extLst>
          </p:cNvPr>
          <p:cNvSpPr>
            <a:spLocks noGrp="1"/>
          </p:cNvSpPr>
          <p:nvPr>
            <p:ph type="sldNum" sz="quarter" idx="12"/>
          </p:nvPr>
        </p:nvSpPr>
        <p:spPr>
          <a:xfrm>
            <a:off x="9385002" y="6492875"/>
            <a:ext cx="2743200" cy="365125"/>
          </a:xfrm>
        </p:spPr>
        <p:txBody>
          <a:bodyPr/>
          <a:lstStyle/>
          <a:p>
            <a:fld id="{19F7C35C-926E-0E4D-AB5E-2EAC7CCF0320}" type="slidenum">
              <a:rPr lang="en-GB" smtClean="0"/>
              <a:t>4</a:t>
            </a:fld>
            <a:endParaRPr lang="en-GB" dirty="0"/>
          </a:p>
        </p:txBody>
      </p:sp>
    </p:spTree>
    <p:extLst>
      <p:ext uri="{BB962C8B-B14F-4D97-AF65-F5344CB8AC3E}">
        <p14:creationId xmlns:p14="http://schemas.microsoft.com/office/powerpoint/2010/main" val="4650861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FC887D8D-9162-2244-AD2A-A7C7BB858A52}"/>
              </a:ext>
            </a:extLst>
          </p:cNvPr>
          <p:cNvSpPr txBox="1"/>
          <p:nvPr/>
        </p:nvSpPr>
        <p:spPr>
          <a:xfrm>
            <a:off x="323860" y="142880"/>
            <a:ext cx="5830699" cy="553998"/>
          </a:xfrm>
          <a:prstGeom prst="rect">
            <a:avLst/>
          </a:prstGeom>
          <a:noFill/>
        </p:spPr>
        <p:txBody>
          <a:bodyPr wrap="none" rtlCol="0">
            <a:spAutoFit/>
          </a:bodyPr>
          <a:lstStyle/>
          <a:p>
            <a:r>
              <a:rPr lang="en-GB" sz="3000" b="1" dirty="0">
                <a:solidFill>
                  <a:srgbClr val="0B1333"/>
                </a:solidFill>
                <a:latin typeface="Corbel" panose="020B0503020204020204" pitchFamily="34" charset="0"/>
              </a:rPr>
              <a:t>Molecular classification of </a:t>
            </a:r>
            <a:r>
              <a:rPr lang="en-GB" sz="3000" b="1" dirty="0" err="1">
                <a:solidFill>
                  <a:srgbClr val="0B1333"/>
                </a:solidFill>
                <a:latin typeface="Corbel" panose="020B0503020204020204" pitchFamily="34" charset="0"/>
              </a:rPr>
              <a:t>Sjögren</a:t>
            </a:r>
            <a:endParaRPr lang="en-GB" sz="3000" b="1" dirty="0">
              <a:solidFill>
                <a:srgbClr val="0B1333"/>
              </a:solidFill>
              <a:latin typeface="Corbel" panose="020B0503020204020204" pitchFamily="34" charset="0"/>
            </a:endParaRPr>
          </a:p>
        </p:txBody>
      </p:sp>
      <p:cxnSp>
        <p:nvCxnSpPr>
          <p:cNvPr id="13" name="Connecteur droit 12">
            <a:extLst>
              <a:ext uri="{FF2B5EF4-FFF2-40B4-BE49-F238E27FC236}">
                <a16:creationId xmlns:a16="http://schemas.microsoft.com/office/drawing/2014/main" id="{5806400B-7DB8-3E48-A26E-6B9E1DEDD589}"/>
              </a:ext>
            </a:extLst>
          </p:cNvPr>
          <p:cNvCxnSpPr/>
          <p:nvPr/>
        </p:nvCxnSpPr>
        <p:spPr>
          <a:xfrm>
            <a:off x="352436" y="739742"/>
            <a:ext cx="6120000" cy="0"/>
          </a:xfrm>
          <a:prstGeom prst="line">
            <a:avLst/>
          </a:prstGeom>
          <a:ln w="12700">
            <a:solidFill>
              <a:srgbClr val="0B1333"/>
            </a:solidFill>
          </a:ln>
        </p:spPr>
        <p:style>
          <a:lnRef idx="1">
            <a:schemeClr val="accent1"/>
          </a:lnRef>
          <a:fillRef idx="0">
            <a:schemeClr val="accent1"/>
          </a:fillRef>
          <a:effectRef idx="0">
            <a:schemeClr val="accent1"/>
          </a:effectRef>
          <a:fontRef idx="minor">
            <a:schemeClr val="tx1"/>
          </a:fontRef>
        </p:style>
      </p:cxnSp>
      <p:pic>
        <p:nvPicPr>
          <p:cNvPr id="2" name="Image 1">
            <a:extLst>
              <a:ext uri="{FF2B5EF4-FFF2-40B4-BE49-F238E27FC236}">
                <a16:creationId xmlns:a16="http://schemas.microsoft.com/office/drawing/2014/main" id="{19A0E6F0-3941-4B4E-848C-E2036F304956}"/>
              </a:ext>
            </a:extLst>
          </p:cNvPr>
          <p:cNvPicPr>
            <a:picLocks noChangeAspect="1"/>
          </p:cNvPicPr>
          <p:nvPr/>
        </p:nvPicPr>
        <p:blipFill rotWithShape="1">
          <a:blip r:embed="rId2"/>
          <a:srcRect l="60429" t="8634" r="25076" b="14489"/>
          <a:stretch/>
        </p:blipFill>
        <p:spPr>
          <a:xfrm>
            <a:off x="2236756" y="941336"/>
            <a:ext cx="1293224" cy="2886892"/>
          </a:xfrm>
          <a:prstGeom prst="rect">
            <a:avLst/>
          </a:prstGeom>
        </p:spPr>
      </p:pic>
      <p:pic>
        <p:nvPicPr>
          <p:cNvPr id="21" name="Picture 2" descr="Servier.fr">
            <a:extLst>
              <a:ext uri="{FF2B5EF4-FFF2-40B4-BE49-F238E27FC236}">
                <a16:creationId xmlns:a16="http://schemas.microsoft.com/office/drawing/2014/main" id="{46559B5C-9355-864C-A401-90C3619A596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03" t="26880" r="13870" b="32542"/>
          <a:stretch/>
        </p:blipFill>
        <p:spPr bwMode="auto">
          <a:xfrm>
            <a:off x="11366897" y="551210"/>
            <a:ext cx="749770" cy="28174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NECESSITY">
            <a:extLst>
              <a:ext uri="{FF2B5EF4-FFF2-40B4-BE49-F238E27FC236}">
                <a16:creationId xmlns:a16="http://schemas.microsoft.com/office/drawing/2014/main" id="{45806B5D-9BB3-B44F-A04F-703C1B5FE9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45209" y="96020"/>
            <a:ext cx="1245331" cy="34998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7BC4A567-D3AE-7A4A-82B2-7E039224C3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79605" y="567620"/>
            <a:ext cx="746760" cy="24892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Université de Paris – DAEU">
            <a:extLst>
              <a:ext uri="{FF2B5EF4-FFF2-40B4-BE49-F238E27FC236}">
                <a16:creationId xmlns:a16="http://schemas.microsoft.com/office/drawing/2014/main" id="{B9812C29-0F68-4D48-904B-6E3CEDA02B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64319" y="534678"/>
            <a:ext cx="830351" cy="314804"/>
          </a:xfrm>
          <a:prstGeom prst="rect">
            <a:avLst/>
          </a:prstGeom>
          <a:noFill/>
          <a:extLst>
            <a:ext uri="{909E8E84-426E-40DD-AFC4-6F175D3DCCD1}">
              <a14:hiddenFill xmlns:a14="http://schemas.microsoft.com/office/drawing/2010/main">
                <a:solidFill>
                  <a:srgbClr val="FFFFFF"/>
                </a:solidFill>
              </a14:hiddenFill>
            </a:ext>
          </a:extLst>
        </p:spPr>
      </p:pic>
      <p:pic>
        <p:nvPicPr>
          <p:cNvPr id="25" name="Image 24">
            <a:extLst>
              <a:ext uri="{FF2B5EF4-FFF2-40B4-BE49-F238E27FC236}">
                <a16:creationId xmlns:a16="http://schemas.microsoft.com/office/drawing/2014/main" id="{44B429D0-D163-3348-9464-E6355540D140}"/>
              </a:ext>
            </a:extLst>
          </p:cNvPr>
          <p:cNvPicPr>
            <a:picLocks noChangeAspect="1"/>
          </p:cNvPicPr>
          <p:nvPr/>
        </p:nvPicPr>
        <p:blipFill rotWithShape="1">
          <a:blip r:embed="rId2"/>
          <a:srcRect l="76681" t="8634" r="9849" b="14489"/>
          <a:stretch/>
        </p:blipFill>
        <p:spPr>
          <a:xfrm>
            <a:off x="2328198" y="3815165"/>
            <a:ext cx="1201782" cy="2886892"/>
          </a:xfrm>
          <a:prstGeom prst="rect">
            <a:avLst/>
          </a:prstGeom>
        </p:spPr>
      </p:pic>
      <p:sp>
        <p:nvSpPr>
          <p:cNvPr id="3" name="Rectangle 2">
            <a:extLst>
              <a:ext uri="{FF2B5EF4-FFF2-40B4-BE49-F238E27FC236}">
                <a16:creationId xmlns:a16="http://schemas.microsoft.com/office/drawing/2014/main" id="{92EEE955-6DB2-2347-9E2E-1023D82C7E3A}"/>
              </a:ext>
            </a:extLst>
          </p:cNvPr>
          <p:cNvSpPr/>
          <p:nvPr/>
        </p:nvSpPr>
        <p:spPr>
          <a:xfrm>
            <a:off x="2328199" y="1044516"/>
            <a:ext cx="1256098" cy="236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ZoneTexte 21">
            <a:extLst>
              <a:ext uri="{FF2B5EF4-FFF2-40B4-BE49-F238E27FC236}">
                <a16:creationId xmlns:a16="http://schemas.microsoft.com/office/drawing/2014/main" id="{9D38C48E-B580-B74F-9906-BE8DCC691C6F}"/>
              </a:ext>
            </a:extLst>
          </p:cNvPr>
          <p:cNvSpPr txBox="1"/>
          <p:nvPr/>
        </p:nvSpPr>
        <p:spPr>
          <a:xfrm>
            <a:off x="2435919" y="1081376"/>
            <a:ext cx="965328" cy="200055"/>
          </a:xfrm>
          <a:prstGeom prst="rect">
            <a:avLst/>
          </a:prstGeom>
          <a:noFill/>
        </p:spPr>
        <p:txBody>
          <a:bodyPr wrap="none" rtlCol="0">
            <a:spAutoFit/>
          </a:bodyPr>
          <a:lstStyle/>
          <a:p>
            <a:pPr algn="ctr"/>
            <a:r>
              <a:rPr lang="en-GB" sz="700" dirty="0">
                <a:latin typeface="Arial" panose="020B0604020202020204" pitchFamily="34" charset="0"/>
                <a:cs typeface="Arial" panose="020B0604020202020204" pitchFamily="34" charset="0"/>
              </a:rPr>
              <a:t>UKPSSR (n = 144) </a:t>
            </a:r>
          </a:p>
        </p:txBody>
      </p:sp>
      <p:sp>
        <p:nvSpPr>
          <p:cNvPr id="28" name="Rectangle 27">
            <a:extLst>
              <a:ext uri="{FF2B5EF4-FFF2-40B4-BE49-F238E27FC236}">
                <a16:creationId xmlns:a16="http://schemas.microsoft.com/office/drawing/2014/main" id="{B9A0F0E7-DA1C-AC45-8B47-60B6D86324B0}"/>
              </a:ext>
            </a:extLst>
          </p:cNvPr>
          <p:cNvSpPr/>
          <p:nvPr/>
        </p:nvSpPr>
        <p:spPr>
          <a:xfrm>
            <a:off x="2317688" y="2441552"/>
            <a:ext cx="1256098" cy="236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ZoneTexte 28">
            <a:extLst>
              <a:ext uri="{FF2B5EF4-FFF2-40B4-BE49-F238E27FC236}">
                <a16:creationId xmlns:a16="http://schemas.microsoft.com/office/drawing/2014/main" id="{3BCAC567-B372-7140-B180-AA15C2318B08}"/>
              </a:ext>
            </a:extLst>
          </p:cNvPr>
          <p:cNvSpPr txBox="1"/>
          <p:nvPr/>
        </p:nvSpPr>
        <p:spPr>
          <a:xfrm>
            <a:off x="2302068" y="2478412"/>
            <a:ext cx="1233030" cy="200055"/>
          </a:xfrm>
          <a:prstGeom prst="rect">
            <a:avLst/>
          </a:prstGeom>
          <a:noFill/>
        </p:spPr>
        <p:txBody>
          <a:bodyPr wrap="none" rtlCol="0">
            <a:spAutoFit/>
          </a:bodyPr>
          <a:lstStyle/>
          <a:p>
            <a:pPr algn="ctr"/>
            <a:r>
              <a:rPr lang="en-GB" sz="700" dirty="0">
                <a:latin typeface="Arial" panose="020B0604020202020204" pitchFamily="34" charset="0"/>
                <a:cs typeface="Arial" panose="020B0604020202020204" pitchFamily="34" charset="0"/>
              </a:rPr>
              <a:t>PRECISESADS (n = 341) </a:t>
            </a:r>
          </a:p>
        </p:txBody>
      </p:sp>
      <p:sp>
        <p:nvSpPr>
          <p:cNvPr id="30" name="Rectangle 29">
            <a:extLst>
              <a:ext uri="{FF2B5EF4-FFF2-40B4-BE49-F238E27FC236}">
                <a16:creationId xmlns:a16="http://schemas.microsoft.com/office/drawing/2014/main" id="{D1B0F0DD-1888-8B4F-AAE5-709BEB6FF31E}"/>
              </a:ext>
            </a:extLst>
          </p:cNvPr>
          <p:cNvSpPr/>
          <p:nvPr/>
        </p:nvSpPr>
        <p:spPr>
          <a:xfrm>
            <a:off x="2333308" y="3919512"/>
            <a:ext cx="1256098" cy="236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ZoneTexte 30">
            <a:extLst>
              <a:ext uri="{FF2B5EF4-FFF2-40B4-BE49-F238E27FC236}">
                <a16:creationId xmlns:a16="http://schemas.microsoft.com/office/drawing/2014/main" id="{C14F88CA-72EF-FE4D-9487-19BC2F77438B}"/>
              </a:ext>
            </a:extLst>
          </p:cNvPr>
          <p:cNvSpPr txBox="1"/>
          <p:nvPr/>
        </p:nvSpPr>
        <p:spPr>
          <a:xfrm>
            <a:off x="2440728" y="3956372"/>
            <a:ext cx="955711" cy="200055"/>
          </a:xfrm>
          <a:prstGeom prst="rect">
            <a:avLst/>
          </a:prstGeom>
          <a:noFill/>
        </p:spPr>
        <p:txBody>
          <a:bodyPr wrap="none" rtlCol="0">
            <a:spAutoFit/>
          </a:bodyPr>
          <a:lstStyle/>
          <a:p>
            <a:pPr algn="ctr"/>
            <a:r>
              <a:rPr lang="en-GB" sz="700" dirty="0">
                <a:latin typeface="Arial" panose="020B0604020202020204" pitchFamily="34" charset="0"/>
                <a:cs typeface="Arial" panose="020B0604020202020204" pitchFamily="34" charset="0"/>
              </a:rPr>
              <a:t>ASSESS (n = 371) </a:t>
            </a:r>
          </a:p>
        </p:txBody>
      </p:sp>
      <p:sp>
        <p:nvSpPr>
          <p:cNvPr id="34" name="Rectangle 33">
            <a:extLst>
              <a:ext uri="{FF2B5EF4-FFF2-40B4-BE49-F238E27FC236}">
                <a16:creationId xmlns:a16="http://schemas.microsoft.com/office/drawing/2014/main" id="{E88A30A8-7DBE-DC4B-AFFA-B49800D7207D}"/>
              </a:ext>
            </a:extLst>
          </p:cNvPr>
          <p:cNvSpPr/>
          <p:nvPr/>
        </p:nvSpPr>
        <p:spPr>
          <a:xfrm>
            <a:off x="2302068" y="5310031"/>
            <a:ext cx="1256098" cy="236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ZoneTexte 34">
            <a:extLst>
              <a:ext uri="{FF2B5EF4-FFF2-40B4-BE49-F238E27FC236}">
                <a16:creationId xmlns:a16="http://schemas.microsoft.com/office/drawing/2014/main" id="{238DE72D-CFF8-0840-B905-C6E462A18B27}"/>
              </a:ext>
            </a:extLst>
          </p:cNvPr>
          <p:cNvSpPr txBox="1"/>
          <p:nvPr/>
        </p:nvSpPr>
        <p:spPr>
          <a:xfrm>
            <a:off x="2424700" y="5346891"/>
            <a:ext cx="987771" cy="200055"/>
          </a:xfrm>
          <a:prstGeom prst="rect">
            <a:avLst/>
          </a:prstGeom>
          <a:noFill/>
        </p:spPr>
        <p:txBody>
          <a:bodyPr wrap="none" rtlCol="0">
            <a:spAutoFit/>
          </a:bodyPr>
          <a:lstStyle/>
          <a:p>
            <a:pPr algn="ctr"/>
            <a:r>
              <a:rPr lang="en-GB" sz="700" dirty="0">
                <a:latin typeface="Arial" panose="020B0604020202020204" pitchFamily="34" charset="0"/>
                <a:cs typeface="Arial" panose="020B0604020202020204" pitchFamily="34" charset="0"/>
              </a:rPr>
              <a:t>GSE84844 (n = 30) </a:t>
            </a:r>
          </a:p>
        </p:txBody>
      </p:sp>
      <p:pic>
        <p:nvPicPr>
          <p:cNvPr id="36" name="Image 35">
            <a:extLst>
              <a:ext uri="{FF2B5EF4-FFF2-40B4-BE49-F238E27FC236}">
                <a16:creationId xmlns:a16="http://schemas.microsoft.com/office/drawing/2014/main" id="{03EC3613-232A-7342-82E2-1DC961050C44}"/>
              </a:ext>
            </a:extLst>
          </p:cNvPr>
          <p:cNvPicPr>
            <a:picLocks noChangeAspect="1"/>
          </p:cNvPicPr>
          <p:nvPr/>
        </p:nvPicPr>
        <p:blipFill rotWithShape="1">
          <a:blip r:embed="rId2"/>
          <a:srcRect l="5103" t="41153" r="68965" b="52145"/>
          <a:stretch/>
        </p:blipFill>
        <p:spPr>
          <a:xfrm rot="16200000">
            <a:off x="3199863" y="3656274"/>
            <a:ext cx="3161677" cy="343907"/>
          </a:xfrm>
          <a:prstGeom prst="rect">
            <a:avLst/>
          </a:prstGeom>
        </p:spPr>
      </p:pic>
      <p:pic>
        <p:nvPicPr>
          <p:cNvPr id="37" name="Image 36">
            <a:extLst>
              <a:ext uri="{FF2B5EF4-FFF2-40B4-BE49-F238E27FC236}">
                <a16:creationId xmlns:a16="http://schemas.microsoft.com/office/drawing/2014/main" id="{DCAD653C-5225-804F-85EC-5D2C9C37F318}"/>
              </a:ext>
            </a:extLst>
          </p:cNvPr>
          <p:cNvPicPr>
            <a:picLocks noChangeAspect="1"/>
          </p:cNvPicPr>
          <p:nvPr/>
        </p:nvPicPr>
        <p:blipFill rotWithShape="1">
          <a:blip r:embed="rId2"/>
          <a:srcRect l="32154" t="12359" r="43160" b="15135"/>
          <a:stretch/>
        </p:blipFill>
        <p:spPr>
          <a:xfrm>
            <a:off x="5614649" y="1954837"/>
            <a:ext cx="3551194" cy="3720656"/>
          </a:xfrm>
          <a:prstGeom prst="rect">
            <a:avLst/>
          </a:prstGeom>
        </p:spPr>
      </p:pic>
      <p:sp>
        <p:nvSpPr>
          <p:cNvPr id="4" name="ZoneTexte 3">
            <a:extLst>
              <a:ext uri="{FF2B5EF4-FFF2-40B4-BE49-F238E27FC236}">
                <a16:creationId xmlns:a16="http://schemas.microsoft.com/office/drawing/2014/main" id="{60293933-700D-0947-8CC2-7EAFEC739064}"/>
              </a:ext>
            </a:extLst>
          </p:cNvPr>
          <p:cNvSpPr txBox="1"/>
          <p:nvPr/>
        </p:nvSpPr>
        <p:spPr>
          <a:xfrm>
            <a:off x="9452921" y="3775983"/>
            <a:ext cx="1255793" cy="276999"/>
          </a:xfrm>
          <a:prstGeom prst="rect">
            <a:avLst/>
          </a:prstGeom>
          <a:noFill/>
        </p:spPr>
        <p:txBody>
          <a:bodyPr wrap="none" rtlCol="0">
            <a:spAutoFit/>
          </a:bodyPr>
          <a:lstStyle/>
          <a:p>
            <a:r>
              <a:rPr lang="en-GB" sz="1200" dirty="0"/>
              <a:t>13 gene modules</a:t>
            </a:r>
          </a:p>
        </p:txBody>
      </p:sp>
      <p:sp>
        <p:nvSpPr>
          <p:cNvPr id="23" name="Espace réservé du numéro de diapositive 7">
            <a:extLst>
              <a:ext uri="{FF2B5EF4-FFF2-40B4-BE49-F238E27FC236}">
                <a16:creationId xmlns:a16="http://schemas.microsoft.com/office/drawing/2014/main" id="{783BD399-ED64-4E44-8985-C24932674258}"/>
              </a:ext>
            </a:extLst>
          </p:cNvPr>
          <p:cNvSpPr>
            <a:spLocks noGrp="1"/>
          </p:cNvSpPr>
          <p:nvPr>
            <p:ph type="sldNum" sz="quarter" idx="12"/>
          </p:nvPr>
        </p:nvSpPr>
        <p:spPr>
          <a:xfrm>
            <a:off x="9385002" y="6492875"/>
            <a:ext cx="2743200" cy="365125"/>
          </a:xfrm>
        </p:spPr>
        <p:txBody>
          <a:bodyPr/>
          <a:lstStyle/>
          <a:p>
            <a:fld id="{19F7C35C-926E-0E4D-AB5E-2EAC7CCF0320}" type="slidenum">
              <a:rPr lang="en-GB" smtClean="0"/>
              <a:t>40</a:t>
            </a:fld>
            <a:endParaRPr lang="en-GB" dirty="0"/>
          </a:p>
        </p:txBody>
      </p:sp>
      <p:sp>
        <p:nvSpPr>
          <p:cNvPr id="24" name="ZoneTexte 23">
            <a:extLst>
              <a:ext uri="{FF2B5EF4-FFF2-40B4-BE49-F238E27FC236}">
                <a16:creationId xmlns:a16="http://schemas.microsoft.com/office/drawing/2014/main" id="{4C279B80-E975-454E-95A6-E4ABAF390985}"/>
              </a:ext>
            </a:extLst>
          </p:cNvPr>
          <p:cNvSpPr txBox="1"/>
          <p:nvPr/>
        </p:nvSpPr>
        <p:spPr>
          <a:xfrm>
            <a:off x="0" y="6627168"/>
            <a:ext cx="1452642" cy="230832"/>
          </a:xfrm>
          <a:prstGeom prst="rect">
            <a:avLst/>
          </a:prstGeom>
          <a:noFill/>
        </p:spPr>
        <p:txBody>
          <a:bodyPr wrap="none" rtlCol="0">
            <a:spAutoFit/>
          </a:bodyPr>
          <a:lstStyle/>
          <a:p>
            <a:r>
              <a:rPr lang="en-GB" sz="900" dirty="0">
                <a:solidFill>
                  <a:schemeClr val="tx1">
                    <a:lumMod val="50000"/>
                    <a:lumOff val="50000"/>
                  </a:schemeClr>
                </a:solidFill>
              </a:rPr>
              <a:t>[</a:t>
            </a:r>
            <a:r>
              <a:rPr lang="en-GB" sz="900" dirty="0" err="1">
                <a:solidFill>
                  <a:schemeClr val="tx1">
                    <a:lumMod val="50000"/>
                    <a:lumOff val="50000"/>
                  </a:schemeClr>
                </a:solidFill>
              </a:rPr>
              <a:t>Boudjeniba</a:t>
            </a:r>
            <a:r>
              <a:rPr lang="en-GB" sz="900" dirty="0">
                <a:solidFill>
                  <a:schemeClr val="tx1">
                    <a:lumMod val="50000"/>
                    <a:lumOff val="50000"/>
                  </a:schemeClr>
                </a:solidFill>
              </a:rPr>
              <a:t> et al, ongoing]</a:t>
            </a:r>
          </a:p>
        </p:txBody>
      </p:sp>
      <p:sp>
        <p:nvSpPr>
          <p:cNvPr id="5" name="ZoneTexte 4">
            <a:extLst>
              <a:ext uri="{FF2B5EF4-FFF2-40B4-BE49-F238E27FC236}">
                <a16:creationId xmlns:a16="http://schemas.microsoft.com/office/drawing/2014/main" id="{742B2E11-BBE0-1E4A-AC80-216B5430F6B7}"/>
              </a:ext>
            </a:extLst>
          </p:cNvPr>
          <p:cNvSpPr txBox="1"/>
          <p:nvPr/>
        </p:nvSpPr>
        <p:spPr>
          <a:xfrm>
            <a:off x="3963539" y="1785560"/>
            <a:ext cx="1290418" cy="338554"/>
          </a:xfrm>
          <a:prstGeom prst="rect">
            <a:avLst/>
          </a:prstGeom>
          <a:noFill/>
        </p:spPr>
        <p:txBody>
          <a:bodyPr wrap="none" rtlCol="0">
            <a:spAutoFit/>
          </a:bodyPr>
          <a:lstStyle/>
          <a:p>
            <a:r>
              <a:rPr lang="en-GB" sz="1600" dirty="0"/>
              <a:t>Matrix fusion</a:t>
            </a:r>
          </a:p>
        </p:txBody>
      </p:sp>
    </p:spTree>
    <p:extLst>
      <p:ext uri="{BB962C8B-B14F-4D97-AF65-F5344CB8AC3E}">
        <p14:creationId xmlns:p14="http://schemas.microsoft.com/office/powerpoint/2010/main" val="1145110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FC887D8D-9162-2244-AD2A-A7C7BB858A52}"/>
              </a:ext>
            </a:extLst>
          </p:cNvPr>
          <p:cNvSpPr txBox="1"/>
          <p:nvPr/>
        </p:nvSpPr>
        <p:spPr>
          <a:xfrm>
            <a:off x="323860" y="142880"/>
            <a:ext cx="5830699" cy="553998"/>
          </a:xfrm>
          <a:prstGeom prst="rect">
            <a:avLst/>
          </a:prstGeom>
          <a:noFill/>
        </p:spPr>
        <p:txBody>
          <a:bodyPr wrap="none" rtlCol="0">
            <a:spAutoFit/>
          </a:bodyPr>
          <a:lstStyle/>
          <a:p>
            <a:r>
              <a:rPr lang="en-GB" sz="3000" b="1" dirty="0">
                <a:solidFill>
                  <a:srgbClr val="0B1333"/>
                </a:solidFill>
                <a:latin typeface="Corbel" panose="020B0503020204020204" pitchFamily="34" charset="0"/>
              </a:rPr>
              <a:t>Molecular classification of </a:t>
            </a:r>
            <a:r>
              <a:rPr lang="en-GB" sz="3000" b="1" dirty="0" err="1">
                <a:solidFill>
                  <a:srgbClr val="0B1333"/>
                </a:solidFill>
                <a:latin typeface="Corbel" panose="020B0503020204020204" pitchFamily="34" charset="0"/>
              </a:rPr>
              <a:t>Sjögren</a:t>
            </a:r>
            <a:endParaRPr lang="en-GB" sz="3000" b="1" dirty="0">
              <a:solidFill>
                <a:srgbClr val="0B1333"/>
              </a:solidFill>
              <a:latin typeface="Corbel" panose="020B0503020204020204" pitchFamily="34" charset="0"/>
            </a:endParaRPr>
          </a:p>
        </p:txBody>
      </p:sp>
      <p:cxnSp>
        <p:nvCxnSpPr>
          <p:cNvPr id="13" name="Connecteur droit 12">
            <a:extLst>
              <a:ext uri="{FF2B5EF4-FFF2-40B4-BE49-F238E27FC236}">
                <a16:creationId xmlns:a16="http://schemas.microsoft.com/office/drawing/2014/main" id="{5806400B-7DB8-3E48-A26E-6B9E1DEDD589}"/>
              </a:ext>
            </a:extLst>
          </p:cNvPr>
          <p:cNvCxnSpPr/>
          <p:nvPr/>
        </p:nvCxnSpPr>
        <p:spPr>
          <a:xfrm>
            <a:off x="352436" y="739742"/>
            <a:ext cx="6120000" cy="0"/>
          </a:xfrm>
          <a:prstGeom prst="line">
            <a:avLst/>
          </a:prstGeom>
          <a:ln w="12700">
            <a:solidFill>
              <a:srgbClr val="0B1333"/>
            </a:solidFill>
          </a:ln>
        </p:spPr>
        <p:style>
          <a:lnRef idx="1">
            <a:schemeClr val="accent1"/>
          </a:lnRef>
          <a:fillRef idx="0">
            <a:schemeClr val="accent1"/>
          </a:fillRef>
          <a:effectRef idx="0">
            <a:schemeClr val="accent1"/>
          </a:effectRef>
          <a:fontRef idx="minor">
            <a:schemeClr val="tx1"/>
          </a:fontRef>
        </p:style>
      </p:cxnSp>
      <p:pic>
        <p:nvPicPr>
          <p:cNvPr id="21" name="Picture 2" descr="Servier.fr">
            <a:extLst>
              <a:ext uri="{FF2B5EF4-FFF2-40B4-BE49-F238E27FC236}">
                <a16:creationId xmlns:a16="http://schemas.microsoft.com/office/drawing/2014/main" id="{46559B5C-9355-864C-A401-90C3619A596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03" t="26880" r="13870" b="32542"/>
          <a:stretch/>
        </p:blipFill>
        <p:spPr bwMode="auto">
          <a:xfrm>
            <a:off x="11366897" y="551210"/>
            <a:ext cx="749770" cy="281741"/>
          </a:xfrm>
          <a:prstGeom prst="rect">
            <a:avLst/>
          </a:prstGeom>
          <a:noFill/>
          <a:extLst>
            <a:ext uri="{909E8E84-426E-40DD-AFC4-6F175D3DCCD1}">
              <a14:hiddenFill xmlns:a14="http://schemas.microsoft.com/office/drawing/2010/main">
                <a:solidFill>
                  <a:srgbClr val="FFFFFF"/>
                </a:solidFill>
              </a14:hiddenFill>
            </a:ext>
          </a:extLst>
        </p:spPr>
      </p:pic>
      <p:sp>
        <p:nvSpPr>
          <p:cNvPr id="23" name="Espace réservé du numéro de diapositive 7">
            <a:extLst>
              <a:ext uri="{FF2B5EF4-FFF2-40B4-BE49-F238E27FC236}">
                <a16:creationId xmlns:a16="http://schemas.microsoft.com/office/drawing/2014/main" id="{783BD399-ED64-4E44-8985-C24932674258}"/>
              </a:ext>
            </a:extLst>
          </p:cNvPr>
          <p:cNvSpPr>
            <a:spLocks noGrp="1"/>
          </p:cNvSpPr>
          <p:nvPr>
            <p:ph type="sldNum" sz="quarter" idx="12"/>
          </p:nvPr>
        </p:nvSpPr>
        <p:spPr>
          <a:xfrm>
            <a:off x="9385002" y="6492875"/>
            <a:ext cx="2743200" cy="365125"/>
          </a:xfrm>
        </p:spPr>
        <p:txBody>
          <a:bodyPr/>
          <a:lstStyle/>
          <a:p>
            <a:fld id="{19F7C35C-926E-0E4D-AB5E-2EAC7CCF0320}" type="slidenum">
              <a:rPr lang="en-GB" smtClean="0"/>
              <a:t>41</a:t>
            </a:fld>
            <a:endParaRPr lang="en-GB" dirty="0"/>
          </a:p>
        </p:txBody>
      </p:sp>
      <p:pic>
        <p:nvPicPr>
          <p:cNvPr id="26" name="Picture 4" descr="A screen shot of a computer&#10;&#10;Description automatically generated">
            <a:extLst>
              <a:ext uri="{FF2B5EF4-FFF2-40B4-BE49-F238E27FC236}">
                <a16:creationId xmlns:a16="http://schemas.microsoft.com/office/drawing/2014/main" id="{093F41E7-E087-EF43-EFB3-8A8B64D0463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6502" y="2337689"/>
            <a:ext cx="4315507" cy="3060000"/>
          </a:xfrm>
          <a:prstGeom prst="rect">
            <a:avLst/>
          </a:prstGeom>
        </p:spPr>
      </p:pic>
      <p:pic>
        <p:nvPicPr>
          <p:cNvPr id="27" name="Picture 4" descr="A picture containing sitting, light, dark, lit&#10;&#10;Description automatically generated">
            <a:extLst>
              <a:ext uri="{FF2B5EF4-FFF2-40B4-BE49-F238E27FC236}">
                <a16:creationId xmlns:a16="http://schemas.microsoft.com/office/drawing/2014/main" id="{22BCAB18-7853-19F8-FC68-73019EB5185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72445" y="2337689"/>
            <a:ext cx="4315505" cy="3060000"/>
          </a:xfrm>
          <a:prstGeom prst="rect">
            <a:avLst/>
          </a:prstGeom>
        </p:spPr>
      </p:pic>
      <p:sp>
        <p:nvSpPr>
          <p:cNvPr id="6" name="ZoneTexte 5">
            <a:extLst>
              <a:ext uri="{FF2B5EF4-FFF2-40B4-BE49-F238E27FC236}">
                <a16:creationId xmlns:a16="http://schemas.microsoft.com/office/drawing/2014/main" id="{AFD819E8-A5E6-5BEF-CD7F-3F7A94C094D3}"/>
              </a:ext>
            </a:extLst>
          </p:cNvPr>
          <p:cNvSpPr txBox="1"/>
          <p:nvPr/>
        </p:nvSpPr>
        <p:spPr>
          <a:xfrm>
            <a:off x="2234075" y="5748926"/>
            <a:ext cx="890180" cy="369332"/>
          </a:xfrm>
          <a:prstGeom prst="rect">
            <a:avLst/>
          </a:prstGeom>
          <a:noFill/>
        </p:spPr>
        <p:txBody>
          <a:bodyPr wrap="none" rtlCol="0">
            <a:spAutoFit/>
          </a:bodyPr>
          <a:lstStyle/>
          <a:p>
            <a:r>
              <a:rPr lang="en-GB" dirty="0" err="1"/>
              <a:t>Sjögren</a:t>
            </a:r>
            <a:endParaRPr lang="en-GB" dirty="0"/>
          </a:p>
        </p:txBody>
      </p:sp>
      <p:sp>
        <p:nvSpPr>
          <p:cNvPr id="32" name="ZoneTexte 31">
            <a:extLst>
              <a:ext uri="{FF2B5EF4-FFF2-40B4-BE49-F238E27FC236}">
                <a16:creationId xmlns:a16="http://schemas.microsoft.com/office/drawing/2014/main" id="{3AFBF3EB-05C2-026C-5C77-FC30209A692B}"/>
              </a:ext>
            </a:extLst>
          </p:cNvPr>
          <p:cNvSpPr txBox="1"/>
          <p:nvPr/>
        </p:nvSpPr>
        <p:spPr>
          <a:xfrm>
            <a:off x="7547411" y="5748926"/>
            <a:ext cx="877741" cy="369332"/>
          </a:xfrm>
          <a:prstGeom prst="rect">
            <a:avLst/>
          </a:prstGeom>
          <a:noFill/>
        </p:spPr>
        <p:txBody>
          <a:bodyPr wrap="none" rtlCol="0">
            <a:spAutoFit/>
          </a:bodyPr>
          <a:lstStyle/>
          <a:p>
            <a:r>
              <a:rPr lang="en-GB" dirty="0"/>
              <a:t>Control</a:t>
            </a:r>
          </a:p>
        </p:txBody>
      </p:sp>
      <p:pic>
        <p:nvPicPr>
          <p:cNvPr id="1026" name="Picture 2">
            <a:extLst>
              <a:ext uri="{FF2B5EF4-FFF2-40B4-BE49-F238E27FC236}">
                <a16:creationId xmlns:a16="http://schemas.microsoft.com/office/drawing/2014/main" id="{D2708300-86C6-F98B-F034-D2DB5735E9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60344" y="74190"/>
            <a:ext cx="367991" cy="367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72936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FC887D8D-9162-2244-AD2A-A7C7BB858A52}"/>
              </a:ext>
            </a:extLst>
          </p:cNvPr>
          <p:cNvSpPr txBox="1"/>
          <p:nvPr/>
        </p:nvSpPr>
        <p:spPr>
          <a:xfrm>
            <a:off x="323860" y="142880"/>
            <a:ext cx="5739072" cy="553998"/>
          </a:xfrm>
          <a:prstGeom prst="rect">
            <a:avLst/>
          </a:prstGeom>
          <a:noFill/>
        </p:spPr>
        <p:txBody>
          <a:bodyPr wrap="none" rtlCol="0">
            <a:spAutoFit/>
          </a:bodyPr>
          <a:lstStyle/>
          <a:p>
            <a:r>
              <a:rPr lang="en-GB" sz="3000" b="1" dirty="0">
                <a:solidFill>
                  <a:srgbClr val="0B1333"/>
                </a:solidFill>
                <a:latin typeface="Corbel" panose="020B0503020204020204" pitchFamily="34" charset="0"/>
              </a:rPr>
              <a:t>Combination of repurposed drugs</a:t>
            </a:r>
          </a:p>
        </p:txBody>
      </p:sp>
      <p:cxnSp>
        <p:nvCxnSpPr>
          <p:cNvPr id="13" name="Connecteur droit 12">
            <a:extLst>
              <a:ext uri="{FF2B5EF4-FFF2-40B4-BE49-F238E27FC236}">
                <a16:creationId xmlns:a16="http://schemas.microsoft.com/office/drawing/2014/main" id="{5806400B-7DB8-3E48-A26E-6B9E1DEDD589}"/>
              </a:ext>
            </a:extLst>
          </p:cNvPr>
          <p:cNvCxnSpPr/>
          <p:nvPr/>
        </p:nvCxnSpPr>
        <p:spPr>
          <a:xfrm>
            <a:off x="352436" y="739742"/>
            <a:ext cx="6120000" cy="0"/>
          </a:xfrm>
          <a:prstGeom prst="line">
            <a:avLst/>
          </a:prstGeom>
          <a:ln w="12700">
            <a:solidFill>
              <a:srgbClr val="0B1333"/>
            </a:solidFill>
          </a:ln>
        </p:spPr>
        <p:style>
          <a:lnRef idx="1">
            <a:schemeClr val="accent1"/>
          </a:lnRef>
          <a:fillRef idx="0">
            <a:schemeClr val="accent1"/>
          </a:fillRef>
          <a:effectRef idx="0">
            <a:schemeClr val="accent1"/>
          </a:effectRef>
          <a:fontRef idx="minor">
            <a:schemeClr val="tx1"/>
          </a:fontRef>
        </p:style>
      </p:cxnSp>
      <p:pic>
        <p:nvPicPr>
          <p:cNvPr id="22" name="Image 21">
            <a:extLst>
              <a:ext uri="{FF2B5EF4-FFF2-40B4-BE49-F238E27FC236}">
                <a16:creationId xmlns:a16="http://schemas.microsoft.com/office/drawing/2014/main" id="{CD3034B8-7F68-6A46-A52E-880885218145}"/>
              </a:ext>
            </a:extLst>
          </p:cNvPr>
          <p:cNvPicPr>
            <a:picLocks noChangeAspect="1"/>
          </p:cNvPicPr>
          <p:nvPr/>
        </p:nvPicPr>
        <p:blipFill>
          <a:blip r:embed="rId2"/>
          <a:stretch>
            <a:fillRect/>
          </a:stretch>
        </p:blipFill>
        <p:spPr>
          <a:xfrm>
            <a:off x="0" y="1555001"/>
            <a:ext cx="12192000" cy="4458017"/>
          </a:xfrm>
          <a:prstGeom prst="rect">
            <a:avLst/>
          </a:prstGeom>
        </p:spPr>
      </p:pic>
      <p:pic>
        <p:nvPicPr>
          <p:cNvPr id="4098" name="Picture 2" descr="Pharnext : Piers Morgan rejoint son Conseil d'Administration MyPharma  Editions | L'Info Industrie &amp; Politique de Santé">
            <a:extLst>
              <a:ext uri="{FF2B5EF4-FFF2-40B4-BE49-F238E27FC236}">
                <a16:creationId xmlns:a16="http://schemas.microsoft.com/office/drawing/2014/main" id="{BEFF9A2C-A54F-7348-8535-4790C3FDAF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69765" y="34887"/>
            <a:ext cx="796109" cy="796109"/>
          </a:xfrm>
          <a:prstGeom prst="rect">
            <a:avLst/>
          </a:prstGeom>
          <a:noFill/>
          <a:extLst>
            <a:ext uri="{909E8E84-426E-40DD-AFC4-6F175D3DCCD1}">
              <a14:hiddenFill xmlns:a14="http://schemas.microsoft.com/office/drawing/2010/main">
                <a:solidFill>
                  <a:srgbClr val="FFFFFF"/>
                </a:solidFill>
              </a14:hiddenFill>
            </a:ext>
          </a:extLst>
        </p:spPr>
      </p:pic>
      <p:sp>
        <p:nvSpPr>
          <p:cNvPr id="8" name="Espace réservé du numéro de diapositive 7">
            <a:extLst>
              <a:ext uri="{FF2B5EF4-FFF2-40B4-BE49-F238E27FC236}">
                <a16:creationId xmlns:a16="http://schemas.microsoft.com/office/drawing/2014/main" id="{9441AEC1-B46A-3B46-98C6-90777E6385F3}"/>
              </a:ext>
            </a:extLst>
          </p:cNvPr>
          <p:cNvSpPr>
            <a:spLocks noGrp="1"/>
          </p:cNvSpPr>
          <p:nvPr>
            <p:ph type="sldNum" sz="quarter" idx="12"/>
          </p:nvPr>
        </p:nvSpPr>
        <p:spPr>
          <a:xfrm>
            <a:off x="9385002" y="6492875"/>
            <a:ext cx="2743200" cy="365125"/>
          </a:xfrm>
        </p:spPr>
        <p:txBody>
          <a:bodyPr/>
          <a:lstStyle/>
          <a:p>
            <a:fld id="{19F7C35C-926E-0E4D-AB5E-2EAC7CCF0320}" type="slidenum">
              <a:rPr lang="en-GB" smtClean="0"/>
              <a:t>42</a:t>
            </a:fld>
            <a:endParaRPr lang="en-GB" dirty="0"/>
          </a:p>
        </p:txBody>
      </p:sp>
    </p:spTree>
    <p:extLst>
      <p:ext uri="{BB962C8B-B14F-4D97-AF65-F5344CB8AC3E}">
        <p14:creationId xmlns:p14="http://schemas.microsoft.com/office/powerpoint/2010/main" val="6453392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FC887D8D-9162-2244-AD2A-A7C7BB858A52}"/>
              </a:ext>
            </a:extLst>
          </p:cNvPr>
          <p:cNvSpPr txBox="1"/>
          <p:nvPr/>
        </p:nvSpPr>
        <p:spPr>
          <a:xfrm>
            <a:off x="323860" y="142880"/>
            <a:ext cx="3798860" cy="553998"/>
          </a:xfrm>
          <a:prstGeom prst="rect">
            <a:avLst/>
          </a:prstGeom>
          <a:noFill/>
        </p:spPr>
        <p:txBody>
          <a:bodyPr wrap="none" rtlCol="0">
            <a:spAutoFit/>
          </a:bodyPr>
          <a:lstStyle/>
          <a:p>
            <a:r>
              <a:rPr lang="en-GB" sz="3000" b="1" dirty="0">
                <a:solidFill>
                  <a:srgbClr val="0B1333"/>
                </a:solidFill>
                <a:latin typeface="Corbel" panose="020B0503020204020204" pitchFamily="34" charset="0"/>
              </a:rPr>
              <a:t>Application to CMT1A</a:t>
            </a:r>
          </a:p>
        </p:txBody>
      </p:sp>
      <p:cxnSp>
        <p:nvCxnSpPr>
          <p:cNvPr id="13" name="Connecteur droit 12">
            <a:extLst>
              <a:ext uri="{FF2B5EF4-FFF2-40B4-BE49-F238E27FC236}">
                <a16:creationId xmlns:a16="http://schemas.microsoft.com/office/drawing/2014/main" id="{5806400B-7DB8-3E48-A26E-6B9E1DEDD589}"/>
              </a:ext>
            </a:extLst>
          </p:cNvPr>
          <p:cNvCxnSpPr/>
          <p:nvPr/>
        </p:nvCxnSpPr>
        <p:spPr>
          <a:xfrm>
            <a:off x="352436" y="739742"/>
            <a:ext cx="6120000" cy="0"/>
          </a:xfrm>
          <a:prstGeom prst="line">
            <a:avLst/>
          </a:prstGeom>
          <a:ln w="12700">
            <a:solidFill>
              <a:srgbClr val="0B1333"/>
            </a:solidFill>
          </a:ln>
        </p:spPr>
        <p:style>
          <a:lnRef idx="1">
            <a:schemeClr val="accent1"/>
          </a:lnRef>
          <a:fillRef idx="0">
            <a:schemeClr val="accent1"/>
          </a:fillRef>
          <a:effectRef idx="0">
            <a:schemeClr val="accent1"/>
          </a:effectRef>
          <a:fontRef idx="minor">
            <a:schemeClr val="tx1"/>
          </a:fontRef>
        </p:style>
      </p:cxnSp>
      <p:grpSp>
        <p:nvGrpSpPr>
          <p:cNvPr id="4" name="Groupe 3">
            <a:extLst>
              <a:ext uri="{FF2B5EF4-FFF2-40B4-BE49-F238E27FC236}">
                <a16:creationId xmlns:a16="http://schemas.microsoft.com/office/drawing/2014/main" id="{F84ECE58-F6A9-1547-8EC2-64FBFE32269B}"/>
              </a:ext>
            </a:extLst>
          </p:cNvPr>
          <p:cNvGrpSpPr>
            <a:grpSpLocks noChangeAspect="1"/>
          </p:cNvGrpSpPr>
          <p:nvPr/>
        </p:nvGrpSpPr>
        <p:grpSpPr>
          <a:xfrm>
            <a:off x="3418923" y="1273792"/>
            <a:ext cx="8383771" cy="4932001"/>
            <a:chOff x="1532185" y="1570179"/>
            <a:chExt cx="7581572" cy="4460080"/>
          </a:xfrm>
        </p:grpSpPr>
        <p:grpSp>
          <p:nvGrpSpPr>
            <p:cNvPr id="5" name="Groupe 4">
              <a:extLst>
                <a:ext uri="{FF2B5EF4-FFF2-40B4-BE49-F238E27FC236}">
                  <a16:creationId xmlns:a16="http://schemas.microsoft.com/office/drawing/2014/main" id="{864485FD-B9B3-234A-B87C-70C6100E1C2C}"/>
                </a:ext>
              </a:extLst>
            </p:cNvPr>
            <p:cNvGrpSpPr/>
            <p:nvPr/>
          </p:nvGrpSpPr>
          <p:grpSpPr>
            <a:xfrm>
              <a:off x="5240089" y="4158051"/>
              <a:ext cx="3672408" cy="1872208"/>
              <a:chOff x="4729048" y="3070535"/>
              <a:chExt cx="3672408" cy="1872208"/>
            </a:xfrm>
          </p:grpSpPr>
          <p:pic>
            <p:nvPicPr>
              <p:cNvPr id="25" name="Picture 14">
                <a:extLst>
                  <a:ext uri="{FF2B5EF4-FFF2-40B4-BE49-F238E27FC236}">
                    <a16:creationId xmlns:a16="http://schemas.microsoft.com/office/drawing/2014/main" id="{5BE45FBB-5340-2A4E-A878-26E177850A1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44" t="21746" r="56478" b="9084"/>
              <a:stretch/>
            </p:blipFill>
            <p:spPr bwMode="auto">
              <a:xfrm>
                <a:off x="4786496" y="3230971"/>
                <a:ext cx="1685272" cy="1551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a:extLst>
                  <a:ext uri="{FF2B5EF4-FFF2-40B4-BE49-F238E27FC236}">
                    <a16:creationId xmlns:a16="http://schemas.microsoft.com/office/drawing/2014/main" id="{14DAFC80-95F3-764A-BF25-46B50F87E66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71" t="19560" r="50000" b="26374"/>
              <a:stretch/>
            </p:blipFill>
            <p:spPr bwMode="auto">
              <a:xfrm>
                <a:off x="6556289" y="3372441"/>
                <a:ext cx="1810928" cy="1268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ectangle 26">
                <a:extLst>
                  <a:ext uri="{FF2B5EF4-FFF2-40B4-BE49-F238E27FC236}">
                    <a16:creationId xmlns:a16="http://schemas.microsoft.com/office/drawing/2014/main" id="{32D33E16-D479-CB41-AB3C-4025D52024F8}"/>
                  </a:ext>
                </a:extLst>
              </p:cNvPr>
              <p:cNvSpPr/>
              <p:nvPr/>
            </p:nvSpPr>
            <p:spPr>
              <a:xfrm>
                <a:off x="4729048" y="3070535"/>
                <a:ext cx="3672408" cy="187220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6" name="Groupe 5">
              <a:extLst>
                <a:ext uri="{FF2B5EF4-FFF2-40B4-BE49-F238E27FC236}">
                  <a16:creationId xmlns:a16="http://schemas.microsoft.com/office/drawing/2014/main" id="{9F0D4006-9E1C-C745-AAAE-4E0813874902}"/>
                </a:ext>
              </a:extLst>
            </p:cNvPr>
            <p:cNvGrpSpPr/>
            <p:nvPr/>
          </p:nvGrpSpPr>
          <p:grpSpPr>
            <a:xfrm>
              <a:off x="1532185" y="2762359"/>
              <a:ext cx="2987824" cy="2624244"/>
              <a:chOff x="0" y="1553134"/>
              <a:chExt cx="2987824" cy="2624244"/>
            </a:xfrm>
          </p:grpSpPr>
          <p:grpSp>
            <p:nvGrpSpPr>
              <p:cNvPr id="21" name="Groupe 20">
                <a:extLst>
                  <a:ext uri="{FF2B5EF4-FFF2-40B4-BE49-F238E27FC236}">
                    <a16:creationId xmlns:a16="http://schemas.microsoft.com/office/drawing/2014/main" id="{CC12948B-4FFF-CC4A-BB2A-300895BAA1AD}"/>
                  </a:ext>
                </a:extLst>
              </p:cNvPr>
              <p:cNvGrpSpPr/>
              <p:nvPr/>
            </p:nvGrpSpPr>
            <p:grpSpPr>
              <a:xfrm>
                <a:off x="74544" y="1553134"/>
                <a:ext cx="2838736" cy="2624244"/>
                <a:chOff x="62212" y="1553134"/>
                <a:chExt cx="2838736" cy="2624244"/>
              </a:xfrm>
            </p:grpSpPr>
            <p:pic>
              <p:nvPicPr>
                <p:cNvPr id="23" name="Picture 7">
                  <a:extLst>
                    <a:ext uri="{FF2B5EF4-FFF2-40B4-BE49-F238E27FC236}">
                      <a16:creationId xmlns:a16="http://schemas.microsoft.com/office/drawing/2014/main" id="{847EAF2F-D474-0643-9200-C98AC6DC3A3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0230" t="29931" r="5909" b="11860"/>
                <a:stretch/>
              </p:blipFill>
              <p:spPr bwMode="auto">
                <a:xfrm>
                  <a:off x="114500" y="1553134"/>
                  <a:ext cx="2734160" cy="1398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8">
                  <a:extLst>
                    <a:ext uri="{FF2B5EF4-FFF2-40B4-BE49-F238E27FC236}">
                      <a16:creationId xmlns:a16="http://schemas.microsoft.com/office/drawing/2014/main" id="{466A1692-41A3-3A45-8B36-2890C436E57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6349"/>
                <a:stretch/>
              </p:blipFill>
              <p:spPr bwMode="auto">
                <a:xfrm>
                  <a:off x="62212" y="3003798"/>
                  <a:ext cx="2838736" cy="1173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2" name="Rectangle 21">
                <a:extLst>
                  <a:ext uri="{FF2B5EF4-FFF2-40B4-BE49-F238E27FC236}">
                    <a16:creationId xmlns:a16="http://schemas.microsoft.com/office/drawing/2014/main" id="{B54A91D7-34F6-C34B-BA2F-AEB919286491}"/>
                  </a:ext>
                </a:extLst>
              </p:cNvPr>
              <p:cNvSpPr/>
              <p:nvPr/>
            </p:nvSpPr>
            <p:spPr>
              <a:xfrm>
                <a:off x="0" y="1553134"/>
                <a:ext cx="2987824" cy="26242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8" name="Groupe 7">
              <a:extLst>
                <a:ext uri="{FF2B5EF4-FFF2-40B4-BE49-F238E27FC236}">
                  <a16:creationId xmlns:a16="http://schemas.microsoft.com/office/drawing/2014/main" id="{A0544E8E-60EB-124C-9E0F-526888359501}"/>
                </a:ext>
              </a:extLst>
            </p:cNvPr>
            <p:cNvGrpSpPr/>
            <p:nvPr/>
          </p:nvGrpSpPr>
          <p:grpSpPr>
            <a:xfrm>
              <a:off x="5394991" y="1831789"/>
              <a:ext cx="3672408" cy="1872208"/>
              <a:chOff x="4499992" y="1491630"/>
              <a:chExt cx="3672408" cy="1872208"/>
            </a:xfrm>
          </p:grpSpPr>
          <p:pic>
            <p:nvPicPr>
              <p:cNvPr id="19" name="Picture 9">
                <a:extLst>
                  <a:ext uri="{FF2B5EF4-FFF2-40B4-BE49-F238E27FC236}">
                    <a16:creationId xmlns:a16="http://schemas.microsoft.com/office/drawing/2014/main" id="{CAB8519A-A935-D04B-8F7F-FBEF70099522}"/>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545" t="29069" r="28446" b="9284"/>
              <a:stretch/>
            </p:blipFill>
            <p:spPr bwMode="auto">
              <a:xfrm>
                <a:off x="4617154" y="1540004"/>
                <a:ext cx="3438084" cy="1775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a:extLst>
                  <a:ext uri="{FF2B5EF4-FFF2-40B4-BE49-F238E27FC236}">
                    <a16:creationId xmlns:a16="http://schemas.microsoft.com/office/drawing/2014/main" id="{ABC61C46-595F-2E4B-BC75-436E0C4E95EF}"/>
                  </a:ext>
                </a:extLst>
              </p:cNvPr>
              <p:cNvSpPr/>
              <p:nvPr/>
            </p:nvSpPr>
            <p:spPr>
              <a:xfrm>
                <a:off x="4499992" y="1491630"/>
                <a:ext cx="3672408" cy="187220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9" name="ZoneTexte 8">
              <a:extLst>
                <a:ext uri="{FF2B5EF4-FFF2-40B4-BE49-F238E27FC236}">
                  <a16:creationId xmlns:a16="http://schemas.microsoft.com/office/drawing/2014/main" id="{079DC3C5-E45A-D34F-AC28-79899E0D0724}"/>
                </a:ext>
              </a:extLst>
            </p:cNvPr>
            <p:cNvSpPr txBox="1"/>
            <p:nvPr/>
          </p:nvSpPr>
          <p:spPr>
            <a:xfrm>
              <a:off x="1981981" y="2479751"/>
              <a:ext cx="2088232" cy="236578"/>
            </a:xfrm>
            <a:prstGeom prst="rect">
              <a:avLst/>
            </a:prstGeom>
            <a:noFill/>
          </p:spPr>
          <p:txBody>
            <a:bodyPr wrap="square" rtlCol="0">
              <a:spAutoFit/>
            </a:bodyPr>
            <a:lstStyle/>
            <a:p>
              <a:pPr algn="ctr"/>
              <a:r>
                <a:rPr lang="fr-FR" sz="1100" b="1" dirty="0" err="1">
                  <a:latin typeface="Calibri" pitchFamily="34" charset="0"/>
                </a:rPr>
                <a:t>Preclinics</a:t>
              </a:r>
              <a:endParaRPr lang="fr-FR" sz="1100" b="1" dirty="0">
                <a:latin typeface="Calibri" pitchFamily="34" charset="0"/>
              </a:endParaRPr>
            </a:p>
          </p:txBody>
        </p:sp>
        <p:sp>
          <p:nvSpPr>
            <p:cNvPr id="10" name="ZoneTexte 9">
              <a:extLst>
                <a:ext uri="{FF2B5EF4-FFF2-40B4-BE49-F238E27FC236}">
                  <a16:creationId xmlns:a16="http://schemas.microsoft.com/office/drawing/2014/main" id="{83C511D0-60C9-2043-858C-B32A896A61D9}"/>
                </a:ext>
              </a:extLst>
            </p:cNvPr>
            <p:cNvSpPr txBox="1"/>
            <p:nvPr/>
          </p:nvSpPr>
          <p:spPr>
            <a:xfrm>
              <a:off x="6187079" y="1570179"/>
              <a:ext cx="2088232" cy="261610"/>
            </a:xfrm>
            <a:prstGeom prst="rect">
              <a:avLst/>
            </a:prstGeom>
            <a:noFill/>
          </p:spPr>
          <p:txBody>
            <a:bodyPr wrap="square" rtlCol="0">
              <a:spAutoFit/>
            </a:bodyPr>
            <a:lstStyle/>
            <a:p>
              <a:pPr algn="ctr"/>
              <a:r>
                <a:rPr lang="fr-FR" sz="1100" b="1" dirty="0">
                  <a:latin typeface="Calibri" pitchFamily="34" charset="0"/>
                </a:rPr>
                <a:t>Direct to Phase 2</a:t>
              </a:r>
            </a:p>
          </p:txBody>
        </p:sp>
        <p:sp>
          <p:nvSpPr>
            <p:cNvPr id="11" name="ZoneTexte 10">
              <a:extLst>
                <a:ext uri="{FF2B5EF4-FFF2-40B4-BE49-F238E27FC236}">
                  <a16:creationId xmlns:a16="http://schemas.microsoft.com/office/drawing/2014/main" id="{7ED7D85E-0748-384C-884B-C1D50021A86C}"/>
                </a:ext>
              </a:extLst>
            </p:cNvPr>
            <p:cNvSpPr txBox="1"/>
            <p:nvPr/>
          </p:nvSpPr>
          <p:spPr>
            <a:xfrm>
              <a:off x="6032177" y="3882096"/>
              <a:ext cx="2088232" cy="261610"/>
            </a:xfrm>
            <a:prstGeom prst="rect">
              <a:avLst/>
            </a:prstGeom>
            <a:noFill/>
          </p:spPr>
          <p:txBody>
            <a:bodyPr wrap="square" rtlCol="0">
              <a:spAutoFit/>
            </a:bodyPr>
            <a:lstStyle/>
            <a:p>
              <a:pPr algn="ctr"/>
              <a:r>
                <a:rPr lang="fr-FR" sz="1100" b="1" dirty="0">
                  <a:latin typeface="Calibri" pitchFamily="34" charset="0"/>
                </a:rPr>
                <a:t>Phase 3</a:t>
              </a:r>
            </a:p>
          </p:txBody>
        </p:sp>
        <p:sp>
          <p:nvSpPr>
            <p:cNvPr id="15" name="ZoneTexte 14">
              <a:extLst>
                <a:ext uri="{FF2B5EF4-FFF2-40B4-BE49-F238E27FC236}">
                  <a16:creationId xmlns:a16="http://schemas.microsoft.com/office/drawing/2014/main" id="{B5AB1524-3EEB-6C46-9AAD-12442918C431}"/>
                </a:ext>
              </a:extLst>
            </p:cNvPr>
            <p:cNvSpPr txBox="1"/>
            <p:nvPr/>
          </p:nvSpPr>
          <p:spPr>
            <a:xfrm>
              <a:off x="2199516" y="5386603"/>
              <a:ext cx="2320493" cy="208745"/>
            </a:xfrm>
            <a:prstGeom prst="rect">
              <a:avLst/>
            </a:prstGeom>
            <a:noFill/>
          </p:spPr>
          <p:txBody>
            <a:bodyPr wrap="square" rtlCol="0">
              <a:spAutoFit/>
            </a:bodyPr>
            <a:lstStyle/>
            <a:p>
              <a:pPr algn="r"/>
              <a:r>
                <a:rPr lang="fr-FR" sz="900" dirty="0">
                  <a:solidFill>
                    <a:schemeClr val="tx1">
                      <a:lumMod val="50000"/>
                      <a:lumOff val="50000"/>
                    </a:schemeClr>
                  </a:solidFill>
                  <a:latin typeface="Calibri" pitchFamily="34" charset="0"/>
                </a:rPr>
                <a:t>[Chumakov et al 2014]</a:t>
              </a:r>
            </a:p>
          </p:txBody>
        </p:sp>
        <p:sp>
          <p:nvSpPr>
            <p:cNvPr id="16" name="ZoneTexte 15">
              <a:extLst>
                <a:ext uri="{FF2B5EF4-FFF2-40B4-BE49-F238E27FC236}">
                  <a16:creationId xmlns:a16="http://schemas.microsoft.com/office/drawing/2014/main" id="{47ECB2E3-1E17-5E45-B78B-BA66C6357921}"/>
                </a:ext>
              </a:extLst>
            </p:cNvPr>
            <p:cNvSpPr txBox="1"/>
            <p:nvPr/>
          </p:nvSpPr>
          <p:spPr>
            <a:xfrm>
              <a:off x="7865035" y="3697430"/>
              <a:ext cx="1248722" cy="208745"/>
            </a:xfrm>
            <a:prstGeom prst="rect">
              <a:avLst/>
            </a:prstGeom>
            <a:noFill/>
          </p:spPr>
          <p:txBody>
            <a:bodyPr wrap="square" rtlCol="0">
              <a:spAutoFit/>
            </a:bodyPr>
            <a:lstStyle/>
            <a:p>
              <a:pPr algn="r"/>
              <a:r>
                <a:rPr lang="fr-FR" sz="900" dirty="0">
                  <a:solidFill>
                    <a:schemeClr val="tx1">
                      <a:lumMod val="50000"/>
                      <a:lumOff val="50000"/>
                    </a:schemeClr>
                  </a:solidFill>
                  <a:latin typeface="Calibri" pitchFamily="34" charset="0"/>
                </a:rPr>
                <a:t>[Attarian al 2014]</a:t>
              </a:r>
            </a:p>
          </p:txBody>
        </p:sp>
        <p:sp>
          <p:nvSpPr>
            <p:cNvPr id="17" name="ZoneTexte 16">
              <a:extLst>
                <a:ext uri="{FF2B5EF4-FFF2-40B4-BE49-F238E27FC236}">
                  <a16:creationId xmlns:a16="http://schemas.microsoft.com/office/drawing/2014/main" id="{6B21EF0C-1F24-724B-9E46-0F7A50B194B2}"/>
                </a:ext>
              </a:extLst>
            </p:cNvPr>
            <p:cNvSpPr txBox="1"/>
            <p:nvPr/>
          </p:nvSpPr>
          <p:spPr>
            <a:xfrm>
              <a:off x="4375993" y="2554163"/>
              <a:ext cx="983526" cy="230832"/>
            </a:xfrm>
            <a:prstGeom prst="rect">
              <a:avLst/>
            </a:prstGeom>
            <a:noFill/>
          </p:spPr>
          <p:txBody>
            <a:bodyPr wrap="square" rtlCol="0">
              <a:spAutoFit/>
            </a:bodyPr>
            <a:lstStyle/>
            <a:p>
              <a:pPr algn="ctr"/>
              <a:r>
                <a:rPr lang="fr-FR" sz="900" b="1" i="1" dirty="0">
                  <a:solidFill>
                    <a:srgbClr val="C00000"/>
                  </a:solidFill>
                  <a:latin typeface="Calibri" pitchFamily="34" charset="0"/>
                </a:rPr>
                <a:t>No phase 1</a:t>
              </a:r>
            </a:p>
          </p:txBody>
        </p:sp>
      </p:grpSp>
      <p:sp>
        <p:nvSpPr>
          <p:cNvPr id="28" name="Rectangle 27">
            <a:extLst>
              <a:ext uri="{FF2B5EF4-FFF2-40B4-BE49-F238E27FC236}">
                <a16:creationId xmlns:a16="http://schemas.microsoft.com/office/drawing/2014/main" id="{9DCCA4BD-9E87-6D4F-8FCC-F4C91683577B}"/>
              </a:ext>
            </a:extLst>
          </p:cNvPr>
          <p:cNvSpPr/>
          <p:nvPr/>
        </p:nvSpPr>
        <p:spPr>
          <a:xfrm>
            <a:off x="0" y="6634157"/>
            <a:ext cx="665567" cy="230832"/>
          </a:xfrm>
          <a:prstGeom prst="rect">
            <a:avLst/>
          </a:prstGeom>
        </p:spPr>
        <p:txBody>
          <a:bodyPr wrap="none">
            <a:spAutoFit/>
          </a:bodyPr>
          <a:lstStyle/>
          <a:p>
            <a:r>
              <a:rPr kumimoji="1" lang="fr-FR" altLang="zh-CN" sz="900" dirty="0">
                <a:solidFill>
                  <a:schemeClr val="tx1">
                    <a:lumMod val="50000"/>
                    <a:lumOff val="50000"/>
                  </a:schemeClr>
                </a:solidFill>
              </a:rPr>
              <a:t>as of 2018</a:t>
            </a:r>
            <a:endParaRPr lang="en-GB" sz="900" dirty="0">
              <a:solidFill>
                <a:schemeClr val="tx1">
                  <a:lumMod val="50000"/>
                  <a:lumOff val="50000"/>
                </a:schemeClr>
              </a:solidFill>
            </a:endParaRPr>
          </a:p>
        </p:txBody>
      </p:sp>
      <p:pic>
        <p:nvPicPr>
          <p:cNvPr id="29" name="Picture 2" descr="Pharnext : Piers Morgan rejoint son Conseil d'Administration MyPharma  Editions | L'Info Industrie &amp; Politique de Santé">
            <a:extLst>
              <a:ext uri="{FF2B5EF4-FFF2-40B4-BE49-F238E27FC236}">
                <a16:creationId xmlns:a16="http://schemas.microsoft.com/office/drawing/2014/main" id="{B8249AFF-E20E-944C-9FBA-535519DC161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369765" y="34887"/>
            <a:ext cx="796109" cy="796109"/>
          </a:xfrm>
          <a:prstGeom prst="rect">
            <a:avLst/>
          </a:prstGeom>
          <a:noFill/>
          <a:extLst>
            <a:ext uri="{909E8E84-426E-40DD-AFC4-6F175D3DCCD1}">
              <a14:hiddenFill xmlns:a14="http://schemas.microsoft.com/office/drawing/2010/main">
                <a:solidFill>
                  <a:srgbClr val="FFFFFF"/>
                </a:solidFill>
              </a14:hiddenFill>
            </a:ext>
          </a:extLst>
        </p:spPr>
      </p:pic>
      <p:sp>
        <p:nvSpPr>
          <p:cNvPr id="30" name="Espace réservé du numéro de diapositive 7">
            <a:extLst>
              <a:ext uri="{FF2B5EF4-FFF2-40B4-BE49-F238E27FC236}">
                <a16:creationId xmlns:a16="http://schemas.microsoft.com/office/drawing/2014/main" id="{A8B063AC-1791-0F41-8B64-B86038A133E8}"/>
              </a:ext>
            </a:extLst>
          </p:cNvPr>
          <p:cNvSpPr>
            <a:spLocks noGrp="1"/>
          </p:cNvSpPr>
          <p:nvPr>
            <p:ph type="sldNum" sz="quarter" idx="12"/>
          </p:nvPr>
        </p:nvSpPr>
        <p:spPr>
          <a:xfrm>
            <a:off x="9385002" y="6492875"/>
            <a:ext cx="2743200" cy="365125"/>
          </a:xfrm>
        </p:spPr>
        <p:txBody>
          <a:bodyPr/>
          <a:lstStyle/>
          <a:p>
            <a:fld id="{19F7C35C-926E-0E4D-AB5E-2EAC7CCF0320}" type="slidenum">
              <a:rPr lang="en-GB" smtClean="0"/>
              <a:t>43</a:t>
            </a:fld>
            <a:endParaRPr lang="en-GB" dirty="0"/>
          </a:p>
        </p:txBody>
      </p:sp>
      <p:pic>
        <p:nvPicPr>
          <p:cNvPr id="31" name="Picture 6" descr="Résultat de recherche d'images pour &quot;curved arrow&quot;">
            <a:hlinkClick r:id="rId8"/>
            <a:extLst>
              <a:ext uri="{FF2B5EF4-FFF2-40B4-BE49-F238E27FC236}">
                <a16:creationId xmlns:a16="http://schemas.microsoft.com/office/drawing/2014/main" id="{BBA9429F-C9FA-9240-DC5B-AB2D9D62AF28}"/>
              </a:ext>
            </a:extLst>
          </p:cNvPr>
          <p:cNvPicPr>
            <a:picLocks noChangeAspect="1" noChangeArrowheads="1"/>
          </p:cNvPicPr>
          <p:nvPr/>
        </p:nvPicPr>
        <p:blipFill>
          <a:blip r:embed="rId9"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8446550">
            <a:off x="2598548" y="3987835"/>
            <a:ext cx="489514" cy="489514"/>
          </a:xfrm>
          <a:prstGeom prst="rect">
            <a:avLst/>
          </a:prstGeom>
          <a:noFill/>
          <a:extLst>
            <a:ext uri="{909E8E84-426E-40DD-AFC4-6F175D3DCCD1}">
              <a14:hiddenFill xmlns:a14="http://schemas.microsoft.com/office/drawing/2010/main">
                <a:solidFill>
                  <a:srgbClr val="FFFFFF"/>
                </a:solidFill>
              </a14:hiddenFill>
            </a:ext>
          </a:extLst>
        </p:spPr>
      </p:pic>
      <p:pic>
        <p:nvPicPr>
          <p:cNvPr id="32" name="Image 31">
            <a:extLst>
              <a:ext uri="{FF2B5EF4-FFF2-40B4-BE49-F238E27FC236}">
                <a16:creationId xmlns:a16="http://schemas.microsoft.com/office/drawing/2014/main" id="{F3D026A7-6E5F-1897-E324-ACB2996E0118}"/>
              </a:ext>
            </a:extLst>
          </p:cNvPr>
          <p:cNvPicPr>
            <a:picLocks noChangeAspect="1"/>
          </p:cNvPicPr>
          <p:nvPr/>
        </p:nvPicPr>
        <p:blipFill rotWithShape="1">
          <a:blip r:embed="rId10">
            <a:extLst>
              <a:ext uri="{28A0092B-C50C-407E-A947-70E740481C1C}">
                <a14:useLocalDpi xmlns:a14="http://schemas.microsoft.com/office/drawing/2010/main" val="0"/>
              </a:ext>
            </a:extLst>
          </a:blip>
          <a:srcRect l="11559" t="7621" r="21508" b="4758"/>
          <a:stretch/>
        </p:blipFill>
        <p:spPr>
          <a:xfrm rot="10800000">
            <a:off x="294787" y="3044137"/>
            <a:ext cx="2111369" cy="2182697"/>
          </a:xfrm>
          <a:prstGeom prst="rect">
            <a:avLst/>
          </a:prstGeom>
        </p:spPr>
      </p:pic>
      <p:pic>
        <p:nvPicPr>
          <p:cNvPr id="33" name="Picture 6" descr="Résultat de recherche d'images pour &quot;curved arrow&quot;">
            <a:hlinkClick r:id="rId8"/>
            <a:extLst>
              <a:ext uri="{FF2B5EF4-FFF2-40B4-BE49-F238E27FC236}">
                <a16:creationId xmlns:a16="http://schemas.microsoft.com/office/drawing/2014/main" id="{D1F02268-A77F-1541-D26E-6632097967B3}"/>
              </a:ext>
            </a:extLst>
          </p:cNvPr>
          <p:cNvPicPr>
            <a:picLocks noChangeAspect="1" noChangeArrowheads="1"/>
          </p:cNvPicPr>
          <p:nvPr/>
        </p:nvPicPr>
        <p:blipFill>
          <a:blip r:embed="rId9"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7746962">
            <a:off x="6983496" y="2776488"/>
            <a:ext cx="489514" cy="48951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Résultat de recherche d'images pour &quot;curved arrow&quot;">
            <a:hlinkClick r:id="rId8"/>
            <a:extLst>
              <a:ext uri="{FF2B5EF4-FFF2-40B4-BE49-F238E27FC236}">
                <a16:creationId xmlns:a16="http://schemas.microsoft.com/office/drawing/2014/main" id="{10BBC42B-3D8F-3242-6A26-9D67D3A70C16}"/>
              </a:ext>
            </a:extLst>
          </p:cNvPr>
          <p:cNvPicPr>
            <a:picLocks noChangeAspect="1" noChangeArrowheads="1"/>
          </p:cNvPicPr>
          <p:nvPr/>
        </p:nvPicPr>
        <p:blipFill>
          <a:blip r:embed="rId9"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4221274">
            <a:off x="11718656" y="3754967"/>
            <a:ext cx="489514" cy="489514"/>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B9E0316C-83AE-6D1F-DFC8-8A81EE276E93}"/>
              </a:ext>
            </a:extLst>
          </p:cNvPr>
          <p:cNvSpPr txBox="1"/>
          <p:nvPr/>
        </p:nvSpPr>
        <p:spPr>
          <a:xfrm>
            <a:off x="658023" y="2033929"/>
            <a:ext cx="790601" cy="338554"/>
          </a:xfrm>
          <a:prstGeom prst="rect">
            <a:avLst/>
          </a:prstGeom>
          <a:noFill/>
        </p:spPr>
        <p:txBody>
          <a:bodyPr wrap="none" rtlCol="0">
            <a:spAutoFit/>
          </a:bodyPr>
          <a:lstStyle/>
          <a:p>
            <a:r>
              <a:rPr lang="en-GB" sz="1600" b="1" dirty="0"/>
              <a:t>PMP22</a:t>
            </a:r>
          </a:p>
        </p:txBody>
      </p:sp>
      <p:pic>
        <p:nvPicPr>
          <p:cNvPr id="35" name="Picture 6" descr="Résultat de recherche d'images pour &quot;curved arrow&quot;">
            <a:hlinkClick r:id="rId8"/>
            <a:extLst>
              <a:ext uri="{FF2B5EF4-FFF2-40B4-BE49-F238E27FC236}">
                <a16:creationId xmlns:a16="http://schemas.microsoft.com/office/drawing/2014/main" id="{F277B5E1-7D26-30F0-0C1F-48D0996216AB}"/>
              </a:ext>
            </a:extLst>
          </p:cNvPr>
          <p:cNvPicPr>
            <a:picLocks noChangeAspect="1" noChangeArrowheads="1"/>
          </p:cNvPicPr>
          <p:nvPr/>
        </p:nvPicPr>
        <p:blipFill>
          <a:blip r:embed="rId9"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2520631">
            <a:off x="1213379" y="2530697"/>
            <a:ext cx="489514" cy="489514"/>
          </a:xfrm>
          <a:prstGeom prst="rect">
            <a:avLst/>
          </a:prstGeom>
          <a:noFill/>
          <a:extLst>
            <a:ext uri="{909E8E84-426E-40DD-AFC4-6F175D3DCCD1}">
              <a14:hiddenFill xmlns:a14="http://schemas.microsoft.com/office/drawing/2010/main">
                <a:solidFill>
                  <a:srgbClr val="FFFFFF"/>
                </a:solidFill>
              </a14:hiddenFill>
            </a:ext>
          </a:extLst>
        </p:spPr>
      </p:pic>
      <p:sp>
        <p:nvSpPr>
          <p:cNvPr id="36" name="ZoneTexte 35">
            <a:extLst>
              <a:ext uri="{FF2B5EF4-FFF2-40B4-BE49-F238E27FC236}">
                <a16:creationId xmlns:a16="http://schemas.microsoft.com/office/drawing/2014/main" id="{6ED0DFED-1611-AE2C-7384-0FDF0944DA0F}"/>
              </a:ext>
            </a:extLst>
          </p:cNvPr>
          <p:cNvSpPr txBox="1"/>
          <p:nvPr/>
        </p:nvSpPr>
        <p:spPr>
          <a:xfrm>
            <a:off x="323860" y="5260332"/>
            <a:ext cx="2309186" cy="261610"/>
          </a:xfrm>
          <a:prstGeom prst="rect">
            <a:avLst/>
          </a:prstGeom>
          <a:noFill/>
        </p:spPr>
        <p:txBody>
          <a:bodyPr wrap="square" rtlCol="0">
            <a:spAutoFit/>
          </a:bodyPr>
          <a:lstStyle/>
          <a:p>
            <a:pPr algn="ctr"/>
            <a:r>
              <a:rPr lang="fr-FR" sz="1100" b="1" dirty="0">
                <a:latin typeface="Calibri" pitchFamily="34" charset="0"/>
              </a:rPr>
              <a:t>Disease network</a:t>
            </a:r>
          </a:p>
        </p:txBody>
      </p:sp>
    </p:spTree>
    <p:extLst>
      <p:ext uri="{BB962C8B-B14F-4D97-AF65-F5344CB8AC3E}">
        <p14:creationId xmlns:p14="http://schemas.microsoft.com/office/powerpoint/2010/main" val="27391933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FC887D8D-9162-2244-AD2A-A7C7BB858A52}"/>
              </a:ext>
            </a:extLst>
          </p:cNvPr>
          <p:cNvSpPr txBox="1"/>
          <p:nvPr/>
        </p:nvSpPr>
        <p:spPr>
          <a:xfrm>
            <a:off x="323860" y="142880"/>
            <a:ext cx="3109249" cy="553998"/>
          </a:xfrm>
          <a:prstGeom prst="rect">
            <a:avLst/>
          </a:prstGeom>
          <a:noFill/>
        </p:spPr>
        <p:txBody>
          <a:bodyPr wrap="none" rtlCol="0">
            <a:spAutoFit/>
          </a:bodyPr>
          <a:lstStyle/>
          <a:p>
            <a:r>
              <a:rPr lang="en-GB" sz="3000" b="1" dirty="0">
                <a:solidFill>
                  <a:srgbClr val="0B1333"/>
                </a:solidFill>
                <a:latin typeface="Corbel" panose="020B0503020204020204" pitchFamily="34" charset="0"/>
              </a:rPr>
              <a:t>Application to AD</a:t>
            </a:r>
          </a:p>
        </p:txBody>
      </p:sp>
      <p:cxnSp>
        <p:nvCxnSpPr>
          <p:cNvPr id="13" name="Connecteur droit 12">
            <a:extLst>
              <a:ext uri="{FF2B5EF4-FFF2-40B4-BE49-F238E27FC236}">
                <a16:creationId xmlns:a16="http://schemas.microsoft.com/office/drawing/2014/main" id="{5806400B-7DB8-3E48-A26E-6B9E1DEDD589}"/>
              </a:ext>
            </a:extLst>
          </p:cNvPr>
          <p:cNvCxnSpPr/>
          <p:nvPr/>
        </p:nvCxnSpPr>
        <p:spPr>
          <a:xfrm>
            <a:off x="352436" y="739742"/>
            <a:ext cx="6120000" cy="0"/>
          </a:xfrm>
          <a:prstGeom prst="line">
            <a:avLst/>
          </a:prstGeom>
          <a:ln w="12700">
            <a:solidFill>
              <a:srgbClr val="0B1333"/>
            </a:solidFill>
          </a:ln>
        </p:spPr>
        <p:style>
          <a:lnRef idx="1">
            <a:schemeClr val="accent1"/>
          </a:lnRef>
          <a:fillRef idx="0">
            <a:schemeClr val="accent1"/>
          </a:fillRef>
          <a:effectRef idx="0">
            <a:schemeClr val="accent1"/>
          </a:effectRef>
          <a:fontRef idx="minor">
            <a:schemeClr val="tx1"/>
          </a:fontRef>
        </p:style>
      </p:cxnSp>
      <p:pic>
        <p:nvPicPr>
          <p:cNvPr id="4" name="Image 3">
            <a:extLst>
              <a:ext uri="{FF2B5EF4-FFF2-40B4-BE49-F238E27FC236}">
                <a16:creationId xmlns:a16="http://schemas.microsoft.com/office/drawing/2014/main" id="{97091D04-380D-C74A-AC88-B75369A00EEF}"/>
              </a:ext>
            </a:extLst>
          </p:cNvPr>
          <p:cNvPicPr>
            <a:picLocks noChangeAspect="1"/>
          </p:cNvPicPr>
          <p:nvPr/>
        </p:nvPicPr>
        <p:blipFill>
          <a:blip r:embed="rId2"/>
          <a:stretch>
            <a:fillRect/>
          </a:stretch>
        </p:blipFill>
        <p:spPr>
          <a:xfrm>
            <a:off x="3005108" y="3349917"/>
            <a:ext cx="4060982" cy="2064617"/>
          </a:xfrm>
          <a:prstGeom prst="rect">
            <a:avLst/>
          </a:prstGeom>
        </p:spPr>
      </p:pic>
      <p:grpSp>
        <p:nvGrpSpPr>
          <p:cNvPr id="5" name="Groupe 4">
            <a:extLst>
              <a:ext uri="{FF2B5EF4-FFF2-40B4-BE49-F238E27FC236}">
                <a16:creationId xmlns:a16="http://schemas.microsoft.com/office/drawing/2014/main" id="{81BE8377-1680-B746-872F-E6CB65C68202}"/>
              </a:ext>
            </a:extLst>
          </p:cNvPr>
          <p:cNvGrpSpPr>
            <a:grpSpLocks noChangeAspect="1"/>
          </p:cNvGrpSpPr>
          <p:nvPr/>
        </p:nvGrpSpPr>
        <p:grpSpPr>
          <a:xfrm>
            <a:off x="3341999" y="1560875"/>
            <a:ext cx="8332508" cy="4932000"/>
            <a:chOff x="1532185" y="1570179"/>
            <a:chExt cx="7535214" cy="4460080"/>
          </a:xfrm>
        </p:grpSpPr>
        <p:sp>
          <p:nvSpPr>
            <p:cNvPr id="6" name="Rectangle 5">
              <a:extLst>
                <a:ext uri="{FF2B5EF4-FFF2-40B4-BE49-F238E27FC236}">
                  <a16:creationId xmlns:a16="http://schemas.microsoft.com/office/drawing/2014/main" id="{6C02A559-7586-464D-9F64-1C6C77758F84}"/>
                </a:ext>
              </a:extLst>
            </p:cNvPr>
            <p:cNvSpPr/>
            <p:nvPr/>
          </p:nvSpPr>
          <p:spPr>
            <a:xfrm>
              <a:off x="5240089" y="4158051"/>
              <a:ext cx="3672408" cy="187220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623E8D12-44EB-A043-A171-0BE1B3805E86}"/>
                </a:ext>
              </a:extLst>
            </p:cNvPr>
            <p:cNvSpPr/>
            <p:nvPr/>
          </p:nvSpPr>
          <p:spPr>
            <a:xfrm>
              <a:off x="1532185" y="2762359"/>
              <a:ext cx="2987824" cy="26242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107BE977-046B-CB4E-B1C5-32741A8BFC22}"/>
                </a:ext>
              </a:extLst>
            </p:cNvPr>
            <p:cNvSpPr/>
            <p:nvPr/>
          </p:nvSpPr>
          <p:spPr>
            <a:xfrm>
              <a:off x="5394991" y="1831789"/>
              <a:ext cx="3672408" cy="187220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F74A57FD-7C25-8F47-9673-D47ECA3E396C}"/>
                </a:ext>
              </a:extLst>
            </p:cNvPr>
            <p:cNvSpPr txBox="1"/>
            <p:nvPr/>
          </p:nvSpPr>
          <p:spPr>
            <a:xfrm>
              <a:off x="1981981" y="2479751"/>
              <a:ext cx="2088232" cy="236578"/>
            </a:xfrm>
            <a:prstGeom prst="rect">
              <a:avLst/>
            </a:prstGeom>
            <a:noFill/>
          </p:spPr>
          <p:txBody>
            <a:bodyPr wrap="square" rtlCol="0">
              <a:spAutoFit/>
            </a:bodyPr>
            <a:lstStyle/>
            <a:p>
              <a:pPr algn="ctr"/>
              <a:r>
                <a:rPr lang="fr-FR" sz="1100" b="1" dirty="0" err="1">
                  <a:latin typeface="Calibri" pitchFamily="34" charset="0"/>
                </a:rPr>
                <a:t>Preclinics</a:t>
              </a:r>
              <a:endParaRPr lang="fr-FR" sz="1100" b="1" dirty="0">
                <a:latin typeface="Calibri" pitchFamily="34" charset="0"/>
              </a:endParaRPr>
            </a:p>
          </p:txBody>
        </p:sp>
        <p:sp>
          <p:nvSpPr>
            <p:cNvPr id="11" name="ZoneTexte 10">
              <a:extLst>
                <a:ext uri="{FF2B5EF4-FFF2-40B4-BE49-F238E27FC236}">
                  <a16:creationId xmlns:a16="http://schemas.microsoft.com/office/drawing/2014/main" id="{B2BF12FC-F93D-7343-B7BA-9B5484A6118F}"/>
                </a:ext>
              </a:extLst>
            </p:cNvPr>
            <p:cNvSpPr txBox="1"/>
            <p:nvPr/>
          </p:nvSpPr>
          <p:spPr>
            <a:xfrm>
              <a:off x="6187079" y="1570179"/>
              <a:ext cx="2088232" cy="236578"/>
            </a:xfrm>
            <a:prstGeom prst="rect">
              <a:avLst/>
            </a:prstGeom>
            <a:noFill/>
          </p:spPr>
          <p:txBody>
            <a:bodyPr wrap="square" rtlCol="0">
              <a:spAutoFit/>
            </a:bodyPr>
            <a:lstStyle/>
            <a:p>
              <a:pPr algn="ctr"/>
              <a:r>
                <a:rPr lang="fr-FR" sz="1100" b="1" dirty="0">
                  <a:latin typeface="Calibri" pitchFamily="34" charset="0"/>
                </a:rPr>
                <a:t>Phase 1</a:t>
              </a:r>
            </a:p>
          </p:txBody>
        </p:sp>
        <p:sp>
          <p:nvSpPr>
            <p:cNvPr id="12" name="ZoneTexte 11">
              <a:extLst>
                <a:ext uri="{FF2B5EF4-FFF2-40B4-BE49-F238E27FC236}">
                  <a16:creationId xmlns:a16="http://schemas.microsoft.com/office/drawing/2014/main" id="{890E5F19-B625-4B4C-91F5-D5DFF956A859}"/>
                </a:ext>
              </a:extLst>
            </p:cNvPr>
            <p:cNvSpPr txBox="1"/>
            <p:nvPr/>
          </p:nvSpPr>
          <p:spPr>
            <a:xfrm>
              <a:off x="6032177" y="3882096"/>
              <a:ext cx="2088232" cy="236578"/>
            </a:xfrm>
            <a:prstGeom prst="rect">
              <a:avLst/>
            </a:prstGeom>
            <a:noFill/>
          </p:spPr>
          <p:txBody>
            <a:bodyPr wrap="square" rtlCol="0">
              <a:spAutoFit/>
            </a:bodyPr>
            <a:lstStyle/>
            <a:p>
              <a:pPr algn="ctr"/>
              <a:r>
                <a:rPr lang="fr-FR" sz="1100" b="1" dirty="0">
                  <a:latin typeface="Calibri" pitchFamily="34" charset="0"/>
                </a:rPr>
                <a:t>Phase 2</a:t>
              </a:r>
            </a:p>
          </p:txBody>
        </p:sp>
        <p:sp>
          <p:nvSpPr>
            <p:cNvPr id="16" name="ZoneTexte 15">
              <a:extLst>
                <a:ext uri="{FF2B5EF4-FFF2-40B4-BE49-F238E27FC236}">
                  <a16:creationId xmlns:a16="http://schemas.microsoft.com/office/drawing/2014/main" id="{D4B71014-B6DD-9E4C-8C60-08DAC8DA290F}"/>
                </a:ext>
              </a:extLst>
            </p:cNvPr>
            <p:cNvSpPr txBox="1"/>
            <p:nvPr/>
          </p:nvSpPr>
          <p:spPr>
            <a:xfrm>
              <a:off x="2199516" y="5386603"/>
              <a:ext cx="2320493" cy="333992"/>
            </a:xfrm>
            <a:prstGeom prst="rect">
              <a:avLst/>
            </a:prstGeom>
            <a:noFill/>
          </p:spPr>
          <p:txBody>
            <a:bodyPr wrap="square" rtlCol="0">
              <a:spAutoFit/>
            </a:bodyPr>
            <a:lstStyle/>
            <a:p>
              <a:pPr algn="r"/>
              <a:r>
                <a:rPr lang="fr-FR" sz="900" dirty="0">
                  <a:solidFill>
                    <a:schemeClr val="tx1">
                      <a:lumMod val="50000"/>
                      <a:lumOff val="50000"/>
                    </a:schemeClr>
                  </a:solidFill>
                  <a:latin typeface="Calibri" pitchFamily="34" charset="0"/>
                </a:rPr>
                <a:t>[Chumakov et al 2015]</a:t>
              </a:r>
            </a:p>
            <a:p>
              <a:pPr algn="r"/>
              <a:r>
                <a:rPr lang="fr-FR" sz="900" dirty="0">
                  <a:solidFill>
                    <a:schemeClr val="tx1">
                      <a:lumMod val="50000"/>
                      <a:lumOff val="50000"/>
                    </a:schemeClr>
                  </a:solidFill>
                  <a:latin typeface="Calibri" pitchFamily="34" charset="0"/>
                </a:rPr>
                <a:t>[Nabirotchkin et al, in </a:t>
              </a:r>
              <a:r>
                <a:rPr lang="fr-FR" sz="900" dirty="0" err="1">
                  <a:solidFill>
                    <a:schemeClr val="tx1">
                      <a:lumMod val="50000"/>
                      <a:lumOff val="50000"/>
                    </a:schemeClr>
                  </a:solidFill>
                  <a:latin typeface="Calibri" pitchFamily="34" charset="0"/>
                </a:rPr>
                <a:t>revision</a:t>
              </a:r>
              <a:r>
                <a:rPr lang="fr-FR" sz="900" dirty="0">
                  <a:solidFill>
                    <a:schemeClr val="tx1">
                      <a:lumMod val="50000"/>
                      <a:lumOff val="50000"/>
                    </a:schemeClr>
                  </a:solidFill>
                  <a:latin typeface="Calibri" pitchFamily="34" charset="0"/>
                </a:rPr>
                <a:t>]</a:t>
              </a:r>
            </a:p>
          </p:txBody>
        </p:sp>
      </p:grpSp>
      <p:sp>
        <p:nvSpPr>
          <p:cNvPr id="18" name="Rectangle 17">
            <a:extLst>
              <a:ext uri="{FF2B5EF4-FFF2-40B4-BE49-F238E27FC236}">
                <a16:creationId xmlns:a16="http://schemas.microsoft.com/office/drawing/2014/main" id="{D3D766C7-194D-4F45-A36F-E7A49BFD734A}"/>
              </a:ext>
            </a:extLst>
          </p:cNvPr>
          <p:cNvSpPr/>
          <p:nvPr/>
        </p:nvSpPr>
        <p:spPr>
          <a:xfrm>
            <a:off x="0" y="6627168"/>
            <a:ext cx="665567" cy="230832"/>
          </a:xfrm>
          <a:prstGeom prst="rect">
            <a:avLst/>
          </a:prstGeom>
        </p:spPr>
        <p:txBody>
          <a:bodyPr wrap="none">
            <a:spAutoFit/>
          </a:bodyPr>
          <a:lstStyle/>
          <a:p>
            <a:r>
              <a:rPr kumimoji="1" lang="fr-FR" altLang="zh-CN" sz="900" dirty="0">
                <a:solidFill>
                  <a:schemeClr val="tx1">
                    <a:lumMod val="50000"/>
                    <a:lumOff val="50000"/>
                  </a:schemeClr>
                </a:solidFill>
              </a:rPr>
              <a:t>as of 2018</a:t>
            </a:r>
            <a:endParaRPr lang="en-GB" sz="900" dirty="0">
              <a:solidFill>
                <a:schemeClr val="tx1">
                  <a:lumMod val="50000"/>
                  <a:lumOff val="50000"/>
                </a:schemeClr>
              </a:solidFill>
            </a:endParaRPr>
          </a:p>
        </p:txBody>
      </p:sp>
      <p:pic>
        <p:nvPicPr>
          <p:cNvPr id="19" name="Image 5">
            <a:extLst>
              <a:ext uri="{FF2B5EF4-FFF2-40B4-BE49-F238E27FC236}">
                <a16:creationId xmlns:a16="http://schemas.microsoft.com/office/drawing/2014/main" id="{D9C9E42D-1B17-954F-9587-B7B4AFAFC5E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065129" y="4486876"/>
            <a:ext cx="2885203" cy="1941691"/>
          </a:xfrm>
          <a:prstGeom prst="rect">
            <a:avLst/>
          </a:prstGeom>
        </p:spPr>
      </p:pic>
      <p:pic>
        <p:nvPicPr>
          <p:cNvPr id="20" name="Image 19">
            <a:extLst>
              <a:ext uri="{FF2B5EF4-FFF2-40B4-BE49-F238E27FC236}">
                <a16:creationId xmlns:a16="http://schemas.microsoft.com/office/drawing/2014/main" id="{F6DF2914-76AE-CE4F-9EA0-093A182F1408}"/>
              </a:ext>
            </a:extLst>
          </p:cNvPr>
          <p:cNvPicPr>
            <a:picLocks noChangeAspect="1"/>
          </p:cNvPicPr>
          <p:nvPr/>
        </p:nvPicPr>
        <p:blipFill>
          <a:blip r:embed="rId4"/>
          <a:stretch>
            <a:fillRect/>
          </a:stretch>
        </p:blipFill>
        <p:spPr>
          <a:xfrm>
            <a:off x="8243090" y="1970076"/>
            <a:ext cx="2707242" cy="1878826"/>
          </a:xfrm>
          <a:prstGeom prst="rect">
            <a:avLst/>
          </a:prstGeom>
        </p:spPr>
      </p:pic>
      <p:sp>
        <p:nvSpPr>
          <p:cNvPr id="21" name="ZoneTexte 20">
            <a:extLst>
              <a:ext uri="{FF2B5EF4-FFF2-40B4-BE49-F238E27FC236}">
                <a16:creationId xmlns:a16="http://schemas.microsoft.com/office/drawing/2014/main" id="{D0E9C609-971D-2B4C-84B7-6E367B28BE4C}"/>
              </a:ext>
            </a:extLst>
          </p:cNvPr>
          <p:cNvSpPr txBox="1"/>
          <p:nvPr/>
        </p:nvSpPr>
        <p:spPr>
          <a:xfrm>
            <a:off x="9596711" y="1875848"/>
            <a:ext cx="2094316" cy="430887"/>
          </a:xfrm>
          <a:prstGeom prst="rect">
            <a:avLst/>
          </a:prstGeom>
          <a:noFill/>
        </p:spPr>
        <p:txBody>
          <a:bodyPr wrap="square" rtlCol="0">
            <a:spAutoFit/>
          </a:bodyPr>
          <a:lstStyle/>
          <a:p>
            <a:pPr algn="r"/>
            <a:r>
              <a:rPr lang="en-GB" sz="1100" dirty="0"/>
              <a:t>Event Related Potentials on Scopolamine healthy volunteers</a:t>
            </a:r>
          </a:p>
        </p:txBody>
      </p:sp>
      <p:pic>
        <p:nvPicPr>
          <p:cNvPr id="22" name="Picture 2" descr="Pharnext : Piers Morgan rejoint son Conseil d'Administration MyPharma  Editions | L'Info Industrie &amp; Politique de Santé">
            <a:extLst>
              <a:ext uri="{FF2B5EF4-FFF2-40B4-BE49-F238E27FC236}">
                <a16:creationId xmlns:a16="http://schemas.microsoft.com/office/drawing/2014/main" id="{7856E33C-E59C-A140-8E1A-D7F379E67E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69765" y="34887"/>
            <a:ext cx="796109" cy="796109"/>
          </a:xfrm>
          <a:prstGeom prst="rect">
            <a:avLst/>
          </a:prstGeom>
          <a:noFill/>
          <a:extLst>
            <a:ext uri="{909E8E84-426E-40DD-AFC4-6F175D3DCCD1}">
              <a14:hiddenFill xmlns:a14="http://schemas.microsoft.com/office/drawing/2010/main">
                <a:solidFill>
                  <a:srgbClr val="FFFFFF"/>
                </a:solidFill>
              </a14:hiddenFill>
            </a:ext>
          </a:extLst>
        </p:spPr>
      </p:pic>
      <p:sp>
        <p:nvSpPr>
          <p:cNvPr id="23" name="Espace réservé du numéro de diapositive 7">
            <a:extLst>
              <a:ext uri="{FF2B5EF4-FFF2-40B4-BE49-F238E27FC236}">
                <a16:creationId xmlns:a16="http://schemas.microsoft.com/office/drawing/2014/main" id="{3052682E-B35E-BD4E-B9D9-99B9186BA69C}"/>
              </a:ext>
            </a:extLst>
          </p:cNvPr>
          <p:cNvSpPr>
            <a:spLocks noGrp="1"/>
          </p:cNvSpPr>
          <p:nvPr>
            <p:ph type="sldNum" sz="quarter" idx="12"/>
          </p:nvPr>
        </p:nvSpPr>
        <p:spPr>
          <a:xfrm>
            <a:off x="9385002" y="6492875"/>
            <a:ext cx="2743200" cy="365125"/>
          </a:xfrm>
        </p:spPr>
        <p:txBody>
          <a:bodyPr/>
          <a:lstStyle/>
          <a:p>
            <a:fld id="{19F7C35C-926E-0E4D-AB5E-2EAC7CCF0320}" type="slidenum">
              <a:rPr lang="en-GB" smtClean="0"/>
              <a:t>44</a:t>
            </a:fld>
            <a:endParaRPr lang="en-GB" dirty="0"/>
          </a:p>
        </p:txBody>
      </p:sp>
      <p:pic>
        <p:nvPicPr>
          <p:cNvPr id="24" name="Picture 6" descr="Résultat de recherche d'images pour &quot;curved arrow&quot;">
            <a:hlinkClick r:id="rId6"/>
            <a:extLst>
              <a:ext uri="{FF2B5EF4-FFF2-40B4-BE49-F238E27FC236}">
                <a16:creationId xmlns:a16="http://schemas.microsoft.com/office/drawing/2014/main" id="{D8723F2A-7CC1-71C7-41EC-012467FD79E6}"/>
              </a:ext>
            </a:extLst>
          </p:cNvPr>
          <p:cNvPicPr>
            <a:picLocks noChangeAspect="1" noChangeArrowheads="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7439408">
            <a:off x="6874184" y="3004500"/>
            <a:ext cx="489514" cy="48951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Résultat de recherche d'images pour &quot;curved arrow&quot;">
            <a:hlinkClick r:id="rId6"/>
            <a:extLst>
              <a:ext uri="{FF2B5EF4-FFF2-40B4-BE49-F238E27FC236}">
                <a16:creationId xmlns:a16="http://schemas.microsoft.com/office/drawing/2014/main" id="{3191063D-E6A9-99CE-7FA0-B9CF97D0F4F6}"/>
              </a:ext>
            </a:extLst>
          </p:cNvPr>
          <p:cNvPicPr>
            <a:picLocks noChangeAspect="1" noChangeArrowheads="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4130481">
            <a:off x="11652420" y="4016049"/>
            <a:ext cx="489514" cy="489514"/>
          </a:xfrm>
          <a:prstGeom prst="rect">
            <a:avLst/>
          </a:prstGeom>
          <a:noFill/>
          <a:extLst>
            <a:ext uri="{909E8E84-426E-40DD-AFC4-6F175D3DCCD1}">
              <a14:hiddenFill xmlns:a14="http://schemas.microsoft.com/office/drawing/2010/main">
                <a:solidFill>
                  <a:srgbClr val="FFFFFF"/>
                </a:solidFill>
              </a14:hiddenFill>
            </a:ext>
          </a:extLst>
        </p:spPr>
      </p:pic>
      <p:pic>
        <p:nvPicPr>
          <p:cNvPr id="26" name="Image 25">
            <a:extLst>
              <a:ext uri="{FF2B5EF4-FFF2-40B4-BE49-F238E27FC236}">
                <a16:creationId xmlns:a16="http://schemas.microsoft.com/office/drawing/2014/main" id="{148A4D7D-1645-DD99-EFF7-1BF0A5D20E2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4485" y="3080441"/>
            <a:ext cx="2485807" cy="2356254"/>
          </a:xfrm>
          <a:prstGeom prst="rect">
            <a:avLst/>
          </a:prstGeom>
        </p:spPr>
      </p:pic>
      <p:pic>
        <p:nvPicPr>
          <p:cNvPr id="27" name="Picture 6" descr="Résultat de recherche d'images pour &quot;curved arrow&quot;">
            <a:hlinkClick r:id="rId6"/>
            <a:extLst>
              <a:ext uri="{FF2B5EF4-FFF2-40B4-BE49-F238E27FC236}">
                <a16:creationId xmlns:a16="http://schemas.microsoft.com/office/drawing/2014/main" id="{AF995010-77F0-7030-67DF-31C3FEC855B2}"/>
              </a:ext>
            </a:extLst>
          </p:cNvPr>
          <p:cNvPicPr>
            <a:picLocks noChangeAspect="1" noChangeArrowheads="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8504699">
            <a:off x="2704554" y="3604145"/>
            <a:ext cx="489514" cy="48951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a:extLst>
              <a:ext uri="{FF2B5EF4-FFF2-40B4-BE49-F238E27FC236}">
                <a16:creationId xmlns:a16="http://schemas.microsoft.com/office/drawing/2014/main" id="{D6DFC0B6-8DF9-2C1D-F61C-9DAF9706183B}"/>
              </a:ext>
            </a:extLst>
          </p:cNvPr>
          <p:cNvPicPr preferRelativeResize="0">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9914" y="1278183"/>
            <a:ext cx="2276659" cy="101513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9" name="Picture 6" descr="Résultat de recherche d'images pour &quot;curved arrow&quot;">
            <a:hlinkClick r:id="rId6"/>
            <a:extLst>
              <a:ext uri="{FF2B5EF4-FFF2-40B4-BE49-F238E27FC236}">
                <a16:creationId xmlns:a16="http://schemas.microsoft.com/office/drawing/2014/main" id="{21B3E247-A78A-AB24-FA6E-D9069F88BD31}"/>
              </a:ext>
            </a:extLst>
          </p:cNvPr>
          <p:cNvPicPr>
            <a:picLocks noChangeAspect="1" noChangeArrowheads="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2520631">
            <a:off x="1213379" y="2530697"/>
            <a:ext cx="489514" cy="489514"/>
          </a:xfrm>
          <a:prstGeom prst="rect">
            <a:avLst/>
          </a:prstGeom>
          <a:noFill/>
          <a:extLst>
            <a:ext uri="{909E8E84-426E-40DD-AFC4-6F175D3DCCD1}">
              <a14:hiddenFill xmlns:a14="http://schemas.microsoft.com/office/drawing/2010/main">
                <a:solidFill>
                  <a:srgbClr val="FFFFFF"/>
                </a:solidFill>
              </a14:hiddenFill>
            </a:ext>
          </a:extLst>
        </p:spPr>
      </p:pic>
      <p:sp>
        <p:nvSpPr>
          <p:cNvPr id="30" name="ZoneTexte 29">
            <a:extLst>
              <a:ext uri="{FF2B5EF4-FFF2-40B4-BE49-F238E27FC236}">
                <a16:creationId xmlns:a16="http://schemas.microsoft.com/office/drawing/2014/main" id="{D3E04188-E716-D1B0-B7A5-6FCAD4475638}"/>
              </a:ext>
            </a:extLst>
          </p:cNvPr>
          <p:cNvSpPr txBox="1"/>
          <p:nvPr/>
        </p:nvSpPr>
        <p:spPr>
          <a:xfrm>
            <a:off x="407826" y="5365904"/>
            <a:ext cx="2309186" cy="261610"/>
          </a:xfrm>
          <a:prstGeom prst="rect">
            <a:avLst/>
          </a:prstGeom>
          <a:noFill/>
        </p:spPr>
        <p:txBody>
          <a:bodyPr wrap="square" rtlCol="0">
            <a:spAutoFit/>
          </a:bodyPr>
          <a:lstStyle/>
          <a:p>
            <a:pPr algn="ctr"/>
            <a:r>
              <a:rPr lang="fr-FR" sz="1100" b="1" dirty="0">
                <a:latin typeface="Calibri" pitchFamily="34" charset="0"/>
              </a:rPr>
              <a:t>Disease network</a:t>
            </a:r>
          </a:p>
        </p:txBody>
      </p:sp>
    </p:spTree>
    <p:extLst>
      <p:ext uri="{BB962C8B-B14F-4D97-AF65-F5344CB8AC3E}">
        <p14:creationId xmlns:p14="http://schemas.microsoft.com/office/powerpoint/2010/main" val="22119940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FC887D8D-9162-2244-AD2A-A7C7BB858A52}"/>
              </a:ext>
            </a:extLst>
          </p:cNvPr>
          <p:cNvSpPr txBox="1"/>
          <p:nvPr/>
        </p:nvSpPr>
        <p:spPr>
          <a:xfrm>
            <a:off x="323860" y="142880"/>
            <a:ext cx="1941557" cy="553998"/>
          </a:xfrm>
          <a:prstGeom prst="rect">
            <a:avLst/>
          </a:prstGeom>
          <a:noFill/>
        </p:spPr>
        <p:txBody>
          <a:bodyPr wrap="none" rtlCol="0">
            <a:spAutoFit/>
          </a:bodyPr>
          <a:lstStyle/>
          <a:p>
            <a:r>
              <a:rPr lang="en-GB" sz="3000" b="1" dirty="0">
                <a:solidFill>
                  <a:srgbClr val="0B1333"/>
                </a:solidFill>
                <a:latin typeface="Corbel" panose="020B0503020204020204" pitchFamily="34" charset="0"/>
              </a:rPr>
              <a:t>Patrimony</a:t>
            </a:r>
          </a:p>
        </p:txBody>
      </p:sp>
      <p:cxnSp>
        <p:nvCxnSpPr>
          <p:cNvPr id="13" name="Connecteur droit 12">
            <a:extLst>
              <a:ext uri="{FF2B5EF4-FFF2-40B4-BE49-F238E27FC236}">
                <a16:creationId xmlns:a16="http://schemas.microsoft.com/office/drawing/2014/main" id="{5806400B-7DB8-3E48-A26E-6B9E1DEDD589}"/>
              </a:ext>
            </a:extLst>
          </p:cNvPr>
          <p:cNvCxnSpPr/>
          <p:nvPr/>
        </p:nvCxnSpPr>
        <p:spPr>
          <a:xfrm>
            <a:off x="352436" y="739742"/>
            <a:ext cx="6120000" cy="0"/>
          </a:xfrm>
          <a:prstGeom prst="line">
            <a:avLst/>
          </a:prstGeom>
          <a:ln w="12700">
            <a:solidFill>
              <a:srgbClr val="0B1333"/>
            </a:solidFill>
          </a:ln>
        </p:spPr>
        <p:style>
          <a:lnRef idx="1">
            <a:schemeClr val="accent1"/>
          </a:lnRef>
          <a:fillRef idx="0">
            <a:schemeClr val="accent1"/>
          </a:fillRef>
          <a:effectRef idx="0">
            <a:schemeClr val="accent1"/>
          </a:effectRef>
          <a:fontRef idx="minor">
            <a:schemeClr val="tx1"/>
          </a:fontRef>
        </p:style>
      </p:cxnSp>
      <p:pic>
        <p:nvPicPr>
          <p:cNvPr id="3" name="Image 2">
            <a:extLst>
              <a:ext uri="{FF2B5EF4-FFF2-40B4-BE49-F238E27FC236}">
                <a16:creationId xmlns:a16="http://schemas.microsoft.com/office/drawing/2014/main" id="{04E0ED20-DBAC-F847-B5F1-AAD47A7EAEF2}"/>
              </a:ext>
            </a:extLst>
          </p:cNvPr>
          <p:cNvPicPr>
            <a:picLocks noChangeAspect="1"/>
          </p:cNvPicPr>
          <p:nvPr/>
        </p:nvPicPr>
        <p:blipFill>
          <a:blip r:embed="rId2"/>
          <a:stretch>
            <a:fillRect/>
          </a:stretch>
        </p:blipFill>
        <p:spPr>
          <a:xfrm>
            <a:off x="585529" y="1355679"/>
            <a:ext cx="11020942" cy="4316767"/>
          </a:xfrm>
          <a:prstGeom prst="rect">
            <a:avLst/>
          </a:prstGeom>
        </p:spPr>
      </p:pic>
      <p:pic>
        <p:nvPicPr>
          <p:cNvPr id="5" name="Picture 2" descr="Servier.fr">
            <a:extLst>
              <a:ext uri="{FF2B5EF4-FFF2-40B4-BE49-F238E27FC236}">
                <a16:creationId xmlns:a16="http://schemas.microsoft.com/office/drawing/2014/main" id="{AB0E8755-86B1-FB48-9802-C582619326B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03" t="26880" r="13870" b="32542"/>
          <a:stretch/>
        </p:blipFill>
        <p:spPr bwMode="auto">
          <a:xfrm>
            <a:off x="10867330" y="142880"/>
            <a:ext cx="1197086" cy="449829"/>
          </a:xfrm>
          <a:prstGeom prst="rect">
            <a:avLst/>
          </a:prstGeom>
          <a:noFill/>
          <a:extLst>
            <a:ext uri="{909E8E84-426E-40DD-AFC4-6F175D3DCCD1}">
              <a14:hiddenFill xmlns:a14="http://schemas.microsoft.com/office/drawing/2010/main">
                <a:solidFill>
                  <a:srgbClr val="FFFFFF"/>
                </a:solidFill>
              </a14:hiddenFill>
            </a:ext>
          </a:extLst>
        </p:spPr>
      </p:pic>
      <p:sp>
        <p:nvSpPr>
          <p:cNvPr id="8" name="Espace réservé du numéro de diapositive 7">
            <a:extLst>
              <a:ext uri="{FF2B5EF4-FFF2-40B4-BE49-F238E27FC236}">
                <a16:creationId xmlns:a16="http://schemas.microsoft.com/office/drawing/2014/main" id="{969E12C7-DACB-4A4B-94C2-6F883A11E951}"/>
              </a:ext>
            </a:extLst>
          </p:cNvPr>
          <p:cNvSpPr>
            <a:spLocks noGrp="1"/>
          </p:cNvSpPr>
          <p:nvPr>
            <p:ph type="sldNum" sz="quarter" idx="12"/>
          </p:nvPr>
        </p:nvSpPr>
        <p:spPr>
          <a:xfrm>
            <a:off x="9385002" y="6492875"/>
            <a:ext cx="2743200" cy="365125"/>
          </a:xfrm>
        </p:spPr>
        <p:txBody>
          <a:bodyPr/>
          <a:lstStyle/>
          <a:p>
            <a:fld id="{19F7C35C-926E-0E4D-AB5E-2EAC7CCF0320}" type="slidenum">
              <a:rPr lang="en-GB" smtClean="0"/>
              <a:t>45</a:t>
            </a:fld>
            <a:endParaRPr lang="en-GB" dirty="0"/>
          </a:p>
        </p:txBody>
      </p:sp>
    </p:spTree>
    <p:extLst>
      <p:ext uri="{BB962C8B-B14F-4D97-AF65-F5344CB8AC3E}">
        <p14:creationId xmlns:p14="http://schemas.microsoft.com/office/powerpoint/2010/main" val="11788447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FC887D8D-9162-2244-AD2A-A7C7BB858A52}"/>
              </a:ext>
            </a:extLst>
          </p:cNvPr>
          <p:cNvSpPr txBox="1"/>
          <p:nvPr/>
        </p:nvSpPr>
        <p:spPr>
          <a:xfrm>
            <a:off x="323860" y="142880"/>
            <a:ext cx="1941557" cy="553998"/>
          </a:xfrm>
          <a:prstGeom prst="rect">
            <a:avLst/>
          </a:prstGeom>
          <a:noFill/>
        </p:spPr>
        <p:txBody>
          <a:bodyPr wrap="none" rtlCol="0">
            <a:spAutoFit/>
          </a:bodyPr>
          <a:lstStyle/>
          <a:p>
            <a:r>
              <a:rPr lang="en-GB" sz="3000" b="1" dirty="0">
                <a:solidFill>
                  <a:srgbClr val="0B1333"/>
                </a:solidFill>
                <a:latin typeface="Corbel" panose="020B0503020204020204" pitchFamily="34" charset="0"/>
              </a:rPr>
              <a:t>Patrimony</a:t>
            </a:r>
          </a:p>
        </p:txBody>
      </p:sp>
      <p:cxnSp>
        <p:nvCxnSpPr>
          <p:cNvPr id="13" name="Connecteur droit 12">
            <a:extLst>
              <a:ext uri="{FF2B5EF4-FFF2-40B4-BE49-F238E27FC236}">
                <a16:creationId xmlns:a16="http://schemas.microsoft.com/office/drawing/2014/main" id="{5806400B-7DB8-3E48-A26E-6B9E1DEDD589}"/>
              </a:ext>
            </a:extLst>
          </p:cNvPr>
          <p:cNvCxnSpPr/>
          <p:nvPr/>
        </p:nvCxnSpPr>
        <p:spPr>
          <a:xfrm>
            <a:off x="352436" y="739742"/>
            <a:ext cx="6120000" cy="0"/>
          </a:xfrm>
          <a:prstGeom prst="line">
            <a:avLst/>
          </a:prstGeom>
          <a:ln w="12700">
            <a:solidFill>
              <a:srgbClr val="0B1333"/>
            </a:solidFill>
          </a:ln>
        </p:spPr>
        <p:style>
          <a:lnRef idx="1">
            <a:schemeClr val="accent1"/>
          </a:lnRef>
          <a:fillRef idx="0">
            <a:schemeClr val="accent1"/>
          </a:fillRef>
          <a:effectRef idx="0">
            <a:schemeClr val="accent1"/>
          </a:effectRef>
          <a:fontRef idx="minor">
            <a:schemeClr val="tx1"/>
          </a:fontRef>
        </p:style>
      </p:cxnSp>
      <p:pic>
        <p:nvPicPr>
          <p:cNvPr id="4" name="Image 3">
            <a:extLst>
              <a:ext uri="{FF2B5EF4-FFF2-40B4-BE49-F238E27FC236}">
                <a16:creationId xmlns:a16="http://schemas.microsoft.com/office/drawing/2014/main" id="{3B27C371-002F-8E4C-952A-5E11327C6D17}"/>
              </a:ext>
            </a:extLst>
          </p:cNvPr>
          <p:cNvPicPr>
            <a:picLocks noChangeAspect="1"/>
          </p:cNvPicPr>
          <p:nvPr/>
        </p:nvPicPr>
        <p:blipFill>
          <a:blip r:embed="rId2"/>
          <a:stretch>
            <a:fillRect/>
          </a:stretch>
        </p:blipFill>
        <p:spPr>
          <a:xfrm>
            <a:off x="580255" y="1238918"/>
            <a:ext cx="11031489" cy="5132785"/>
          </a:xfrm>
          <a:prstGeom prst="rect">
            <a:avLst/>
          </a:prstGeom>
        </p:spPr>
      </p:pic>
      <p:pic>
        <p:nvPicPr>
          <p:cNvPr id="5" name="Picture 2" descr="Servier.fr">
            <a:extLst>
              <a:ext uri="{FF2B5EF4-FFF2-40B4-BE49-F238E27FC236}">
                <a16:creationId xmlns:a16="http://schemas.microsoft.com/office/drawing/2014/main" id="{0EC4C0D8-DB9A-2E42-9D07-728911A9E9D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03" t="26880" r="13870" b="32542"/>
          <a:stretch/>
        </p:blipFill>
        <p:spPr bwMode="auto">
          <a:xfrm>
            <a:off x="10867330" y="142880"/>
            <a:ext cx="1197086" cy="449829"/>
          </a:xfrm>
          <a:prstGeom prst="rect">
            <a:avLst/>
          </a:prstGeom>
          <a:noFill/>
          <a:extLst>
            <a:ext uri="{909E8E84-426E-40DD-AFC4-6F175D3DCCD1}">
              <a14:hiddenFill xmlns:a14="http://schemas.microsoft.com/office/drawing/2010/main">
                <a:solidFill>
                  <a:srgbClr val="FFFFFF"/>
                </a:solidFill>
              </a14:hiddenFill>
            </a:ext>
          </a:extLst>
        </p:spPr>
      </p:pic>
      <p:sp>
        <p:nvSpPr>
          <p:cNvPr id="8" name="Espace réservé du numéro de diapositive 7">
            <a:extLst>
              <a:ext uri="{FF2B5EF4-FFF2-40B4-BE49-F238E27FC236}">
                <a16:creationId xmlns:a16="http://schemas.microsoft.com/office/drawing/2014/main" id="{54D8ADE6-B364-B24D-A014-CB58A014F2A6}"/>
              </a:ext>
            </a:extLst>
          </p:cNvPr>
          <p:cNvSpPr>
            <a:spLocks noGrp="1"/>
          </p:cNvSpPr>
          <p:nvPr>
            <p:ph type="sldNum" sz="quarter" idx="12"/>
          </p:nvPr>
        </p:nvSpPr>
        <p:spPr>
          <a:xfrm>
            <a:off x="9385002" y="6492875"/>
            <a:ext cx="2743200" cy="365125"/>
          </a:xfrm>
        </p:spPr>
        <p:txBody>
          <a:bodyPr/>
          <a:lstStyle/>
          <a:p>
            <a:fld id="{19F7C35C-926E-0E4D-AB5E-2EAC7CCF0320}" type="slidenum">
              <a:rPr lang="en-GB" smtClean="0"/>
              <a:t>46</a:t>
            </a:fld>
            <a:endParaRPr lang="en-GB" dirty="0"/>
          </a:p>
        </p:txBody>
      </p:sp>
    </p:spTree>
    <p:extLst>
      <p:ext uri="{BB962C8B-B14F-4D97-AF65-F5344CB8AC3E}">
        <p14:creationId xmlns:p14="http://schemas.microsoft.com/office/powerpoint/2010/main" val="39409333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FC887D8D-9162-2244-AD2A-A7C7BB858A52}"/>
              </a:ext>
            </a:extLst>
          </p:cNvPr>
          <p:cNvSpPr txBox="1"/>
          <p:nvPr/>
        </p:nvSpPr>
        <p:spPr>
          <a:xfrm>
            <a:off x="323860" y="142880"/>
            <a:ext cx="1941557" cy="553998"/>
          </a:xfrm>
          <a:prstGeom prst="rect">
            <a:avLst/>
          </a:prstGeom>
          <a:noFill/>
        </p:spPr>
        <p:txBody>
          <a:bodyPr wrap="none" rtlCol="0">
            <a:spAutoFit/>
          </a:bodyPr>
          <a:lstStyle/>
          <a:p>
            <a:r>
              <a:rPr lang="en-GB" sz="3000" b="1" dirty="0">
                <a:solidFill>
                  <a:srgbClr val="0B1333"/>
                </a:solidFill>
                <a:latin typeface="Corbel" panose="020B0503020204020204" pitchFamily="34" charset="0"/>
              </a:rPr>
              <a:t>Patrimony</a:t>
            </a:r>
          </a:p>
        </p:txBody>
      </p:sp>
      <p:cxnSp>
        <p:nvCxnSpPr>
          <p:cNvPr id="13" name="Connecteur droit 12">
            <a:extLst>
              <a:ext uri="{FF2B5EF4-FFF2-40B4-BE49-F238E27FC236}">
                <a16:creationId xmlns:a16="http://schemas.microsoft.com/office/drawing/2014/main" id="{5806400B-7DB8-3E48-A26E-6B9E1DEDD589}"/>
              </a:ext>
            </a:extLst>
          </p:cNvPr>
          <p:cNvCxnSpPr/>
          <p:nvPr/>
        </p:nvCxnSpPr>
        <p:spPr>
          <a:xfrm>
            <a:off x="352436" y="739742"/>
            <a:ext cx="6120000" cy="0"/>
          </a:xfrm>
          <a:prstGeom prst="line">
            <a:avLst/>
          </a:prstGeom>
          <a:ln w="12700">
            <a:solidFill>
              <a:srgbClr val="0B1333"/>
            </a:solidFill>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6AF1AD9B-130B-1848-8DB6-07B40B6C1A79}"/>
              </a:ext>
            </a:extLst>
          </p:cNvPr>
          <p:cNvSpPr txBox="1"/>
          <p:nvPr/>
        </p:nvSpPr>
        <p:spPr>
          <a:xfrm>
            <a:off x="352136" y="2142077"/>
            <a:ext cx="904415" cy="338554"/>
          </a:xfrm>
          <a:prstGeom prst="rect">
            <a:avLst/>
          </a:prstGeom>
          <a:noFill/>
        </p:spPr>
        <p:txBody>
          <a:bodyPr wrap="none" rtlCol="0">
            <a:spAutoFit/>
          </a:bodyPr>
          <a:lstStyle/>
          <a:p>
            <a:r>
              <a:rPr lang="en-GB" sz="1600" b="1" dirty="0" err="1">
                <a:latin typeface="Calibri" panose="020F0502020204030204" pitchFamily="34" charset="0"/>
                <a:cs typeface="Calibri" panose="020F0502020204030204" pitchFamily="34" charset="0"/>
              </a:rPr>
              <a:t>Immuno</a:t>
            </a:r>
            <a:endParaRPr lang="en-GB" sz="1600" b="1" dirty="0">
              <a:latin typeface="Calibri" panose="020F0502020204030204" pitchFamily="34" charset="0"/>
              <a:cs typeface="Calibri" panose="020F0502020204030204" pitchFamily="34" charset="0"/>
            </a:endParaRPr>
          </a:p>
        </p:txBody>
      </p:sp>
      <p:sp>
        <p:nvSpPr>
          <p:cNvPr id="11" name="Signalisation droite 10">
            <a:extLst>
              <a:ext uri="{FF2B5EF4-FFF2-40B4-BE49-F238E27FC236}">
                <a16:creationId xmlns:a16="http://schemas.microsoft.com/office/drawing/2014/main" id="{5D8627DF-7F64-6540-9C47-0FC717ED4568}"/>
              </a:ext>
            </a:extLst>
          </p:cNvPr>
          <p:cNvSpPr/>
          <p:nvPr/>
        </p:nvSpPr>
        <p:spPr>
          <a:xfrm>
            <a:off x="2030452" y="2115303"/>
            <a:ext cx="4752019" cy="480000"/>
          </a:xfrm>
          <a:prstGeom prst="homePlate">
            <a:avLst/>
          </a:prstGeom>
          <a:solidFill>
            <a:srgbClr val="7030A0">
              <a:alpha val="20000"/>
            </a:srgbClr>
          </a:solidFill>
          <a:ln w="12700">
            <a:solidFill>
              <a:srgbClr val="7030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12" name="Image 11">
            <a:extLst>
              <a:ext uri="{FF2B5EF4-FFF2-40B4-BE49-F238E27FC236}">
                <a16:creationId xmlns:a16="http://schemas.microsoft.com/office/drawing/2014/main" id="{8224C8A9-3A9F-C743-8E3A-A4DE1C086BC5}"/>
              </a:ext>
            </a:extLst>
          </p:cNvPr>
          <p:cNvPicPr>
            <a:picLocks noChangeAspect="1"/>
          </p:cNvPicPr>
          <p:nvPr/>
        </p:nvPicPr>
        <p:blipFill rotWithShape="1">
          <a:blip r:embed="rId2"/>
          <a:srcRect l="13655" t="21123"/>
          <a:stretch/>
        </p:blipFill>
        <p:spPr>
          <a:xfrm>
            <a:off x="1321105" y="2059261"/>
            <a:ext cx="630545" cy="576000"/>
          </a:xfrm>
          <a:prstGeom prst="rect">
            <a:avLst/>
          </a:prstGeom>
        </p:spPr>
      </p:pic>
      <p:sp>
        <p:nvSpPr>
          <p:cNvPr id="14" name="ZoneTexte 13">
            <a:extLst>
              <a:ext uri="{FF2B5EF4-FFF2-40B4-BE49-F238E27FC236}">
                <a16:creationId xmlns:a16="http://schemas.microsoft.com/office/drawing/2014/main" id="{40BDC994-B711-6044-AEED-A48B43EAC487}"/>
              </a:ext>
            </a:extLst>
          </p:cNvPr>
          <p:cNvSpPr txBox="1"/>
          <p:nvPr/>
        </p:nvSpPr>
        <p:spPr>
          <a:xfrm>
            <a:off x="542188" y="3021933"/>
            <a:ext cx="714363" cy="338554"/>
          </a:xfrm>
          <a:prstGeom prst="rect">
            <a:avLst/>
          </a:prstGeom>
          <a:noFill/>
        </p:spPr>
        <p:txBody>
          <a:bodyPr wrap="none" rtlCol="0">
            <a:spAutoFit/>
          </a:bodyPr>
          <a:lstStyle/>
          <a:p>
            <a:pPr algn="r"/>
            <a:r>
              <a:rPr lang="fr-FR" sz="1600" b="1" dirty="0">
                <a:latin typeface="Calibri" panose="020F0502020204030204" pitchFamily="34" charset="0"/>
                <a:cs typeface="Calibri" panose="020F0502020204030204" pitchFamily="34" charset="0"/>
              </a:rPr>
              <a:t>Neuro</a:t>
            </a:r>
            <a:endParaRPr lang="en-GB" sz="1600" b="1" dirty="0">
              <a:latin typeface="Calibri" panose="020F0502020204030204" pitchFamily="34" charset="0"/>
              <a:cs typeface="Calibri" panose="020F0502020204030204" pitchFamily="34" charset="0"/>
            </a:endParaRPr>
          </a:p>
        </p:txBody>
      </p:sp>
      <p:sp>
        <p:nvSpPr>
          <p:cNvPr id="15" name="Signalisation droite 14">
            <a:extLst>
              <a:ext uri="{FF2B5EF4-FFF2-40B4-BE49-F238E27FC236}">
                <a16:creationId xmlns:a16="http://schemas.microsoft.com/office/drawing/2014/main" id="{FEC5EF63-E751-CC4B-814B-D1F4CEAE70AB}"/>
              </a:ext>
            </a:extLst>
          </p:cNvPr>
          <p:cNvSpPr/>
          <p:nvPr/>
        </p:nvSpPr>
        <p:spPr>
          <a:xfrm>
            <a:off x="2049348" y="2996256"/>
            <a:ext cx="2357113" cy="480000"/>
          </a:xfrm>
          <a:prstGeom prst="homePlate">
            <a:avLst/>
          </a:prstGeom>
          <a:solidFill>
            <a:schemeClr val="accent1">
              <a:lumMod val="60000"/>
              <a:lumOff val="40000"/>
            </a:schemeClr>
          </a:solidFill>
          <a:ln w="12700">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16" name="Image 15">
            <a:extLst>
              <a:ext uri="{FF2B5EF4-FFF2-40B4-BE49-F238E27FC236}">
                <a16:creationId xmlns:a16="http://schemas.microsoft.com/office/drawing/2014/main" id="{901570B4-54CE-1043-9166-0E3DD6970499}"/>
              </a:ext>
            </a:extLst>
          </p:cNvPr>
          <p:cNvPicPr>
            <a:picLocks noChangeAspect="1"/>
          </p:cNvPicPr>
          <p:nvPr/>
        </p:nvPicPr>
        <p:blipFill>
          <a:blip r:embed="rId3"/>
          <a:stretch>
            <a:fillRect/>
          </a:stretch>
        </p:blipFill>
        <p:spPr>
          <a:xfrm>
            <a:off x="1310813" y="2939117"/>
            <a:ext cx="651129" cy="576000"/>
          </a:xfrm>
          <a:prstGeom prst="rect">
            <a:avLst/>
          </a:prstGeom>
        </p:spPr>
      </p:pic>
      <p:sp>
        <p:nvSpPr>
          <p:cNvPr id="17" name="ZoneTexte 16">
            <a:extLst>
              <a:ext uri="{FF2B5EF4-FFF2-40B4-BE49-F238E27FC236}">
                <a16:creationId xmlns:a16="http://schemas.microsoft.com/office/drawing/2014/main" id="{1C2EC5DF-6F97-404E-9E29-69092F3A26BD}"/>
              </a:ext>
            </a:extLst>
          </p:cNvPr>
          <p:cNvSpPr txBox="1"/>
          <p:nvPr/>
        </p:nvSpPr>
        <p:spPr>
          <a:xfrm>
            <a:off x="625673" y="3939891"/>
            <a:ext cx="630878" cy="338554"/>
          </a:xfrm>
          <a:prstGeom prst="rect">
            <a:avLst/>
          </a:prstGeom>
          <a:noFill/>
        </p:spPr>
        <p:txBody>
          <a:bodyPr wrap="none" rtlCol="0">
            <a:spAutoFit/>
          </a:bodyPr>
          <a:lstStyle/>
          <a:p>
            <a:pPr algn="r"/>
            <a:r>
              <a:rPr lang="fr-FR" sz="1600" b="1" dirty="0" err="1">
                <a:latin typeface="Calibri" panose="020F0502020204030204" pitchFamily="34" charset="0"/>
                <a:cs typeface="Calibri" panose="020F0502020204030204" pitchFamily="34" charset="0"/>
              </a:rPr>
              <a:t>Onco</a:t>
            </a:r>
            <a:endParaRPr lang="fr-FR" sz="1600" b="1" dirty="0">
              <a:latin typeface="Calibri" panose="020F0502020204030204" pitchFamily="34" charset="0"/>
              <a:cs typeface="Calibri" panose="020F0502020204030204" pitchFamily="34" charset="0"/>
            </a:endParaRPr>
          </a:p>
        </p:txBody>
      </p:sp>
      <p:sp>
        <p:nvSpPr>
          <p:cNvPr id="18" name="Signalisation droite 17">
            <a:extLst>
              <a:ext uri="{FF2B5EF4-FFF2-40B4-BE49-F238E27FC236}">
                <a16:creationId xmlns:a16="http://schemas.microsoft.com/office/drawing/2014/main" id="{BFFC42BD-D563-5447-BB3B-41807D0E40E8}"/>
              </a:ext>
            </a:extLst>
          </p:cNvPr>
          <p:cNvSpPr/>
          <p:nvPr/>
        </p:nvSpPr>
        <p:spPr>
          <a:xfrm>
            <a:off x="2049347" y="3905075"/>
            <a:ext cx="1407511" cy="480000"/>
          </a:xfrm>
          <a:prstGeom prst="homePlate">
            <a:avLst/>
          </a:prstGeom>
          <a:solidFill>
            <a:schemeClr val="accent6">
              <a:lumMod val="60000"/>
              <a:lumOff val="40000"/>
            </a:schemeClr>
          </a:solidFill>
          <a:ln w="12700">
            <a:solidFill>
              <a:schemeClr val="accent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19" name="Image 18">
            <a:extLst>
              <a:ext uri="{FF2B5EF4-FFF2-40B4-BE49-F238E27FC236}">
                <a16:creationId xmlns:a16="http://schemas.microsoft.com/office/drawing/2014/main" id="{157F5236-38AC-B742-85F5-FB1862B2D04F}"/>
              </a:ext>
            </a:extLst>
          </p:cNvPr>
          <p:cNvPicPr>
            <a:picLocks noChangeAspect="1"/>
          </p:cNvPicPr>
          <p:nvPr/>
        </p:nvPicPr>
        <p:blipFill>
          <a:blip r:embed="rId4"/>
          <a:stretch>
            <a:fillRect/>
          </a:stretch>
        </p:blipFill>
        <p:spPr>
          <a:xfrm>
            <a:off x="1308499" y="3857075"/>
            <a:ext cx="655755" cy="576000"/>
          </a:xfrm>
          <a:prstGeom prst="rect">
            <a:avLst/>
          </a:prstGeom>
        </p:spPr>
      </p:pic>
      <p:sp>
        <p:nvSpPr>
          <p:cNvPr id="20" name="ZoneTexte 19">
            <a:extLst>
              <a:ext uri="{FF2B5EF4-FFF2-40B4-BE49-F238E27FC236}">
                <a16:creationId xmlns:a16="http://schemas.microsoft.com/office/drawing/2014/main" id="{98125709-262A-9043-9496-C5506C124306}"/>
              </a:ext>
            </a:extLst>
          </p:cNvPr>
          <p:cNvSpPr txBox="1"/>
          <p:nvPr/>
        </p:nvSpPr>
        <p:spPr>
          <a:xfrm>
            <a:off x="323860" y="4872827"/>
            <a:ext cx="932691" cy="338554"/>
          </a:xfrm>
          <a:prstGeom prst="rect">
            <a:avLst/>
          </a:prstGeom>
          <a:noFill/>
        </p:spPr>
        <p:txBody>
          <a:bodyPr wrap="none" rtlCol="0">
            <a:spAutoFit/>
          </a:bodyPr>
          <a:lstStyle/>
          <a:p>
            <a:pPr algn="r"/>
            <a:r>
              <a:rPr lang="fr-FR" sz="1600" b="1" dirty="0">
                <a:latin typeface="Calibri" panose="020F0502020204030204" pitchFamily="34" charset="0"/>
                <a:cs typeface="Calibri" panose="020F0502020204030204" pitchFamily="34" charset="0"/>
              </a:rPr>
              <a:t>Covid-19</a:t>
            </a:r>
          </a:p>
        </p:txBody>
      </p:sp>
      <p:sp>
        <p:nvSpPr>
          <p:cNvPr id="21" name="Signalisation droite 20">
            <a:extLst>
              <a:ext uri="{FF2B5EF4-FFF2-40B4-BE49-F238E27FC236}">
                <a16:creationId xmlns:a16="http://schemas.microsoft.com/office/drawing/2014/main" id="{D9E65262-9721-264D-95AE-6AD343E4766B}"/>
              </a:ext>
            </a:extLst>
          </p:cNvPr>
          <p:cNvSpPr/>
          <p:nvPr/>
        </p:nvSpPr>
        <p:spPr>
          <a:xfrm>
            <a:off x="2005680" y="4838011"/>
            <a:ext cx="4752019" cy="480000"/>
          </a:xfrm>
          <a:prstGeom prst="homePlate">
            <a:avLst/>
          </a:prstGeom>
          <a:solidFill>
            <a:schemeClr val="bg1">
              <a:lumMod val="85000"/>
            </a:schemeClr>
          </a:solidFill>
          <a:ln w="12700">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22" name="Picture 261" descr="Icônes Covid 19 - Téléchargement gratuit en PNG et SVG">
            <a:extLst>
              <a:ext uri="{FF2B5EF4-FFF2-40B4-BE49-F238E27FC236}">
                <a16:creationId xmlns:a16="http://schemas.microsoft.com/office/drawing/2014/main" id="{D3B04D4E-9CE0-A34C-983D-222D7F56C1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8376" y="4790011"/>
            <a:ext cx="576000" cy="5760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Servier.fr">
            <a:extLst>
              <a:ext uri="{FF2B5EF4-FFF2-40B4-BE49-F238E27FC236}">
                <a16:creationId xmlns:a16="http://schemas.microsoft.com/office/drawing/2014/main" id="{2A01D09B-8085-CA40-8E27-38F0ACF5A87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303" t="26880" r="13870" b="32542"/>
          <a:stretch/>
        </p:blipFill>
        <p:spPr bwMode="auto">
          <a:xfrm>
            <a:off x="10867330" y="142880"/>
            <a:ext cx="1197086" cy="449829"/>
          </a:xfrm>
          <a:prstGeom prst="rect">
            <a:avLst/>
          </a:prstGeom>
          <a:noFill/>
          <a:extLst>
            <a:ext uri="{909E8E84-426E-40DD-AFC4-6F175D3DCCD1}">
              <a14:hiddenFill xmlns:a14="http://schemas.microsoft.com/office/drawing/2010/main">
                <a:solidFill>
                  <a:srgbClr val="FFFFFF"/>
                </a:solidFill>
              </a14:hiddenFill>
            </a:ext>
          </a:extLst>
        </p:spPr>
      </p:pic>
      <p:sp>
        <p:nvSpPr>
          <p:cNvPr id="29" name="Espace réservé du numéro de diapositive 7">
            <a:extLst>
              <a:ext uri="{FF2B5EF4-FFF2-40B4-BE49-F238E27FC236}">
                <a16:creationId xmlns:a16="http://schemas.microsoft.com/office/drawing/2014/main" id="{1B64996A-0ED7-0F43-9CF8-555EF0F6E60C}"/>
              </a:ext>
            </a:extLst>
          </p:cNvPr>
          <p:cNvSpPr>
            <a:spLocks noGrp="1"/>
          </p:cNvSpPr>
          <p:nvPr>
            <p:ph type="sldNum" sz="quarter" idx="12"/>
          </p:nvPr>
        </p:nvSpPr>
        <p:spPr>
          <a:xfrm>
            <a:off x="9385002" y="6492875"/>
            <a:ext cx="2743200" cy="365125"/>
          </a:xfrm>
        </p:spPr>
        <p:txBody>
          <a:bodyPr/>
          <a:lstStyle/>
          <a:p>
            <a:fld id="{19F7C35C-926E-0E4D-AB5E-2EAC7CCF0320}" type="slidenum">
              <a:rPr lang="en-GB" smtClean="0"/>
              <a:t>47</a:t>
            </a:fld>
            <a:endParaRPr lang="en-GB" dirty="0"/>
          </a:p>
        </p:txBody>
      </p:sp>
      <p:pic>
        <p:nvPicPr>
          <p:cNvPr id="3" name="Image 2">
            <a:extLst>
              <a:ext uri="{FF2B5EF4-FFF2-40B4-BE49-F238E27FC236}">
                <a16:creationId xmlns:a16="http://schemas.microsoft.com/office/drawing/2014/main" id="{086F39C3-D71B-2D41-B3D7-5E59AB26C6BE}"/>
              </a:ext>
            </a:extLst>
          </p:cNvPr>
          <p:cNvPicPr>
            <a:picLocks noChangeAspect="1"/>
          </p:cNvPicPr>
          <p:nvPr/>
        </p:nvPicPr>
        <p:blipFill rotWithShape="1">
          <a:blip r:embed="rId7"/>
          <a:srcRect l="5634" t="6472" r="2778"/>
          <a:stretch/>
        </p:blipFill>
        <p:spPr>
          <a:xfrm>
            <a:off x="7880936" y="1672194"/>
            <a:ext cx="3685391" cy="3608124"/>
          </a:xfrm>
          <a:prstGeom prst="rect">
            <a:avLst/>
          </a:prstGeom>
          <a:effectLst>
            <a:outerShdw blurRad="50800" dist="38100" dir="2700000" algn="tl" rotWithShape="0">
              <a:prstClr val="black">
                <a:alpha val="40000"/>
              </a:prstClr>
            </a:outerShdw>
          </a:effectLst>
        </p:spPr>
      </p:pic>
      <p:sp>
        <p:nvSpPr>
          <p:cNvPr id="30" name="ZoneTexte 29">
            <a:extLst>
              <a:ext uri="{FF2B5EF4-FFF2-40B4-BE49-F238E27FC236}">
                <a16:creationId xmlns:a16="http://schemas.microsoft.com/office/drawing/2014/main" id="{BA15F3C3-9BBE-354F-9F1D-8D82BD773F3E}"/>
              </a:ext>
            </a:extLst>
          </p:cNvPr>
          <p:cNvSpPr txBox="1"/>
          <p:nvPr/>
        </p:nvSpPr>
        <p:spPr>
          <a:xfrm>
            <a:off x="7880936" y="5348960"/>
            <a:ext cx="1194558" cy="261610"/>
          </a:xfrm>
          <a:prstGeom prst="rect">
            <a:avLst/>
          </a:prstGeom>
          <a:noFill/>
        </p:spPr>
        <p:txBody>
          <a:bodyPr wrap="none" rtlCol="0">
            <a:spAutoFit/>
          </a:bodyPr>
          <a:lstStyle/>
          <a:p>
            <a:r>
              <a:rPr lang="en-GB" sz="1100" b="1" dirty="0">
                <a:solidFill>
                  <a:srgbClr val="025394"/>
                </a:solidFill>
              </a:rPr>
              <a:t>Prix Change 2020</a:t>
            </a:r>
          </a:p>
        </p:txBody>
      </p:sp>
    </p:spTree>
    <p:extLst>
      <p:ext uri="{BB962C8B-B14F-4D97-AF65-F5344CB8AC3E}">
        <p14:creationId xmlns:p14="http://schemas.microsoft.com/office/powerpoint/2010/main" val="12810917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FC887D8D-9162-2244-AD2A-A7C7BB858A52}"/>
              </a:ext>
            </a:extLst>
          </p:cNvPr>
          <p:cNvSpPr txBox="1"/>
          <p:nvPr/>
        </p:nvSpPr>
        <p:spPr>
          <a:xfrm>
            <a:off x="323860" y="142880"/>
            <a:ext cx="5911875" cy="553998"/>
          </a:xfrm>
          <a:prstGeom prst="rect">
            <a:avLst/>
          </a:prstGeom>
          <a:noFill/>
        </p:spPr>
        <p:txBody>
          <a:bodyPr wrap="none" rtlCol="0">
            <a:spAutoFit/>
          </a:bodyPr>
          <a:lstStyle/>
          <a:p>
            <a:r>
              <a:rPr lang="en-GB" sz="3000" b="1" dirty="0">
                <a:solidFill>
                  <a:srgbClr val="0B1333"/>
                </a:solidFill>
                <a:latin typeface="Corbel" panose="020B0503020204020204" pitchFamily="34" charset="0"/>
              </a:rPr>
              <a:t>Patrimony, application to covid-19</a:t>
            </a:r>
          </a:p>
        </p:txBody>
      </p:sp>
      <p:cxnSp>
        <p:nvCxnSpPr>
          <p:cNvPr id="13" name="Connecteur droit 12">
            <a:extLst>
              <a:ext uri="{FF2B5EF4-FFF2-40B4-BE49-F238E27FC236}">
                <a16:creationId xmlns:a16="http://schemas.microsoft.com/office/drawing/2014/main" id="{5806400B-7DB8-3E48-A26E-6B9E1DEDD589}"/>
              </a:ext>
            </a:extLst>
          </p:cNvPr>
          <p:cNvCxnSpPr/>
          <p:nvPr/>
        </p:nvCxnSpPr>
        <p:spPr>
          <a:xfrm>
            <a:off x="352436" y="739742"/>
            <a:ext cx="6120000" cy="0"/>
          </a:xfrm>
          <a:prstGeom prst="line">
            <a:avLst/>
          </a:prstGeom>
          <a:ln w="12700">
            <a:solidFill>
              <a:srgbClr val="0B1333"/>
            </a:solidFill>
          </a:ln>
        </p:spPr>
        <p:style>
          <a:lnRef idx="1">
            <a:schemeClr val="accent1"/>
          </a:lnRef>
          <a:fillRef idx="0">
            <a:schemeClr val="accent1"/>
          </a:fillRef>
          <a:effectRef idx="0">
            <a:schemeClr val="accent1"/>
          </a:effectRef>
          <a:fontRef idx="minor">
            <a:schemeClr val="tx1"/>
          </a:fontRef>
        </p:style>
      </p:cxnSp>
      <p:pic>
        <p:nvPicPr>
          <p:cNvPr id="6" name="Image 5">
            <a:extLst>
              <a:ext uri="{FF2B5EF4-FFF2-40B4-BE49-F238E27FC236}">
                <a16:creationId xmlns:a16="http://schemas.microsoft.com/office/drawing/2014/main" id="{D858C520-AF46-724F-A19E-99C19600C129}"/>
              </a:ext>
            </a:extLst>
          </p:cNvPr>
          <p:cNvPicPr>
            <a:picLocks noChangeAspect="1"/>
          </p:cNvPicPr>
          <p:nvPr/>
        </p:nvPicPr>
        <p:blipFill rotWithShape="1">
          <a:blip r:embed="rId2"/>
          <a:srcRect b="5925"/>
          <a:stretch/>
        </p:blipFill>
        <p:spPr>
          <a:xfrm>
            <a:off x="4132682" y="1322452"/>
            <a:ext cx="6946611" cy="4573095"/>
          </a:xfrm>
          <a:prstGeom prst="rect">
            <a:avLst/>
          </a:prstGeom>
          <a:effectLst>
            <a:outerShdw blurRad="50800" dist="38100" dir="2700000" algn="tl" rotWithShape="0">
              <a:prstClr val="black">
                <a:alpha val="40000"/>
              </a:prstClr>
            </a:outerShdw>
          </a:effectLst>
        </p:spPr>
      </p:pic>
      <p:pic>
        <p:nvPicPr>
          <p:cNvPr id="8" name="Picture 2" descr="Servier.fr">
            <a:extLst>
              <a:ext uri="{FF2B5EF4-FFF2-40B4-BE49-F238E27FC236}">
                <a16:creationId xmlns:a16="http://schemas.microsoft.com/office/drawing/2014/main" id="{5978F0EC-86F4-1F4D-A19E-ACC6CC968F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03" t="26880" r="13870" b="32542"/>
          <a:stretch/>
        </p:blipFill>
        <p:spPr bwMode="auto">
          <a:xfrm>
            <a:off x="10867330" y="142880"/>
            <a:ext cx="1197086" cy="449829"/>
          </a:xfrm>
          <a:prstGeom prst="rect">
            <a:avLst/>
          </a:prstGeom>
          <a:noFill/>
          <a:extLst>
            <a:ext uri="{909E8E84-426E-40DD-AFC4-6F175D3DCCD1}">
              <a14:hiddenFill xmlns:a14="http://schemas.microsoft.com/office/drawing/2010/main">
                <a:solidFill>
                  <a:srgbClr val="FFFFFF"/>
                </a:solidFill>
              </a14:hiddenFill>
            </a:ext>
          </a:extLst>
        </p:spPr>
      </p:pic>
      <p:sp>
        <p:nvSpPr>
          <p:cNvPr id="9" name="Espace réservé du numéro de diapositive 7">
            <a:extLst>
              <a:ext uri="{FF2B5EF4-FFF2-40B4-BE49-F238E27FC236}">
                <a16:creationId xmlns:a16="http://schemas.microsoft.com/office/drawing/2014/main" id="{AEF8821B-A6E8-E744-8813-4E816700BE2B}"/>
              </a:ext>
            </a:extLst>
          </p:cNvPr>
          <p:cNvSpPr>
            <a:spLocks noGrp="1"/>
          </p:cNvSpPr>
          <p:nvPr>
            <p:ph type="sldNum" sz="quarter" idx="12"/>
          </p:nvPr>
        </p:nvSpPr>
        <p:spPr>
          <a:xfrm>
            <a:off x="9385002" y="6492875"/>
            <a:ext cx="2743200" cy="365125"/>
          </a:xfrm>
        </p:spPr>
        <p:txBody>
          <a:bodyPr/>
          <a:lstStyle/>
          <a:p>
            <a:fld id="{19F7C35C-926E-0E4D-AB5E-2EAC7CCF0320}" type="slidenum">
              <a:rPr lang="en-GB" smtClean="0"/>
              <a:t>48</a:t>
            </a:fld>
            <a:endParaRPr lang="en-GB" dirty="0"/>
          </a:p>
        </p:txBody>
      </p:sp>
      <p:sp>
        <p:nvSpPr>
          <p:cNvPr id="10" name="ZoneTexte 9">
            <a:extLst>
              <a:ext uri="{FF2B5EF4-FFF2-40B4-BE49-F238E27FC236}">
                <a16:creationId xmlns:a16="http://schemas.microsoft.com/office/drawing/2014/main" id="{E0DA45F9-27D5-C844-97B5-1B4AFCDA3C50}"/>
              </a:ext>
            </a:extLst>
          </p:cNvPr>
          <p:cNvSpPr txBox="1"/>
          <p:nvPr/>
        </p:nvSpPr>
        <p:spPr>
          <a:xfrm>
            <a:off x="0" y="6627168"/>
            <a:ext cx="1186543" cy="230832"/>
          </a:xfrm>
          <a:prstGeom prst="rect">
            <a:avLst/>
          </a:prstGeom>
          <a:noFill/>
        </p:spPr>
        <p:txBody>
          <a:bodyPr wrap="none" rtlCol="0">
            <a:spAutoFit/>
          </a:bodyPr>
          <a:lstStyle/>
          <a:p>
            <a:r>
              <a:rPr lang="en-GB" sz="900" dirty="0">
                <a:solidFill>
                  <a:schemeClr val="tx1">
                    <a:lumMod val="50000"/>
                    <a:lumOff val="50000"/>
                  </a:schemeClr>
                </a:solidFill>
              </a:rPr>
              <a:t>[</a:t>
            </a:r>
            <a:r>
              <a:rPr lang="en-GB" sz="900" dirty="0" err="1">
                <a:solidFill>
                  <a:schemeClr val="tx1">
                    <a:lumMod val="50000"/>
                    <a:lumOff val="50000"/>
                  </a:schemeClr>
                </a:solidFill>
              </a:rPr>
              <a:t>Desvaux</a:t>
            </a:r>
            <a:r>
              <a:rPr lang="en-GB" sz="900" dirty="0">
                <a:solidFill>
                  <a:schemeClr val="tx1">
                    <a:lumMod val="50000"/>
                    <a:lumOff val="50000"/>
                  </a:schemeClr>
                </a:solidFill>
              </a:rPr>
              <a:t>  et al, 2021]</a:t>
            </a:r>
          </a:p>
        </p:txBody>
      </p:sp>
      <p:grpSp>
        <p:nvGrpSpPr>
          <p:cNvPr id="5" name="Groupe 4">
            <a:extLst>
              <a:ext uri="{FF2B5EF4-FFF2-40B4-BE49-F238E27FC236}">
                <a16:creationId xmlns:a16="http://schemas.microsoft.com/office/drawing/2014/main" id="{04C18684-5A6B-1FEA-ACA5-E7235189FE90}"/>
              </a:ext>
            </a:extLst>
          </p:cNvPr>
          <p:cNvGrpSpPr/>
          <p:nvPr/>
        </p:nvGrpSpPr>
        <p:grpSpPr>
          <a:xfrm>
            <a:off x="374738" y="3959323"/>
            <a:ext cx="2434727" cy="338554"/>
            <a:chOff x="179602" y="3349723"/>
            <a:chExt cx="2434727" cy="338554"/>
          </a:xfrm>
        </p:grpSpPr>
        <p:pic>
          <p:nvPicPr>
            <p:cNvPr id="3074" name="Picture 2" descr="AI-Driven Drug Discovery | BenevolentAI">
              <a:extLst>
                <a:ext uri="{FF2B5EF4-FFF2-40B4-BE49-F238E27FC236}">
                  <a16:creationId xmlns:a16="http://schemas.microsoft.com/office/drawing/2014/main" id="{8C03538F-82B2-726F-54D1-7E013F9DD054}"/>
                </a:ext>
              </a:extLst>
            </p:cNvPr>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602" y="3429000"/>
              <a:ext cx="1044000" cy="18000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3DC2B120-C8E3-3DDC-4394-E5772CF2FD2F}"/>
                </a:ext>
              </a:extLst>
            </p:cNvPr>
            <p:cNvSpPr txBox="1"/>
            <p:nvPr/>
          </p:nvSpPr>
          <p:spPr>
            <a:xfrm>
              <a:off x="1323590" y="3349723"/>
              <a:ext cx="1290739" cy="338554"/>
            </a:xfrm>
            <a:prstGeom prst="rect">
              <a:avLst/>
            </a:prstGeom>
            <a:noFill/>
          </p:spPr>
          <p:txBody>
            <a:bodyPr wrap="none" rtlCol="0">
              <a:spAutoFit/>
            </a:bodyPr>
            <a:lstStyle/>
            <a:p>
              <a:pPr algn="ctr"/>
              <a:r>
                <a:rPr lang="en-GB" sz="1600" dirty="0">
                  <a:solidFill>
                    <a:srgbClr val="001A3A"/>
                  </a:solidFill>
                  <a:latin typeface="Corbel" panose="020B0503020204020204" pitchFamily="34" charset="0"/>
                </a:rPr>
                <a:t>&gt;&gt; </a:t>
              </a:r>
              <a:r>
                <a:rPr lang="en-GB" sz="1600" dirty="0" err="1">
                  <a:solidFill>
                    <a:srgbClr val="001A3A"/>
                  </a:solidFill>
                  <a:latin typeface="Corbel" panose="020B0503020204020204" pitchFamily="34" charset="0"/>
                </a:rPr>
                <a:t>baricitinib</a:t>
              </a:r>
              <a:endParaRPr lang="en-GB" sz="1600" dirty="0">
                <a:solidFill>
                  <a:srgbClr val="001A3A"/>
                </a:solidFill>
                <a:latin typeface="Corbel" panose="020B0503020204020204" pitchFamily="34" charset="0"/>
              </a:endParaRPr>
            </a:p>
          </p:txBody>
        </p:sp>
      </p:grpSp>
      <p:pic>
        <p:nvPicPr>
          <p:cNvPr id="4" name="Image 3">
            <a:extLst>
              <a:ext uri="{FF2B5EF4-FFF2-40B4-BE49-F238E27FC236}">
                <a16:creationId xmlns:a16="http://schemas.microsoft.com/office/drawing/2014/main" id="{96D9DB76-ECD4-1DE2-99C2-E5D5C4B23324}"/>
              </a:ext>
            </a:extLst>
          </p:cNvPr>
          <p:cNvPicPr>
            <a:picLocks noChangeAspect="1"/>
          </p:cNvPicPr>
          <p:nvPr/>
        </p:nvPicPr>
        <p:blipFill>
          <a:blip r:embed="rId5"/>
          <a:stretch>
            <a:fillRect/>
          </a:stretch>
        </p:blipFill>
        <p:spPr>
          <a:xfrm>
            <a:off x="332002" y="2126170"/>
            <a:ext cx="2927358" cy="144197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328637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FC887D8D-9162-2244-AD2A-A7C7BB858A52}"/>
              </a:ext>
            </a:extLst>
          </p:cNvPr>
          <p:cNvSpPr txBox="1"/>
          <p:nvPr/>
        </p:nvSpPr>
        <p:spPr>
          <a:xfrm>
            <a:off x="323860" y="142880"/>
            <a:ext cx="5911875" cy="553998"/>
          </a:xfrm>
          <a:prstGeom prst="rect">
            <a:avLst/>
          </a:prstGeom>
          <a:noFill/>
        </p:spPr>
        <p:txBody>
          <a:bodyPr wrap="none" rtlCol="0">
            <a:spAutoFit/>
          </a:bodyPr>
          <a:lstStyle/>
          <a:p>
            <a:r>
              <a:rPr lang="en-GB" sz="3000" b="1" dirty="0">
                <a:solidFill>
                  <a:srgbClr val="0B1333"/>
                </a:solidFill>
                <a:latin typeface="Corbel" panose="020B0503020204020204" pitchFamily="34" charset="0"/>
              </a:rPr>
              <a:t>Patrimony, application to covid-19</a:t>
            </a:r>
          </a:p>
        </p:txBody>
      </p:sp>
      <p:cxnSp>
        <p:nvCxnSpPr>
          <p:cNvPr id="13" name="Connecteur droit 12">
            <a:extLst>
              <a:ext uri="{FF2B5EF4-FFF2-40B4-BE49-F238E27FC236}">
                <a16:creationId xmlns:a16="http://schemas.microsoft.com/office/drawing/2014/main" id="{5806400B-7DB8-3E48-A26E-6B9E1DEDD589}"/>
              </a:ext>
            </a:extLst>
          </p:cNvPr>
          <p:cNvCxnSpPr/>
          <p:nvPr/>
        </p:nvCxnSpPr>
        <p:spPr>
          <a:xfrm>
            <a:off x="352436" y="739742"/>
            <a:ext cx="6120000" cy="0"/>
          </a:xfrm>
          <a:prstGeom prst="line">
            <a:avLst/>
          </a:prstGeom>
          <a:ln w="12700">
            <a:solidFill>
              <a:srgbClr val="0B1333"/>
            </a:solidFill>
          </a:ln>
        </p:spPr>
        <p:style>
          <a:lnRef idx="1">
            <a:schemeClr val="accent1"/>
          </a:lnRef>
          <a:fillRef idx="0">
            <a:schemeClr val="accent1"/>
          </a:fillRef>
          <a:effectRef idx="0">
            <a:schemeClr val="accent1"/>
          </a:effectRef>
          <a:fontRef idx="minor">
            <a:schemeClr val="tx1"/>
          </a:fontRef>
        </p:style>
      </p:cxnSp>
      <p:pic>
        <p:nvPicPr>
          <p:cNvPr id="4" name="Image 3">
            <a:extLst>
              <a:ext uri="{FF2B5EF4-FFF2-40B4-BE49-F238E27FC236}">
                <a16:creationId xmlns:a16="http://schemas.microsoft.com/office/drawing/2014/main" id="{9E332FEC-B9E5-1A49-8CAA-D1CB0925B5D1}"/>
              </a:ext>
            </a:extLst>
          </p:cNvPr>
          <p:cNvPicPr>
            <a:picLocks noChangeAspect="1"/>
          </p:cNvPicPr>
          <p:nvPr/>
        </p:nvPicPr>
        <p:blipFill rotWithShape="1">
          <a:blip r:embed="rId2"/>
          <a:srcRect r="56559"/>
          <a:stretch/>
        </p:blipFill>
        <p:spPr>
          <a:xfrm>
            <a:off x="1295467" y="1317320"/>
            <a:ext cx="2777311" cy="4992000"/>
          </a:xfrm>
          <a:prstGeom prst="rect">
            <a:avLst/>
          </a:prstGeom>
          <a:effectLst>
            <a:outerShdw blurRad="50800" dist="38100" dir="2700000" algn="tl" rotWithShape="0">
              <a:prstClr val="black">
                <a:alpha val="40000"/>
              </a:prstClr>
            </a:outerShdw>
          </a:effectLst>
        </p:spPr>
      </p:pic>
      <p:pic>
        <p:nvPicPr>
          <p:cNvPr id="5" name="Image 4">
            <a:extLst>
              <a:ext uri="{FF2B5EF4-FFF2-40B4-BE49-F238E27FC236}">
                <a16:creationId xmlns:a16="http://schemas.microsoft.com/office/drawing/2014/main" id="{4388179F-F499-D04D-88F0-C8867BA9E91E}"/>
              </a:ext>
            </a:extLst>
          </p:cNvPr>
          <p:cNvPicPr>
            <a:picLocks noChangeAspect="1"/>
          </p:cNvPicPr>
          <p:nvPr/>
        </p:nvPicPr>
        <p:blipFill>
          <a:blip r:embed="rId3"/>
          <a:stretch>
            <a:fillRect/>
          </a:stretch>
        </p:blipFill>
        <p:spPr>
          <a:xfrm>
            <a:off x="5750403" y="1317320"/>
            <a:ext cx="5818205" cy="4992000"/>
          </a:xfrm>
          <a:prstGeom prst="rect">
            <a:avLst/>
          </a:prstGeom>
        </p:spPr>
      </p:pic>
      <p:sp>
        <p:nvSpPr>
          <p:cNvPr id="8" name="ZoneTexte 7">
            <a:extLst>
              <a:ext uri="{FF2B5EF4-FFF2-40B4-BE49-F238E27FC236}">
                <a16:creationId xmlns:a16="http://schemas.microsoft.com/office/drawing/2014/main" id="{F50CE65F-BECB-8B40-9493-4F977F9BAC23}"/>
              </a:ext>
            </a:extLst>
          </p:cNvPr>
          <p:cNvSpPr txBox="1"/>
          <p:nvPr/>
        </p:nvSpPr>
        <p:spPr>
          <a:xfrm>
            <a:off x="475877" y="2229869"/>
            <a:ext cx="1583499" cy="369332"/>
          </a:xfrm>
          <a:prstGeom prst="rect">
            <a:avLst/>
          </a:prstGeom>
          <a:noFill/>
        </p:spPr>
        <p:txBody>
          <a:bodyPr wrap="square" rtlCol="0">
            <a:spAutoFit/>
          </a:bodyPr>
          <a:lstStyle/>
          <a:p>
            <a:pPr algn="r"/>
            <a:r>
              <a:rPr lang="en-GB" sz="900" b="1" dirty="0">
                <a:solidFill>
                  <a:srgbClr val="70AF45"/>
                </a:solidFill>
                <a:latin typeface="Corbel" panose="020B0503020204020204" pitchFamily="34" charset="0"/>
                <a:cs typeface="Calibri" panose="020F0502020204030204" pitchFamily="34" charset="0"/>
              </a:rPr>
              <a:t>58 disease</a:t>
            </a:r>
          </a:p>
          <a:p>
            <a:pPr algn="r"/>
            <a:r>
              <a:rPr lang="en-GB" sz="900" b="1" dirty="0">
                <a:solidFill>
                  <a:srgbClr val="70AF45"/>
                </a:solidFill>
                <a:latin typeface="Corbel" panose="020B0503020204020204" pitchFamily="34" charset="0"/>
                <a:cs typeface="Calibri" panose="020F0502020204030204" pitchFamily="34" charset="0"/>
              </a:rPr>
              <a:t>proteins</a:t>
            </a:r>
          </a:p>
        </p:txBody>
      </p:sp>
      <p:sp>
        <p:nvSpPr>
          <p:cNvPr id="9" name="ZoneTexte 8">
            <a:extLst>
              <a:ext uri="{FF2B5EF4-FFF2-40B4-BE49-F238E27FC236}">
                <a16:creationId xmlns:a16="http://schemas.microsoft.com/office/drawing/2014/main" id="{664521EF-66D6-324A-A697-76731C8128DF}"/>
              </a:ext>
            </a:extLst>
          </p:cNvPr>
          <p:cNvSpPr txBox="1"/>
          <p:nvPr/>
        </p:nvSpPr>
        <p:spPr>
          <a:xfrm>
            <a:off x="2354616" y="2440247"/>
            <a:ext cx="815413" cy="369332"/>
          </a:xfrm>
          <a:prstGeom prst="rect">
            <a:avLst/>
          </a:prstGeom>
          <a:noFill/>
        </p:spPr>
        <p:txBody>
          <a:bodyPr wrap="square" rtlCol="0">
            <a:spAutoFit/>
          </a:bodyPr>
          <a:lstStyle/>
          <a:p>
            <a:pPr algn="r"/>
            <a:r>
              <a:rPr lang="en-GB" sz="900" b="1" dirty="0">
                <a:latin typeface="Corbel" panose="020B0503020204020204" pitchFamily="34" charset="0"/>
                <a:cs typeface="Calibri" panose="020F0502020204030204" pitchFamily="34" charset="0"/>
              </a:rPr>
              <a:t>3000</a:t>
            </a:r>
          </a:p>
          <a:p>
            <a:pPr algn="r"/>
            <a:r>
              <a:rPr lang="en-GB" sz="900" b="1" dirty="0">
                <a:latin typeface="Corbel" panose="020B0503020204020204" pitchFamily="34" charset="0"/>
                <a:cs typeface="Calibri" panose="020F0502020204030204" pitchFamily="34" charset="0"/>
              </a:rPr>
              <a:t>drugs</a:t>
            </a:r>
          </a:p>
        </p:txBody>
      </p:sp>
      <p:sp>
        <p:nvSpPr>
          <p:cNvPr id="10" name="ZoneTexte 9">
            <a:extLst>
              <a:ext uri="{FF2B5EF4-FFF2-40B4-BE49-F238E27FC236}">
                <a16:creationId xmlns:a16="http://schemas.microsoft.com/office/drawing/2014/main" id="{4D284C66-D14D-2244-A53F-6C526D96105B}"/>
              </a:ext>
            </a:extLst>
          </p:cNvPr>
          <p:cNvSpPr txBox="1"/>
          <p:nvPr/>
        </p:nvSpPr>
        <p:spPr>
          <a:xfrm>
            <a:off x="4128459" y="2019491"/>
            <a:ext cx="1583499" cy="369332"/>
          </a:xfrm>
          <a:prstGeom prst="rect">
            <a:avLst/>
          </a:prstGeom>
          <a:noFill/>
        </p:spPr>
        <p:txBody>
          <a:bodyPr wrap="square" rtlCol="0">
            <a:spAutoFit/>
          </a:bodyPr>
          <a:lstStyle/>
          <a:p>
            <a:r>
              <a:rPr lang="en-GB" sz="900" b="1" dirty="0">
                <a:solidFill>
                  <a:srgbClr val="94BADD"/>
                </a:solidFill>
                <a:latin typeface="Corbel" panose="020B0503020204020204" pitchFamily="34" charset="0"/>
                <a:cs typeface="Calibri" panose="020F0502020204030204" pitchFamily="34" charset="0"/>
              </a:rPr>
              <a:t>1000</a:t>
            </a:r>
          </a:p>
          <a:p>
            <a:r>
              <a:rPr lang="en-GB" sz="900" b="1" dirty="0">
                <a:solidFill>
                  <a:srgbClr val="94BADD"/>
                </a:solidFill>
                <a:latin typeface="Corbel" panose="020B0503020204020204" pitchFamily="34" charset="0"/>
                <a:cs typeface="Calibri" panose="020F0502020204030204" pitchFamily="34" charset="0"/>
              </a:rPr>
              <a:t>known drug targets</a:t>
            </a:r>
          </a:p>
        </p:txBody>
      </p:sp>
      <p:pic>
        <p:nvPicPr>
          <p:cNvPr id="12" name="Picture 2" descr="Servier.fr">
            <a:extLst>
              <a:ext uri="{FF2B5EF4-FFF2-40B4-BE49-F238E27FC236}">
                <a16:creationId xmlns:a16="http://schemas.microsoft.com/office/drawing/2014/main" id="{680B2B71-F358-7E4D-AC73-328486A3F9B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303" t="26880" r="13870" b="32542"/>
          <a:stretch/>
        </p:blipFill>
        <p:spPr bwMode="auto">
          <a:xfrm>
            <a:off x="10867330" y="142880"/>
            <a:ext cx="1197086" cy="44982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Right Curved Arrow Graphic - Arrow Symbols | Free Graphics &amp; Vectors -  PicMonkey">
            <a:extLst>
              <a:ext uri="{FF2B5EF4-FFF2-40B4-BE49-F238E27FC236}">
                <a16:creationId xmlns:a16="http://schemas.microsoft.com/office/drawing/2014/main" id="{A6F86EA9-1409-7D40-9732-BB893D4275F3}"/>
              </a:ext>
            </a:extLst>
          </p:cNvPr>
          <p:cNvPicPr>
            <a:picLocks noChangeAspect="1" noChangeArrowheads="1"/>
          </p:cNvPicPr>
          <p:nvPr/>
        </p:nvPicPr>
        <p:blipFill>
          <a:blip r:embed="rId5">
            <a:biLevel thresh="75000"/>
            <a:extLst>
              <a:ext uri="{28A0092B-C50C-407E-A947-70E740481C1C}">
                <a14:useLocalDpi xmlns:a14="http://schemas.microsoft.com/office/drawing/2010/main" val="0"/>
              </a:ext>
            </a:extLst>
          </a:blip>
          <a:srcRect/>
          <a:stretch>
            <a:fillRect/>
          </a:stretch>
        </p:blipFill>
        <p:spPr bwMode="auto">
          <a:xfrm rot="3006239">
            <a:off x="4640097" y="3350679"/>
            <a:ext cx="560224" cy="656940"/>
          </a:xfrm>
          <a:prstGeom prst="rect">
            <a:avLst/>
          </a:prstGeom>
          <a:noFill/>
          <a:extLst>
            <a:ext uri="{909E8E84-426E-40DD-AFC4-6F175D3DCCD1}">
              <a14:hiddenFill xmlns:a14="http://schemas.microsoft.com/office/drawing/2010/main">
                <a:solidFill>
                  <a:srgbClr val="FFFFFF"/>
                </a:solidFill>
              </a14:hiddenFill>
            </a:ext>
          </a:extLst>
        </p:spPr>
      </p:pic>
      <p:sp>
        <p:nvSpPr>
          <p:cNvPr id="15" name="Espace réservé du numéro de diapositive 7">
            <a:extLst>
              <a:ext uri="{FF2B5EF4-FFF2-40B4-BE49-F238E27FC236}">
                <a16:creationId xmlns:a16="http://schemas.microsoft.com/office/drawing/2014/main" id="{C0005F5C-D097-8B4F-8084-6AF596E351F7}"/>
              </a:ext>
            </a:extLst>
          </p:cNvPr>
          <p:cNvSpPr>
            <a:spLocks noGrp="1"/>
          </p:cNvSpPr>
          <p:nvPr>
            <p:ph type="sldNum" sz="quarter" idx="12"/>
          </p:nvPr>
        </p:nvSpPr>
        <p:spPr>
          <a:xfrm>
            <a:off x="9385002" y="6492875"/>
            <a:ext cx="2743200" cy="365125"/>
          </a:xfrm>
        </p:spPr>
        <p:txBody>
          <a:bodyPr/>
          <a:lstStyle/>
          <a:p>
            <a:fld id="{19F7C35C-926E-0E4D-AB5E-2EAC7CCF0320}" type="slidenum">
              <a:rPr lang="en-GB" smtClean="0"/>
              <a:t>49</a:t>
            </a:fld>
            <a:endParaRPr lang="en-GB" dirty="0"/>
          </a:p>
        </p:txBody>
      </p:sp>
      <p:sp>
        <p:nvSpPr>
          <p:cNvPr id="16" name="ZoneTexte 15">
            <a:extLst>
              <a:ext uri="{FF2B5EF4-FFF2-40B4-BE49-F238E27FC236}">
                <a16:creationId xmlns:a16="http://schemas.microsoft.com/office/drawing/2014/main" id="{374CD948-0487-DB45-BA8B-0223CC8CA8D9}"/>
              </a:ext>
            </a:extLst>
          </p:cNvPr>
          <p:cNvSpPr txBox="1"/>
          <p:nvPr/>
        </p:nvSpPr>
        <p:spPr>
          <a:xfrm>
            <a:off x="0" y="6627168"/>
            <a:ext cx="1186543" cy="230832"/>
          </a:xfrm>
          <a:prstGeom prst="rect">
            <a:avLst/>
          </a:prstGeom>
          <a:noFill/>
        </p:spPr>
        <p:txBody>
          <a:bodyPr wrap="none" rtlCol="0">
            <a:spAutoFit/>
          </a:bodyPr>
          <a:lstStyle/>
          <a:p>
            <a:r>
              <a:rPr lang="en-GB" sz="900" dirty="0">
                <a:solidFill>
                  <a:schemeClr val="tx1">
                    <a:lumMod val="50000"/>
                    <a:lumOff val="50000"/>
                  </a:schemeClr>
                </a:solidFill>
              </a:rPr>
              <a:t>[</a:t>
            </a:r>
            <a:r>
              <a:rPr lang="en-GB" sz="900" dirty="0" err="1">
                <a:solidFill>
                  <a:schemeClr val="tx1">
                    <a:lumMod val="50000"/>
                    <a:lumOff val="50000"/>
                  </a:schemeClr>
                </a:solidFill>
              </a:rPr>
              <a:t>Desvaux</a:t>
            </a:r>
            <a:r>
              <a:rPr lang="en-GB" sz="900" dirty="0">
                <a:solidFill>
                  <a:schemeClr val="tx1">
                    <a:lumMod val="50000"/>
                    <a:lumOff val="50000"/>
                  </a:schemeClr>
                </a:solidFill>
              </a:rPr>
              <a:t>  et al, 2021]</a:t>
            </a:r>
          </a:p>
        </p:txBody>
      </p:sp>
      <p:sp>
        <p:nvSpPr>
          <p:cNvPr id="2" name="ZoneTexte 1">
            <a:extLst>
              <a:ext uri="{FF2B5EF4-FFF2-40B4-BE49-F238E27FC236}">
                <a16:creationId xmlns:a16="http://schemas.microsoft.com/office/drawing/2014/main" id="{BA0FF7C4-B66A-1389-BB7F-48EC25CFB43E}"/>
              </a:ext>
            </a:extLst>
          </p:cNvPr>
          <p:cNvSpPr txBox="1"/>
          <p:nvPr/>
        </p:nvSpPr>
        <p:spPr>
          <a:xfrm>
            <a:off x="8934397" y="1101876"/>
            <a:ext cx="854721" cy="207749"/>
          </a:xfrm>
          <a:prstGeom prst="rect">
            <a:avLst/>
          </a:prstGeom>
          <a:noFill/>
        </p:spPr>
        <p:txBody>
          <a:bodyPr wrap="none" rtlCol="0">
            <a:spAutoFit/>
          </a:bodyPr>
          <a:lstStyle/>
          <a:p>
            <a:r>
              <a:rPr lang="en-GB" sz="750" b="1" dirty="0">
                <a:latin typeface="Corbel" panose="020B0503020204020204" pitchFamily="34" charset="0"/>
              </a:rPr>
              <a:t>dexamethasone</a:t>
            </a:r>
          </a:p>
        </p:txBody>
      </p:sp>
      <p:sp>
        <p:nvSpPr>
          <p:cNvPr id="19" name="ZoneTexte 18">
            <a:extLst>
              <a:ext uri="{FF2B5EF4-FFF2-40B4-BE49-F238E27FC236}">
                <a16:creationId xmlns:a16="http://schemas.microsoft.com/office/drawing/2014/main" id="{EC40D314-1766-B8C5-1EDD-23CE5A033F5A}"/>
              </a:ext>
            </a:extLst>
          </p:cNvPr>
          <p:cNvSpPr txBox="1"/>
          <p:nvPr/>
        </p:nvSpPr>
        <p:spPr>
          <a:xfrm>
            <a:off x="11239003" y="3429000"/>
            <a:ext cx="736099" cy="207749"/>
          </a:xfrm>
          <a:prstGeom prst="rect">
            <a:avLst/>
          </a:prstGeom>
          <a:noFill/>
        </p:spPr>
        <p:txBody>
          <a:bodyPr wrap="none" rtlCol="0">
            <a:spAutoFit/>
          </a:bodyPr>
          <a:lstStyle/>
          <a:p>
            <a:r>
              <a:rPr lang="en-GB" sz="750" b="1" dirty="0">
                <a:latin typeface="Corbel" panose="020B0503020204020204" pitchFamily="34" charset="0"/>
              </a:rPr>
              <a:t>anti-alarmins</a:t>
            </a:r>
          </a:p>
        </p:txBody>
      </p:sp>
    </p:spTree>
    <p:extLst>
      <p:ext uri="{BB962C8B-B14F-4D97-AF65-F5344CB8AC3E}">
        <p14:creationId xmlns:p14="http://schemas.microsoft.com/office/powerpoint/2010/main" val="14825717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Ellipse 27">
            <a:extLst>
              <a:ext uri="{FF2B5EF4-FFF2-40B4-BE49-F238E27FC236}">
                <a16:creationId xmlns:a16="http://schemas.microsoft.com/office/drawing/2014/main" id="{D446FCF6-B7ED-E242-9F98-9FB906CC9460}"/>
              </a:ext>
            </a:extLst>
          </p:cNvPr>
          <p:cNvSpPr>
            <a:spLocks noChangeAspect="1"/>
          </p:cNvSpPr>
          <p:nvPr/>
        </p:nvSpPr>
        <p:spPr>
          <a:xfrm>
            <a:off x="4666123" y="2824497"/>
            <a:ext cx="2205678" cy="2205678"/>
          </a:xfrm>
          <a:prstGeom prst="ellipse">
            <a:avLst/>
          </a:prstGeom>
          <a:noFill/>
          <a:ln w="38100">
            <a:solidFill>
              <a:srgbClr val="0B1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ZoneTexte 6">
            <a:extLst>
              <a:ext uri="{FF2B5EF4-FFF2-40B4-BE49-F238E27FC236}">
                <a16:creationId xmlns:a16="http://schemas.microsoft.com/office/drawing/2014/main" id="{FC887D8D-9162-2244-AD2A-A7C7BB858A52}"/>
              </a:ext>
            </a:extLst>
          </p:cNvPr>
          <p:cNvSpPr txBox="1"/>
          <p:nvPr/>
        </p:nvSpPr>
        <p:spPr>
          <a:xfrm>
            <a:off x="323860" y="142880"/>
            <a:ext cx="1943674" cy="553998"/>
          </a:xfrm>
          <a:prstGeom prst="rect">
            <a:avLst/>
          </a:prstGeom>
          <a:noFill/>
        </p:spPr>
        <p:txBody>
          <a:bodyPr wrap="none" rtlCol="0">
            <a:spAutoFit/>
          </a:bodyPr>
          <a:lstStyle/>
          <a:p>
            <a:r>
              <a:rPr lang="en-GB" sz="3000" b="1" dirty="0">
                <a:solidFill>
                  <a:srgbClr val="0B1333"/>
                </a:solidFill>
                <a:latin typeface="Corbel" panose="020B0503020204020204" pitchFamily="34" charset="0"/>
              </a:rPr>
              <a:t>Since 2000</a:t>
            </a:r>
          </a:p>
        </p:txBody>
      </p:sp>
      <p:cxnSp>
        <p:nvCxnSpPr>
          <p:cNvPr id="13" name="Connecteur droit 12">
            <a:extLst>
              <a:ext uri="{FF2B5EF4-FFF2-40B4-BE49-F238E27FC236}">
                <a16:creationId xmlns:a16="http://schemas.microsoft.com/office/drawing/2014/main" id="{5806400B-7DB8-3E48-A26E-6B9E1DEDD589}"/>
              </a:ext>
            </a:extLst>
          </p:cNvPr>
          <p:cNvCxnSpPr/>
          <p:nvPr/>
        </p:nvCxnSpPr>
        <p:spPr>
          <a:xfrm>
            <a:off x="352436" y="739742"/>
            <a:ext cx="6120000" cy="0"/>
          </a:xfrm>
          <a:prstGeom prst="line">
            <a:avLst/>
          </a:prstGeom>
          <a:ln w="12700">
            <a:solidFill>
              <a:srgbClr val="0B1333"/>
            </a:solidFill>
          </a:ln>
        </p:spPr>
        <p:style>
          <a:lnRef idx="1">
            <a:schemeClr val="accent1"/>
          </a:lnRef>
          <a:fillRef idx="0">
            <a:schemeClr val="accent1"/>
          </a:fillRef>
          <a:effectRef idx="0">
            <a:schemeClr val="accent1"/>
          </a:effectRef>
          <a:fontRef idx="minor">
            <a:schemeClr val="tx1"/>
          </a:fontRef>
        </p:style>
      </p:cxnSp>
      <p:grpSp>
        <p:nvGrpSpPr>
          <p:cNvPr id="30" name="Groupe 29">
            <a:extLst>
              <a:ext uri="{FF2B5EF4-FFF2-40B4-BE49-F238E27FC236}">
                <a16:creationId xmlns:a16="http://schemas.microsoft.com/office/drawing/2014/main" id="{C3D2914A-13F4-4346-8331-190F7CF3A9E2}"/>
              </a:ext>
            </a:extLst>
          </p:cNvPr>
          <p:cNvGrpSpPr/>
          <p:nvPr/>
        </p:nvGrpSpPr>
        <p:grpSpPr>
          <a:xfrm>
            <a:off x="2433169" y="2033960"/>
            <a:ext cx="2880000" cy="1800000"/>
            <a:chOff x="2181346" y="1879707"/>
            <a:chExt cx="2880000" cy="1800000"/>
          </a:xfrm>
        </p:grpSpPr>
        <p:sp>
          <p:nvSpPr>
            <p:cNvPr id="34" name="Rectangle 33">
              <a:extLst>
                <a:ext uri="{FF2B5EF4-FFF2-40B4-BE49-F238E27FC236}">
                  <a16:creationId xmlns:a16="http://schemas.microsoft.com/office/drawing/2014/main" id="{0C12D46E-6CC7-EA4A-B7DD-55BB4E97A444}"/>
                </a:ext>
              </a:extLst>
            </p:cNvPr>
            <p:cNvSpPr/>
            <p:nvPr/>
          </p:nvSpPr>
          <p:spPr>
            <a:xfrm>
              <a:off x="2181346" y="1879707"/>
              <a:ext cx="2880000" cy="1800000"/>
            </a:xfrm>
            <a:prstGeom prst="rect">
              <a:avLst/>
            </a:prstGeom>
            <a:solidFill>
              <a:schemeClr val="bg1"/>
            </a:solidFill>
            <a:ln>
              <a:solidFill>
                <a:srgbClr val="0B133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Image 24">
              <a:extLst>
                <a:ext uri="{FF2B5EF4-FFF2-40B4-BE49-F238E27FC236}">
                  <a16:creationId xmlns:a16="http://schemas.microsoft.com/office/drawing/2014/main" id="{1C65E3EC-9DE2-2E4B-9D20-CFB4CA5A4118}"/>
                </a:ext>
              </a:extLst>
            </p:cNvPr>
            <p:cNvPicPr>
              <a:picLocks noChangeAspect="1"/>
            </p:cNvPicPr>
            <p:nvPr/>
          </p:nvPicPr>
          <p:blipFill rotWithShape="1">
            <a:blip r:embed="rId2"/>
            <a:srcRect b="43577"/>
            <a:stretch/>
          </p:blipFill>
          <p:spPr>
            <a:xfrm>
              <a:off x="2253246" y="1947863"/>
              <a:ext cx="2707623" cy="1692264"/>
            </a:xfrm>
            <a:prstGeom prst="rect">
              <a:avLst/>
            </a:prstGeom>
            <a:ln>
              <a:noFill/>
            </a:ln>
            <a:effectLst/>
          </p:spPr>
        </p:pic>
      </p:grpSp>
      <p:sp>
        <p:nvSpPr>
          <p:cNvPr id="3" name="ZoneTexte 2">
            <a:extLst>
              <a:ext uri="{FF2B5EF4-FFF2-40B4-BE49-F238E27FC236}">
                <a16:creationId xmlns:a16="http://schemas.microsoft.com/office/drawing/2014/main" id="{594A85CD-33D5-2940-BEEA-2ED16A2C61C1}"/>
              </a:ext>
            </a:extLst>
          </p:cNvPr>
          <p:cNvSpPr txBox="1"/>
          <p:nvPr/>
        </p:nvSpPr>
        <p:spPr>
          <a:xfrm>
            <a:off x="2350982" y="1506260"/>
            <a:ext cx="1290481" cy="461665"/>
          </a:xfrm>
          <a:prstGeom prst="rect">
            <a:avLst/>
          </a:prstGeom>
          <a:noFill/>
        </p:spPr>
        <p:txBody>
          <a:bodyPr wrap="none" rtlCol="0">
            <a:spAutoFit/>
          </a:bodyPr>
          <a:lstStyle/>
          <a:p>
            <a:r>
              <a:rPr lang="en-GB" sz="1200" b="1" dirty="0"/>
              <a:t>Decline of</a:t>
            </a:r>
          </a:p>
          <a:p>
            <a:r>
              <a:rPr lang="en-GB" sz="1200" b="1" dirty="0"/>
              <a:t>R&amp;D productivity</a:t>
            </a:r>
          </a:p>
        </p:txBody>
      </p:sp>
      <p:sp>
        <p:nvSpPr>
          <p:cNvPr id="29" name="ZoneTexte 28">
            <a:extLst>
              <a:ext uri="{FF2B5EF4-FFF2-40B4-BE49-F238E27FC236}">
                <a16:creationId xmlns:a16="http://schemas.microsoft.com/office/drawing/2014/main" id="{E20A827D-D8E4-FA4F-9259-006BB3B6DB98}"/>
              </a:ext>
            </a:extLst>
          </p:cNvPr>
          <p:cNvSpPr txBox="1"/>
          <p:nvPr/>
        </p:nvSpPr>
        <p:spPr>
          <a:xfrm>
            <a:off x="6081712" y="1149892"/>
            <a:ext cx="1812163" cy="461665"/>
          </a:xfrm>
          <a:prstGeom prst="rect">
            <a:avLst/>
          </a:prstGeom>
          <a:noFill/>
        </p:spPr>
        <p:txBody>
          <a:bodyPr wrap="none" rtlCol="0">
            <a:spAutoFit/>
          </a:bodyPr>
          <a:lstStyle/>
          <a:p>
            <a:r>
              <a:rPr lang="en-GB" sz="1200" b="1" dirty="0"/>
              <a:t>Large-scale &amp; multimodal</a:t>
            </a:r>
          </a:p>
          <a:p>
            <a:r>
              <a:rPr lang="en-GB" sz="1200" b="1" dirty="0"/>
              <a:t>patient profiling</a:t>
            </a:r>
          </a:p>
        </p:txBody>
      </p:sp>
      <p:grpSp>
        <p:nvGrpSpPr>
          <p:cNvPr id="31" name="Groupe 30">
            <a:extLst>
              <a:ext uri="{FF2B5EF4-FFF2-40B4-BE49-F238E27FC236}">
                <a16:creationId xmlns:a16="http://schemas.microsoft.com/office/drawing/2014/main" id="{131B7EA9-ADAF-CA40-A0E4-3E6784919FE1}"/>
              </a:ext>
            </a:extLst>
          </p:cNvPr>
          <p:cNvGrpSpPr/>
          <p:nvPr/>
        </p:nvGrpSpPr>
        <p:grpSpPr>
          <a:xfrm>
            <a:off x="6166669" y="1673113"/>
            <a:ext cx="2880000" cy="1800000"/>
            <a:chOff x="6332578" y="1879707"/>
            <a:chExt cx="2880000" cy="1800000"/>
          </a:xfrm>
        </p:grpSpPr>
        <p:sp>
          <p:nvSpPr>
            <p:cNvPr id="27" name="Rectangle 26">
              <a:extLst>
                <a:ext uri="{FF2B5EF4-FFF2-40B4-BE49-F238E27FC236}">
                  <a16:creationId xmlns:a16="http://schemas.microsoft.com/office/drawing/2014/main" id="{118A3FDF-7F91-2B4A-8A91-9F559DF02148}"/>
                </a:ext>
              </a:extLst>
            </p:cNvPr>
            <p:cNvSpPr/>
            <p:nvPr/>
          </p:nvSpPr>
          <p:spPr>
            <a:xfrm>
              <a:off x="6332578" y="1879707"/>
              <a:ext cx="2880000" cy="1800000"/>
            </a:xfrm>
            <a:prstGeom prst="rect">
              <a:avLst/>
            </a:prstGeom>
            <a:solidFill>
              <a:schemeClr val="bg1"/>
            </a:solidFill>
            <a:ln>
              <a:solidFill>
                <a:srgbClr val="0B133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2" name="Picture 8" descr="The Third Wave of Next-Generation Sequencing | Lab Manager">
              <a:extLst>
                <a:ext uri="{FF2B5EF4-FFF2-40B4-BE49-F238E27FC236}">
                  <a16:creationId xmlns:a16="http://schemas.microsoft.com/office/drawing/2014/main" id="{AD4C13E3-D3A4-3F4A-9BAB-F284C1F69EC8}"/>
                </a:ext>
              </a:extLst>
            </p:cNvPr>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4578" y="1951707"/>
              <a:ext cx="2736000" cy="1655999"/>
            </a:xfrm>
            <a:prstGeom prst="rect">
              <a:avLst/>
            </a:prstGeom>
            <a:noFill/>
            <a:effectLst/>
            <a:extLst>
              <a:ext uri="{909E8E84-426E-40DD-AFC4-6F175D3DCCD1}">
                <a14:hiddenFill xmlns:a14="http://schemas.microsoft.com/office/drawing/2010/main">
                  <a:solidFill>
                    <a:srgbClr val="FFFFFF"/>
                  </a:solidFill>
                </a14:hiddenFill>
              </a:ext>
            </a:extLst>
          </p:spPr>
        </p:pic>
      </p:grpSp>
      <p:grpSp>
        <p:nvGrpSpPr>
          <p:cNvPr id="35" name="Groupe 34">
            <a:extLst>
              <a:ext uri="{FF2B5EF4-FFF2-40B4-BE49-F238E27FC236}">
                <a16:creationId xmlns:a16="http://schemas.microsoft.com/office/drawing/2014/main" id="{A0893E7C-B307-1D4C-B41B-07A289EB03E3}"/>
              </a:ext>
            </a:extLst>
          </p:cNvPr>
          <p:cNvGrpSpPr/>
          <p:nvPr/>
        </p:nvGrpSpPr>
        <p:grpSpPr>
          <a:xfrm>
            <a:off x="2645807" y="4283080"/>
            <a:ext cx="2880000" cy="1800000"/>
            <a:chOff x="2181345" y="4300645"/>
            <a:chExt cx="2880000" cy="1800000"/>
          </a:xfrm>
        </p:grpSpPr>
        <p:sp>
          <p:nvSpPr>
            <p:cNvPr id="36" name="Rectangle 35">
              <a:extLst>
                <a:ext uri="{FF2B5EF4-FFF2-40B4-BE49-F238E27FC236}">
                  <a16:creationId xmlns:a16="http://schemas.microsoft.com/office/drawing/2014/main" id="{67441613-55F4-344E-B366-1D6B3E9FFCBC}"/>
                </a:ext>
              </a:extLst>
            </p:cNvPr>
            <p:cNvSpPr/>
            <p:nvPr/>
          </p:nvSpPr>
          <p:spPr>
            <a:xfrm>
              <a:off x="2181345" y="4300645"/>
              <a:ext cx="2880000" cy="1800000"/>
            </a:xfrm>
            <a:prstGeom prst="rect">
              <a:avLst/>
            </a:prstGeom>
            <a:solidFill>
              <a:schemeClr val="bg1"/>
            </a:solidFill>
            <a:ln>
              <a:solidFill>
                <a:srgbClr val="0B133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34" name="Picture 10" descr="Optimising high-performance computing, a scientific and ecological  challenge | Inria">
              <a:extLst>
                <a:ext uri="{FF2B5EF4-FFF2-40B4-BE49-F238E27FC236}">
                  <a16:creationId xmlns:a16="http://schemas.microsoft.com/office/drawing/2014/main" id="{A5F47B70-49C2-A44B-B81C-8012DFE8F2E1}"/>
                </a:ext>
              </a:extLst>
            </p:cNvPr>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5345" y="4354645"/>
              <a:ext cx="2752000" cy="1692000"/>
            </a:xfrm>
            <a:prstGeom prst="rect">
              <a:avLst/>
            </a:prstGeom>
            <a:noFill/>
            <a:extLst>
              <a:ext uri="{909E8E84-426E-40DD-AFC4-6F175D3DCCD1}">
                <a14:hiddenFill xmlns:a14="http://schemas.microsoft.com/office/drawing/2010/main">
                  <a:solidFill>
                    <a:srgbClr val="FFFFFF"/>
                  </a:solidFill>
                </a14:hiddenFill>
              </a:ext>
            </a:extLst>
          </p:spPr>
        </p:pic>
      </p:grpSp>
      <p:sp>
        <p:nvSpPr>
          <p:cNvPr id="37" name="ZoneTexte 36">
            <a:extLst>
              <a:ext uri="{FF2B5EF4-FFF2-40B4-BE49-F238E27FC236}">
                <a16:creationId xmlns:a16="http://schemas.microsoft.com/office/drawing/2014/main" id="{356BC35A-6180-8249-95A9-060F85068A71}"/>
              </a:ext>
            </a:extLst>
          </p:cNvPr>
          <p:cNvSpPr txBox="1"/>
          <p:nvPr/>
        </p:nvSpPr>
        <p:spPr>
          <a:xfrm>
            <a:off x="2574367" y="6151362"/>
            <a:ext cx="1639551" cy="461665"/>
          </a:xfrm>
          <a:prstGeom prst="rect">
            <a:avLst/>
          </a:prstGeom>
          <a:noFill/>
        </p:spPr>
        <p:txBody>
          <a:bodyPr wrap="none" rtlCol="0">
            <a:spAutoFit/>
          </a:bodyPr>
          <a:lstStyle/>
          <a:p>
            <a:r>
              <a:rPr lang="en-GB" sz="1200" b="1" dirty="0"/>
              <a:t>Data storage, access</a:t>
            </a:r>
          </a:p>
          <a:p>
            <a:r>
              <a:rPr lang="en-GB" sz="1200" b="1" dirty="0"/>
              <a:t>&amp; treatment capacities</a:t>
            </a:r>
          </a:p>
        </p:txBody>
      </p:sp>
      <p:grpSp>
        <p:nvGrpSpPr>
          <p:cNvPr id="33" name="Groupe 32">
            <a:extLst>
              <a:ext uri="{FF2B5EF4-FFF2-40B4-BE49-F238E27FC236}">
                <a16:creationId xmlns:a16="http://schemas.microsoft.com/office/drawing/2014/main" id="{E68C85A2-91FB-3743-ADD2-41858C0D0C50}"/>
              </a:ext>
            </a:extLst>
          </p:cNvPr>
          <p:cNvGrpSpPr/>
          <p:nvPr/>
        </p:nvGrpSpPr>
        <p:grpSpPr>
          <a:xfrm>
            <a:off x="6166669" y="4179088"/>
            <a:ext cx="2880000" cy="1800000"/>
            <a:chOff x="6332578" y="4300645"/>
            <a:chExt cx="2880000" cy="1800000"/>
          </a:xfrm>
        </p:grpSpPr>
        <p:sp>
          <p:nvSpPr>
            <p:cNvPr id="40" name="Rectangle 39">
              <a:extLst>
                <a:ext uri="{FF2B5EF4-FFF2-40B4-BE49-F238E27FC236}">
                  <a16:creationId xmlns:a16="http://schemas.microsoft.com/office/drawing/2014/main" id="{B8636D7F-E8FC-4248-92CF-AE0F56CB8EB7}"/>
                </a:ext>
              </a:extLst>
            </p:cNvPr>
            <p:cNvSpPr/>
            <p:nvPr/>
          </p:nvSpPr>
          <p:spPr>
            <a:xfrm>
              <a:off x="6332578" y="4300645"/>
              <a:ext cx="2880000" cy="1800000"/>
            </a:xfrm>
            <a:prstGeom prst="rect">
              <a:avLst/>
            </a:prstGeom>
            <a:solidFill>
              <a:schemeClr val="bg1"/>
            </a:solidFill>
            <a:ln>
              <a:solidFill>
                <a:srgbClr val="0B133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38" name="Picture 14">
              <a:extLst>
                <a:ext uri="{FF2B5EF4-FFF2-40B4-BE49-F238E27FC236}">
                  <a16:creationId xmlns:a16="http://schemas.microsoft.com/office/drawing/2014/main" id="{9E99AB5D-2980-AF48-8E93-AE335F0FEDD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870" r="7734"/>
            <a:stretch/>
          </p:blipFill>
          <p:spPr bwMode="auto">
            <a:xfrm>
              <a:off x="6404578" y="4354645"/>
              <a:ext cx="2735999" cy="1692000"/>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ZoneTexte 40">
            <a:extLst>
              <a:ext uri="{FF2B5EF4-FFF2-40B4-BE49-F238E27FC236}">
                <a16:creationId xmlns:a16="http://schemas.microsoft.com/office/drawing/2014/main" id="{C7B87D81-3C5C-5B49-AA14-8D8DD40583CC}"/>
              </a:ext>
            </a:extLst>
          </p:cNvPr>
          <p:cNvSpPr txBox="1"/>
          <p:nvPr/>
        </p:nvSpPr>
        <p:spPr>
          <a:xfrm>
            <a:off x="6083623" y="6005091"/>
            <a:ext cx="1573892" cy="461665"/>
          </a:xfrm>
          <a:prstGeom prst="rect">
            <a:avLst/>
          </a:prstGeom>
          <a:noFill/>
        </p:spPr>
        <p:txBody>
          <a:bodyPr wrap="none" rtlCol="0">
            <a:spAutoFit/>
          </a:bodyPr>
          <a:lstStyle/>
          <a:p>
            <a:r>
              <a:rPr lang="en-GB" sz="1200" b="1" dirty="0">
                <a:solidFill>
                  <a:srgbClr val="0B1333"/>
                </a:solidFill>
              </a:rPr>
              <a:t>Diversification of</a:t>
            </a:r>
          </a:p>
          <a:p>
            <a:r>
              <a:rPr lang="en-GB" sz="1200" b="1" dirty="0">
                <a:solidFill>
                  <a:srgbClr val="0B1333"/>
                </a:solidFill>
              </a:rPr>
              <a:t>therapeutic strategies</a:t>
            </a:r>
          </a:p>
        </p:txBody>
      </p:sp>
      <p:sp>
        <p:nvSpPr>
          <p:cNvPr id="24" name="Espace réservé du numéro de diapositive 7">
            <a:extLst>
              <a:ext uri="{FF2B5EF4-FFF2-40B4-BE49-F238E27FC236}">
                <a16:creationId xmlns:a16="http://schemas.microsoft.com/office/drawing/2014/main" id="{488F76C4-416F-854E-9446-844718CFD5BC}"/>
              </a:ext>
            </a:extLst>
          </p:cNvPr>
          <p:cNvSpPr>
            <a:spLocks noGrp="1"/>
          </p:cNvSpPr>
          <p:nvPr>
            <p:ph type="sldNum" sz="quarter" idx="12"/>
          </p:nvPr>
        </p:nvSpPr>
        <p:spPr>
          <a:xfrm>
            <a:off x="9385002" y="6492875"/>
            <a:ext cx="2743200" cy="365125"/>
          </a:xfrm>
        </p:spPr>
        <p:txBody>
          <a:bodyPr/>
          <a:lstStyle/>
          <a:p>
            <a:fld id="{19F7C35C-926E-0E4D-AB5E-2EAC7CCF0320}" type="slidenum">
              <a:rPr lang="en-GB" smtClean="0"/>
              <a:t>5</a:t>
            </a:fld>
            <a:endParaRPr lang="en-GB" dirty="0"/>
          </a:p>
        </p:txBody>
      </p:sp>
    </p:spTree>
    <p:extLst>
      <p:ext uri="{BB962C8B-B14F-4D97-AF65-F5344CB8AC3E}">
        <p14:creationId xmlns:p14="http://schemas.microsoft.com/office/powerpoint/2010/main" val="17560355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ZoneTexte 51">
            <a:extLst>
              <a:ext uri="{FF2B5EF4-FFF2-40B4-BE49-F238E27FC236}">
                <a16:creationId xmlns:a16="http://schemas.microsoft.com/office/drawing/2014/main" id="{0814AB9C-96D3-3441-A6D3-CF1DC666C6B3}"/>
              </a:ext>
            </a:extLst>
          </p:cNvPr>
          <p:cNvSpPr txBox="1"/>
          <p:nvPr/>
        </p:nvSpPr>
        <p:spPr>
          <a:xfrm>
            <a:off x="2402744" y="2921168"/>
            <a:ext cx="7386513" cy="553998"/>
          </a:xfrm>
          <a:prstGeom prst="rect">
            <a:avLst/>
          </a:prstGeom>
          <a:noFill/>
        </p:spPr>
        <p:txBody>
          <a:bodyPr wrap="square" rtlCol="0">
            <a:spAutoFit/>
          </a:bodyPr>
          <a:lstStyle/>
          <a:p>
            <a:pPr algn="ctr"/>
            <a:r>
              <a:rPr lang="en-GB" sz="3000" b="1" dirty="0">
                <a:solidFill>
                  <a:srgbClr val="0B1333"/>
                </a:solidFill>
                <a:latin typeface="Corbel" panose="020B0503020204020204" pitchFamily="34" charset="0"/>
              </a:rPr>
              <a:t>Concluding remarks</a:t>
            </a:r>
          </a:p>
        </p:txBody>
      </p:sp>
    </p:spTree>
    <p:extLst>
      <p:ext uri="{BB962C8B-B14F-4D97-AF65-F5344CB8AC3E}">
        <p14:creationId xmlns:p14="http://schemas.microsoft.com/office/powerpoint/2010/main" val="4509202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FC887D8D-9162-2244-AD2A-A7C7BB858A52}"/>
              </a:ext>
            </a:extLst>
          </p:cNvPr>
          <p:cNvSpPr txBox="1"/>
          <p:nvPr/>
        </p:nvSpPr>
        <p:spPr>
          <a:xfrm>
            <a:off x="323860" y="142880"/>
            <a:ext cx="2967479" cy="553998"/>
          </a:xfrm>
          <a:prstGeom prst="rect">
            <a:avLst/>
          </a:prstGeom>
          <a:noFill/>
        </p:spPr>
        <p:txBody>
          <a:bodyPr wrap="none" rtlCol="0">
            <a:spAutoFit/>
          </a:bodyPr>
          <a:lstStyle/>
          <a:p>
            <a:r>
              <a:rPr lang="en-GB" sz="3000" b="1" dirty="0">
                <a:solidFill>
                  <a:srgbClr val="0B1333"/>
                </a:solidFill>
                <a:latin typeface="Corbel" panose="020B0503020204020204" pitchFamily="34" charset="0"/>
              </a:rPr>
              <a:t>Expected impact</a:t>
            </a:r>
          </a:p>
        </p:txBody>
      </p:sp>
      <p:cxnSp>
        <p:nvCxnSpPr>
          <p:cNvPr id="13" name="Connecteur droit 12">
            <a:extLst>
              <a:ext uri="{FF2B5EF4-FFF2-40B4-BE49-F238E27FC236}">
                <a16:creationId xmlns:a16="http://schemas.microsoft.com/office/drawing/2014/main" id="{5806400B-7DB8-3E48-A26E-6B9E1DEDD589}"/>
              </a:ext>
            </a:extLst>
          </p:cNvPr>
          <p:cNvCxnSpPr/>
          <p:nvPr/>
        </p:nvCxnSpPr>
        <p:spPr>
          <a:xfrm>
            <a:off x="352436" y="739742"/>
            <a:ext cx="6120000" cy="0"/>
          </a:xfrm>
          <a:prstGeom prst="line">
            <a:avLst/>
          </a:prstGeom>
          <a:ln w="12700">
            <a:solidFill>
              <a:srgbClr val="0B1333"/>
            </a:solidFill>
          </a:ln>
        </p:spPr>
        <p:style>
          <a:lnRef idx="1">
            <a:schemeClr val="accent1"/>
          </a:lnRef>
          <a:fillRef idx="0">
            <a:schemeClr val="accent1"/>
          </a:fillRef>
          <a:effectRef idx="0">
            <a:schemeClr val="accent1"/>
          </a:effectRef>
          <a:fontRef idx="minor">
            <a:schemeClr val="tx1"/>
          </a:fontRef>
        </p:style>
      </p:cxnSp>
      <p:sp>
        <p:nvSpPr>
          <p:cNvPr id="5" name="Espace réservé du numéro de diapositive 7">
            <a:extLst>
              <a:ext uri="{FF2B5EF4-FFF2-40B4-BE49-F238E27FC236}">
                <a16:creationId xmlns:a16="http://schemas.microsoft.com/office/drawing/2014/main" id="{719FE971-CFB1-8649-A7E4-643950BF3263}"/>
              </a:ext>
            </a:extLst>
          </p:cNvPr>
          <p:cNvSpPr>
            <a:spLocks noGrp="1"/>
          </p:cNvSpPr>
          <p:nvPr>
            <p:ph type="sldNum" sz="quarter" idx="12"/>
          </p:nvPr>
        </p:nvSpPr>
        <p:spPr>
          <a:xfrm>
            <a:off x="9385002" y="6492875"/>
            <a:ext cx="2743200" cy="365125"/>
          </a:xfrm>
        </p:spPr>
        <p:txBody>
          <a:bodyPr/>
          <a:lstStyle/>
          <a:p>
            <a:fld id="{19F7C35C-926E-0E4D-AB5E-2EAC7CCF0320}" type="slidenum">
              <a:rPr lang="en-GB" smtClean="0"/>
              <a:t>51</a:t>
            </a:fld>
            <a:endParaRPr lang="en-GB" dirty="0"/>
          </a:p>
        </p:txBody>
      </p:sp>
      <p:pic>
        <p:nvPicPr>
          <p:cNvPr id="3" name="Image 2">
            <a:extLst>
              <a:ext uri="{FF2B5EF4-FFF2-40B4-BE49-F238E27FC236}">
                <a16:creationId xmlns:a16="http://schemas.microsoft.com/office/drawing/2014/main" id="{C9665FB5-97CE-42CB-7957-44809C9E0680}"/>
              </a:ext>
            </a:extLst>
          </p:cNvPr>
          <p:cNvPicPr>
            <a:picLocks noChangeAspect="1"/>
          </p:cNvPicPr>
          <p:nvPr/>
        </p:nvPicPr>
        <p:blipFill>
          <a:blip r:embed="rId2"/>
          <a:stretch>
            <a:fillRect/>
          </a:stretch>
        </p:blipFill>
        <p:spPr>
          <a:xfrm>
            <a:off x="783144" y="1084520"/>
            <a:ext cx="3869178" cy="5151535"/>
          </a:xfrm>
          <a:prstGeom prst="rect">
            <a:avLst/>
          </a:prstGeom>
          <a:effectLst>
            <a:outerShdw blurRad="50800" dist="38100" dir="2700000" algn="tl" rotWithShape="0">
              <a:prstClr val="black">
                <a:alpha val="40000"/>
              </a:prstClr>
            </a:outerShdw>
          </a:effectLst>
        </p:spPr>
      </p:pic>
      <p:sp>
        <p:nvSpPr>
          <p:cNvPr id="8" name="ZoneTexte 7">
            <a:extLst>
              <a:ext uri="{FF2B5EF4-FFF2-40B4-BE49-F238E27FC236}">
                <a16:creationId xmlns:a16="http://schemas.microsoft.com/office/drawing/2014/main" id="{1711613F-553A-BA9E-7286-7F2059B7ACF8}"/>
              </a:ext>
            </a:extLst>
          </p:cNvPr>
          <p:cNvSpPr txBox="1"/>
          <p:nvPr/>
        </p:nvSpPr>
        <p:spPr>
          <a:xfrm>
            <a:off x="5605091" y="1859339"/>
            <a:ext cx="3869178" cy="3139321"/>
          </a:xfrm>
          <a:prstGeom prst="rect">
            <a:avLst/>
          </a:prstGeom>
          <a:noFill/>
        </p:spPr>
        <p:txBody>
          <a:bodyPr wrap="square">
            <a:spAutoFit/>
          </a:bodyPr>
          <a:lstStyle/>
          <a:p>
            <a:r>
              <a:rPr lang="fr-FR" sz="1800" dirty="0">
                <a:effectLst/>
                <a:latin typeface="MinionPro"/>
              </a:rPr>
              <a:t>- </a:t>
            </a:r>
            <a:r>
              <a:rPr lang="fr-FR" sz="1800" dirty="0" err="1">
                <a:effectLst/>
                <a:latin typeface="MinionPro"/>
              </a:rPr>
              <a:t>faster</a:t>
            </a:r>
            <a:r>
              <a:rPr lang="fr-FR" sz="1800" dirty="0">
                <a:effectLst/>
                <a:latin typeface="MinionPro"/>
              </a:rPr>
              <a:t> speed</a:t>
            </a:r>
          </a:p>
          <a:p>
            <a:endParaRPr lang="fr-FR" sz="1800" dirty="0">
              <a:effectLst/>
              <a:latin typeface="MinionPro"/>
            </a:endParaRPr>
          </a:p>
          <a:p>
            <a:r>
              <a:rPr lang="fr-FR" sz="1800" dirty="0">
                <a:effectLst/>
                <a:latin typeface="MinionPro"/>
              </a:rPr>
              <a:t>- </a:t>
            </a:r>
            <a:r>
              <a:rPr lang="fr-FR" sz="1800" dirty="0" err="1">
                <a:effectLst/>
                <a:latin typeface="MinionPro"/>
              </a:rPr>
              <a:t>lower</a:t>
            </a:r>
            <a:r>
              <a:rPr lang="fr-FR" sz="1800" dirty="0">
                <a:effectLst/>
                <a:latin typeface="MinionPro"/>
              </a:rPr>
              <a:t> </a:t>
            </a:r>
            <a:r>
              <a:rPr lang="fr-FR" sz="1800" dirty="0" err="1">
                <a:effectLst/>
                <a:latin typeface="MinionPro"/>
              </a:rPr>
              <a:t>cost</a:t>
            </a:r>
            <a:endParaRPr lang="fr-FR" dirty="0">
              <a:latin typeface="MinionPro"/>
            </a:endParaRPr>
          </a:p>
          <a:p>
            <a:endParaRPr lang="fr-FR" sz="1800" dirty="0">
              <a:effectLst/>
              <a:latin typeface="MinionPro"/>
            </a:endParaRPr>
          </a:p>
          <a:p>
            <a:r>
              <a:rPr lang="fr-FR" sz="1800" dirty="0">
                <a:effectLst/>
                <a:latin typeface="MinionPro"/>
              </a:rPr>
              <a:t>- </a:t>
            </a:r>
            <a:r>
              <a:rPr lang="fr-FR" sz="1800" dirty="0" err="1">
                <a:effectLst/>
                <a:latin typeface="MinionPro"/>
              </a:rPr>
              <a:t>broader</a:t>
            </a:r>
            <a:r>
              <a:rPr lang="fr-FR" sz="1800" dirty="0">
                <a:effectLst/>
                <a:latin typeface="MinionPro"/>
              </a:rPr>
              <a:t> </a:t>
            </a:r>
            <a:r>
              <a:rPr lang="fr-FR" sz="1800" dirty="0" err="1">
                <a:effectLst/>
                <a:latin typeface="MinionPro"/>
              </a:rPr>
              <a:t>molecular</a:t>
            </a:r>
            <a:r>
              <a:rPr lang="fr-FR" sz="1800" dirty="0">
                <a:effectLst/>
                <a:latin typeface="MinionPro"/>
              </a:rPr>
              <a:t> </a:t>
            </a:r>
            <a:r>
              <a:rPr lang="fr-FR" sz="1800" dirty="0" err="1">
                <a:effectLst/>
                <a:latin typeface="MinionPro"/>
              </a:rPr>
              <a:t>diversity</a:t>
            </a:r>
            <a:endParaRPr lang="fr-FR" dirty="0">
              <a:latin typeface="MinionPro"/>
            </a:endParaRPr>
          </a:p>
          <a:p>
            <a:endParaRPr lang="fr-FR" sz="1800" dirty="0">
              <a:effectLst/>
              <a:latin typeface="MinionPro"/>
            </a:endParaRPr>
          </a:p>
          <a:p>
            <a:r>
              <a:rPr lang="fr-FR" dirty="0">
                <a:latin typeface="MinionPro"/>
              </a:rPr>
              <a:t>- </a:t>
            </a:r>
            <a:r>
              <a:rPr lang="fr-FR" dirty="0" err="1">
                <a:latin typeface="MinionPro"/>
              </a:rPr>
              <a:t>less</a:t>
            </a:r>
            <a:r>
              <a:rPr lang="fr-FR" dirty="0">
                <a:latin typeface="MinionPro"/>
              </a:rPr>
              <a:t> </a:t>
            </a:r>
            <a:r>
              <a:rPr lang="fr-FR" dirty="0" err="1">
                <a:latin typeface="MinionPro"/>
              </a:rPr>
              <a:t>animals</a:t>
            </a:r>
            <a:r>
              <a:rPr lang="fr-FR" dirty="0">
                <a:latin typeface="MinionPro"/>
              </a:rPr>
              <a:t> in </a:t>
            </a:r>
            <a:r>
              <a:rPr lang="fr-FR" dirty="0" err="1">
                <a:latin typeface="MinionPro"/>
              </a:rPr>
              <a:t>preclinical</a:t>
            </a:r>
            <a:r>
              <a:rPr lang="fr-FR" dirty="0">
                <a:latin typeface="MinionPro"/>
              </a:rPr>
              <a:t> </a:t>
            </a:r>
            <a:r>
              <a:rPr lang="fr-FR" dirty="0" err="1">
                <a:latin typeface="MinionPro"/>
              </a:rPr>
              <a:t>studies</a:t>
            </a:r>
            <a:endParaRPr lang="fr-FR" dirty="0">
              <a:latin typeface="MinionPro"/>
            </a:endParaRPr>
          </a:p>
          <a:p>
            <a:endParaRPr lang="fr-FR" sz="1800" dirty="0">
              <a:effectLst/>
              <a:latin typeface="MinionPro"/>
            </a:endParaRPr>
          </a:p>
          <a:p>
            <a:r>
              <a:rPr lang="fr-FR" dirty="0">
                <a:latin typeface="MinionPro"/>
              </a:rPr>
              <a:t>- </a:t>
            </a:r>
            <a:r>
              <a:rPr lang="fr-FR" dirty="0" err="1">
                <a:latin typeface="MinionPro"/>
              </a:rPr>
              <a:t>less</a:t>
            </a:r>
            <a:r>
              <a:rPr lang="fr-FR" dirty="0">
                <a:latin typeface="MinionPro"/>
              </a:rPr>
              <a:t> patients in </a:t>
            </a:r>
            <a:r>
              <a:rPr lang="fr-FR" dirty="0" err="1">
                <a:latin typeface="MinionPro"/>
              </a:rPr>
              <a:t>clinical</a:t>
            </a:r>
            <a:r>
              <a:rPr lang="fr-FR" dirty="0">
                <a:latin typeface="MinionPro"/>
              </a:rPr>
              <a:t> </a:t>
            </a:r>
            <a:r>
              <a:rPr lang="fr-FR" dirty="0" err="1">
                <a:latin typeface="MinionPro"/>
              </a:rPr>
              <a:t>studies</a:t>
            </a:r>
            <a:endParaRPr lang="fr-FR" sz="1800" dirty="0">
              <a:effectLst/>
              <a:latin typeface="MinionPro"/>
            </a:endParaRPr>
          </a:p>
          <a:p>
            <a:endParaRPr lang="fr-FR" sz="1800" dirty="0">
              <a:effectLst/>
              <a:latin typeface="MinionPro"/>
            </a:endParaRPr>
          </a:p>
          <a:p>
            <a:r>
              <a:rPr lang="fr-FR" sz="1800" dirty="0">
                <a:effectLst/>
                <a:latin typeface="MinionPro"/>
              </a:rPr>
              <a:t>- </a:t>
            </a:r>
            <a:r>
              <a:rPr lang="fr-FR" sz="1800" dirty="0" err="1">
                <a:effectLst/>
                <a:latin typeface="MinionPro"/>
              </a:rPr>
              <a:t>improved</a:t>
            </a:r>
            <a:r>
              <a:rPr lang="fr-FR" sz="1800" dirty="0">
                <a:effectLst/>
                <a:latin typeface="MinionPro"/>
              </a:rPr>
              <a:t> chances of </a:t>
            </a:r>
            <a:r>
              <a:rPr lang="fr-FR" sz="1800" dirty="0" err="1">
                <a:effectLst/>
                <a:latin typeface="MinionPro"/>
              </a:rPr>
              <a:t>clinical</a:t>
            </a:r>
            <a:r>
              <a:rPr lang="fr-FR" sz="1800" dirty="0">
                <a:effectLst/>
                <a:latin typeface="MinionPro"/>
              </a:rPr>
              <a:t> </a:t>
            </a:r>
            <a:r>
              <a:rPr lang="fr-FR" sz="1800" dirty="0" err="1">
                <a:effectLst/>
                <a:latin typeface="MinionPro"/>
              </a:rPr>
              <a:t>success</a:t>
            </a:r>
            <a:r>
              <a:rPr lang="fr-FR" sz="1800" dirty="0">
                <a:effectLst/>
                <a:latin typeface="MinionPro"/>
              </a:rPr>
              <a:t> </a:t>
            </a:r>
            <a:endParaRPr lang="fr-FR" dirty="0"/>
          </a:p>
        </p:txBody>
      </p:sp>
    </p:spTree>
    <p:extLst>
      <p:ext uri="{BB962C8B-B14F-4D97-AF65-F5344CB8AC3E}">
        <p14:creationId xmlns:p14="http://schemas.microsoft.com/office/powerpoint/2010/main" val="12710959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FC887D8D-9162-2244-AD2A-A7C7BB858A52}"/>
              </a:ext>
            </a:extLst>
          </p:cNvPr>
          <p:cNvSpPr txBox="1"/>
          <p:nvPr/>
        </p:nvSpPr>
        <p:spPr>
          <a:xfrm>
            <a:off x="323860" y="142880"/>
            <a:ext cx="5884944" cy="553998"/>
          </a:xfrm>
          <a:prstGeom prst="rect">
            <a:avLst/>
          </a:prstGeom>
          <a:noFill/>
        </p:spPr>
        <p:txBody>
          <a:bodyPr wrap="none" rtlCol="0">
            <a:spAutoFit/>
          </a:bodyPr>
          <a:lstStyle/>
          <a:p>
            <a:r>
              <a:rPr lang="en-GB" sz="3000" b="1" dirty="0">
                <a:solidFill>
                  <a:srgbClr val="0B1333"/>
                </a:solidFill>
                <a:latin typeface="Corbel" panose="020B0503020204020204" pitchFamily="34" charset="0"/>
              </a:rPr>
              <a:t>Need for transversality &amp; interface</a:t>
            </a:r>
          </a:p>
        </p:txBody>
      </p:sp>
      <p:cxnSp>
        <p:nvCxnSpPr>
          <p:cNvPr id="13" name="Connecteur droit 12">
            <a:extLst>
              <a:ext uri="{FF2B5EF4-FFF2-40B4-BE49-F238E27FC236}">
                <a16:creationId xmlns:a16="http://schemas.microsoft.com/office/drawing/2014/main" id="{5806400B-7DB8-3E48-A26E-6B9E1DEDD589}"/>
              </a:ext>
            </a:extLst>
          </p:cNvPr>
          <p:cNvCxnSpPr/>
          <p:nvPr/>
        </p:nvCxnSpPr>
        <p:spPr>
          <a:xfrm>
            <a:off x="352436" y="739742"/>
            <a:ext cx="6120000" cy="0"/>
          </a:xfrm>
          <a:prstGeom prst="line">
            <a:avLst/>
          </a:prstGeom>
          <a:ln w="12700">
            <a:solidFill>
              <a:srgbClr val="0B1333"/>
            </a:solidFill>
          </a:ln>
        </p:spPr>
        <p:style>
          <a:lnRef idx="1">
            <a:schemeClr val="accent1"/>
          </a:lnRef>
          <a:fillRef idx="0">
            <a:schemeClr val="accent1"/>
          </a:fillRef>
          <a:effectRef idx="0">
            <a:schemeClr val="accent1"/>
          </a:effectRef>
          <a:fontRef idx="minor">
            <a:schemeClr val="tx1"/>
          </a:fontRef>
        </p:style>
      </p:cxnSp>
      <p:sp>
        <p:nvSpPr>
          <p:cNvPr id="5" name="Espace réservé du numéro de diapositive 7">
            <a:extLst>
              <a:ext uri="{FF2B5EF4-FFF2-40B4-BE49-F238E27FC236}">
                <a16:creationId xmlns:a16="http://schemas.microsoft.com/office/drawing/2014/main" id="{719FE971-CFB1-8649-A7E4-643950BF3263}"/>
              </a:ext>
            </a:extLst>
          </p:cNvPr>
          <p:cNvSpPr>
            <a:spLocks noGrp="1"/>
          </p:cNvSpPr>
          <p:nvPr>
            <p:ph type="sldNum" sz="quarter" idx="12"/>
          </p:nvPr>
        </p:nvSpPr>
        <p:spPr>
          <a:xfrm>
            <a:off x="9385002" y="6492875"/>
            <a:ext cx="2743200" cy="365125"/>
          </a:xfrm>
        </p:spPr>
        <p:txBody>
          <a:bodyPr/>
          <a:lstStyle/>
          <a:p>
            <a:fld id="{19F7C35C-926E-0E4D-AB5E-2EAC7CCF0320}" type="slidenum">
              <a:rPr lang="en-GB" smtClean="0"/>
              <a:t>52</a:t>
            </a:fld>
            <a:endParaRPr lang="en-GB" dirty="0"/>
          </a:p>
        </p:txBody>
      </p:sp>
      <p:pic>
        <p:nvPicPr>
          <p:cNvPr id="2056" name="Picture 8" descr="About the OVUN | Our Voices">
            <a:extLst>
              <a:ext uri="{FF2B5EF4-FFF2-40B4-BE49-F238E27FC236}">
                <a16:creationId xmlns:a16="http://schemas.microsoft.com/office/drawing/2014/main" id="{781FBAF7-0A0A-D146-8A06-DD302B10DB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832" y="1736500"/>
            <a:ext cx="8521755" cy="4194301"/>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6EE4AC88-8FE4-3E46-926A-3CCB4972CA83}"/>
              </a:ext>
            </a:extLst>
          </p:cNvPr>
          <p:cNvSpPr txBox="1"/>
          <p:nvPr/>
        </p:nvSpPr>
        <p:spPr>
          <a:xfrm>
            <a:off x="5819686" y="2034370"/>
            <a:ext cx="922047" cy="307777"/>
          </a:xfrm>
          <a:prstGeom prst="rect">
            <a:avLst/>
          </a:prstGeom>
          <a:noFill/>
        </p:spPr>
        <p:txBody>
          <a:bodyPr wrap="none" rtlCol="0">
            <a:spAutoFit/>
          </a:bodyPr>
          <a:lstStyle/>
          <a:p>
            <a:r>
              <a:rPr lang="en-GB" sz="1400" b="1" dirty="0">
                <a:solidFill>
                  <a:srgbClr val="87BA88"/>
                </a:solidFill>
                <a:latin typeface="Corbel" panose="020B0503020204020204" pitchFamily="34" charset="0"/>
              </a:rPr>
              <a:t>hardware</a:t>
            </a:r>
          </a:p>
        </p:txBody>
      </p:sp>
      <p:sp>
        <p:nvSpPr>
          <p:cNvPr id="12" name="ZoneTexte 11">
            <a:extLst>
              <a:ext uri="{FF2B5EF4-FFF2-40B4-BE49-F238E27FC236}">
                <a16:creationId xmlns:a16="http://schemas.microsoft.com/office/drawing/2014/main" id="{B33781BA-5CF6-6844-874F-82128E2C32A2}"/>
              </a:ext>
            </a:extLst>
          </p:cNvPr>
          <p:cNvSpPr txBox="1"/>
          <p:nvPr/>
        </p:nvSpPr>
        <p:spPr>
          <a:xfrm>
            <a:off x="7249977" y="2909875"/>
            <a:ext cx="1479892" cy="307777"/>
          </a:xfrm>
          <a:prstGeom prst="rect">
            <a:avLst/>
          </a:prstGeom>
          <a:noFill/>
        </p:spPr>
        <p:txBody>
          <a:bodyPr wrap="none" rtlCol="0">
            <a:spAutoFit/>
          </a:bodyPr>
          <a:lstStyle/>
          <a:p>
            <a:r>
              <a:rPr lang="en-GB" sz="1400" b="1" dirty="0">
                <a:solidFill>
                  <a:srgbClr val="629488"/>
                </a:solidFill>
                <a:latin typeface="Corbel" panose="020B0503020204020204" pitchFamily="34" charset="0"/>
              </a:rPr>
              <a:t>cloud computing</a:t>
            </a:r>
          </a:p>
        </p:txBody>
      </p:sp>
      <p:sp>
        <p:nvSpPr>
          <p:cNvPr id="14" name="ZoneTexte 13">
            <a:extLst>
              <a:ext uri="{FF2B5EF4-FFF2-40B4-BE49-F238E27FC236}">
                <a16:creationId xmlns:a16="http://schemas.microsoft.com/office/drawing/2014/main" id="{23E564AF-87BF-D74E-B63A-87D6CA25F5C0}"/>
              </a:ext>
            </a:extLst>
          </p:cNvPr>
          <p:cNvSpPr txBox="1"/>
          <p:nvPr/>
        </p:nvSpPr>
        <p:spPr>
          <a:xfrm>
            <a:off x="6472436" y="5207512"/>
            <a:ext cx="1707519" cy="307777"/>
          </a:xfrm>
          <a:prstGeom prst="rect">
            <a:avLst/>
          </a:prstGeom>
          <a:noFill/>
        </p:spPr>
        <p:txBody>
          <a:bodyPr wrap="none" rtlCol="0">
            <a:spAutoFit/>
          </a:bodyPr>
          <a:lstStyle/>
          <a:p>
            <a:r>
              <a:rPr lang="en-GB" sz="1400" b="1" dirty="0">
                <a:solidFill>
                  <a:srgbClr val="7BB8A3"/>
                </a:solidFill>
                <a:latin typeface="Corbel" panose="020B0503020204020204" pitchFamily="34" charset="0"/>
              </a:rPr>
              <a:t>network computing</a:t>
            </a:r>
          </a:p>
        </p:txBody>
      </p:sp>
      <p:sp>
        <p:nvSpPr>
          <p:cNvPr id="15" name="ZoneTexte 14">
            <a:extLst>
              <a:ext uri="{FF2B5EF4-FFF2-40B4-BE49-F238E27FC236}">
                <a16:creationId xmlns:a16="http://schemas.microsoft.com/office/drawing/2014/main" id="{20785078-3DD9-3E46-8CFA-83D7B2E577B9}"/>
              </a:ext>
            </a:extLst>
          </p:cNvPr>
          <p:cNvSpPr txBox="1"/>
          <p:nvPr/>
        </p:nvSpPr>
        <p:spPr>
          <a:xfrm>
            <a:off x="439436" y="5332031"/>
            <a:ext cx="1516762" cy="307777"/>
          </a:xfrm>
          <a:prstGeom prst="rect">
            <a:avLst/>
          </a:prstGeom>
          <a:noFill/>
        </p:spPr>
        <p:txBody>
          <a:bodyPr wrap="none" rtlCol="0">
            <a:spAutoFit/>
          </a:bodyPr>
          <a:lstStyle/>
          <a:p>
            <a:r>
              <a:rPr lang="en-GB" sz="1400" b="1" dirty="0">
                <a:solidFill>
                  <a:srgbClr val="86BA8A"/>
                </a:solidFill>
                <a:latin typeface="Corbel" panose="020B0503020204020204" pitchFamily="34" charset="0"/>
              </a:rPr>
              <a:t>machine learning</a:t>
            </a:r>
          </a:p>
        </p:txBody>
      </p:sp>
      <p:sp>
        <p:nvSpPr>
          <p:cNvPr id="16" name="ZoneTexte 15">
            <a:extLst>
              <a:ext uri="{FF2B5EF4-FFF2-40B4-BE49-F238E27FC236}">
                <a16:creationId xmlns:a16="http://schemas.microsoft.com/office/drawing/2014/main" id="{A64EC837-60DA-7046-BB53-6AC331454239}"/>
              </a:ext>
            </a:extLst>
          </p:cNvPr>
          <p:cNvSpPr txBox="1"/>
          <p:nvPr/>
        </p:nvSpPr>
        <p:spPr>
          <a:xfrm>
            <a:off x="1082241" y="2473496"/>
            <a:ext cx="873957" cy="307777"/>
          </a:xfrm>
          <a:prstGeom prst="rect">
            <a:avLst/>
          </a:prstGeom>
          <a:noFill/>
        </p:spPr>
        <p:txBody>
          <a:bodyPr wrap="none" rtlCol="0">
            <a:spAutoFit/>
          </a:bodyPr>
          <a:lstStyle/>
          <a:p>
            <a:r>
              <a:rPr lang="en-GB" sz="1400" b="1" dirty="0">
                <a:solidFill>
                  <a:srgbClr val="81B995"/>
                </a:solidFill>
                <a:latin typeface="Corbel" panose="020B0503020204020204" pitchFamily="34" charset="0"/>
              </a:rPr>
              <a:t>statistics</a:t>
            </a:r>
          </a:p>
        </p:txBody>
      </p:sp>
      <p:sp>
        <p:nvSpPr>
          <p:cNvPr id="17" name="ZoneTexte 16">
            <a:extLst>
              <a:ext uri="{FF2B5EF4-FFF2-40B4-BE49-F238E27FC236}">
                <a16:creationId xmlns:a16="http://schemas.microsoft.com/office/drawing/2014/main" id="{CAB0D717-F3F1-594E-8081-59135503C8F8}"/>
              </a:ext>
            </a:extLst>
          </p:cNvPr>
          <p:cNvSpPr txBox="1"/>
          <p:nvPr/>
        </p:nvSpPr>
        <p:spPr>
          <a:xfrm>
            <a:off x="3266332" y="1750759"/>
            <a:ext cx="1305165" cy="307777"/>
          </a:xfrm>
          <a:prstGeom prst="rect">
            <a:avLst/>
          </a:prstGeom>
          <a:noFill/>
        </p:spPr>
        <p:txBody>
          <a:bodyPr wrap="none" rtlCol="0">
            <a:spAutoFit/>
          </a:bodyPr>
          <a:lstStyle/>
          <a:p>
            <a:r>
              <a:rPr lang="en-GB" sz="1400" b="1" dirty="0">
                <a:solidFill>
                  <a:srgbClr val="2778B1"/>
                </a:solidFill>
                <a:latin typeface="Corbel" panose="020B0503020204020204" pitchFamily="34" charset="0"/>
              </a:rPr>
              <a:t>bioinformatics</a:t>
            </a:r>
          </a:p>
        </p:txBody>
      </p:sp>
      <p:sp>
        <p:nvSpPr>
          <p:cNvPr id="18" name="ZoneTexte 17">
            <a:extLst>
              <a:ext uri="{FF2B5EF4-FFF2-40B4-BE49-F238E27FC236}">
                <a16:creationId xmlns:a16="http://schemas.microsoft.com/office/drawing/2014/main" id="{2DF949ED-A044-0942-92EF-B77A46EFAF38}"/>
              </a:ext>
            </a:extLst>
          </p:cNvPr>
          <p:cNvSpPr txBox="1"/>
          <p:nvPr/>
        </p:nvSpPr>
        <p:spPr>
          <a:xfrm>
            <a:off x="7438406" y="4376515"/>
            <a:ext cx="1483098" cy="523220"/>
          </a:xfrm>
          <a:prstGeom prst="rect">
            <a:avLst/>
          </a:prstGeom>
          <a:noFill/>
        </p:spPr>
        <p:txBody>
          <a:bodyPr wrap="none" rtlCol="0">
            <a:spAutoFit/>
          </a:bodyPr>
          <a:lstStyle/>
          <a:p>
            <a:pPr algn="ctr"/>
            <a:r>
              <a:rPr lang="en-GB" sz="1400" b="1" dirty="0">
                <a:solidFill>
                  <a:srgbClr val="81B995"/>
                </a:solidFill>
                <a:latin typeface="Corbel" panose="020B0503020204020204" pitchFamily="34" charset="0"/>
              </a:rPr>
              <a:t>high-throughput</a:t>
            </a:r>
          </a:p>
          <a:p>
            <a:pPr algn="ctr"/>
            <a:r>
              <a:rPr lang="en-GB" sz="1400" b="1" dirty="0">
                <a:solidFill>
                  <a:srgbClr val="81B995"/>
                </a:solidFill>
                <a:latin typeface="Corbel" panose="020B0503020204020204" pitchFamily="34" charset="0"/>
              </a:rPr>
              <a:t>biology</a:t>
            </a:r>
          </a:p>
        </p:txBody>
      </p:sp>
      <p:sp>
        <p:nvSpPr>
          <p:cNvPr id="19" name="ZoneTexte 18">
            <a:extLst>
              <a:ext uri="{FF2B5EF4-FFF2-40B4-BE49-F238E27FC236}">
                <a16:creationId xmlns:a16="http://schemas.microsoft.com/office/drawing/2014/main" id="{A5ED8EFA-6147-1442-90E5-2FAC780725F6}"/>
              </a:ext>
            </a:extLst>
          </p:cNvPr>
          <p:cNvSpPr txBox="1"/>
          <p:nvPr/>
        </p:nvSpPr>
        <p:spPr>
          <a:xfrm>
            <a:off x="2713228" y="5930801"/>
            <a:ext cx="1300356" cy="307777"/>
          </a:xfrm>
          <a:prstGeom prst="rect">
            <a:avLst/>
          </a:prstGeom>
          <a:noFill/>
        </p:spPr>
        <p:txBody>
          <a:bodyPr wrap="none" rtlCol="0">
            <a:spAutoFit/>
          </a:bodyPr>
          <a:lstStyle/>
          <a:p>
            <a:r>
              <a:rPr lang="en-GB" sz="1400" b="1" dirty="0">
                <a:solidFill>
                  <a:srgbClr val="6AB4C2"/>
                </a:solidFill>
                <a:latin typeface="Corbel" panose="020B0503020204020204" pitchFamily="34" charset="0"/>
              </a:rPr>
              <a:t>pharmacology</a:t>
            </a:r>
          </a:p>
        </p:txBody>
      </p:sp>
      <p:sp>
        <p:nvSpPr>
          <p:cNvPr id="20" name="ZoneTexte 19">
            <a:extLst>
              <a:ext uri="{FF2B5EF4-FFF2-40B4-BE49-F238E27FC236}">
                <a16:creationId xmlns:a16="http://schemas.microsoft.com/office/drawing/2014/main" id="{E258D8C1-074F-B046-91A6-CE65689F785C}"/>
              </a:ext>
            </a:extLst>
          </p:cNvPr>
          <p:cNvSpPr txBox="1"/>
          <p:nvPr/>
        </p:nvSpPr>
        <p:spPr>
          <a:xfrm>
            <a:off x="5079058" y="6009979"/>
            <a:ext cx="1366080" cy="307777"/>
          </a:xfrm>
          <a:prstGeom prst="rect">
            <a:avLst/>
          </a:prstGeom>
          <a:noFill/>
        </p:spPr>
        <p:txBody>
          <a:bodyPr wrap="none" rtlCol="0">
            <a:spAutoFit/>
          </a:bodyPr>
          <a:lstStyle/>
          <a:p>
            <a:r>
              <a:rPr lang="en-GB" sz="1400" b="1" dirty="0">
                <a:solidFill>
                  <a:srgbClr val="2679B1"/>
                </a:solidFill>
                <a:latin typeface="Corbel" panose="020B0503020204020204" pitchFamily="34" charset="0"/>
              </a:rPr>
              <a:t>clinical practice</a:t>
            </a:r>
          </a:p>
        </p:txBody>
      </p:sp>
      <p:sp>
        <p:nvSpPr>
          <p:cNvPr id="21" name="ZoneTexte 20">
            <a:extLst>
              <a:ext uri="{FF2B5EF4-FFF2-40B4-BE49-F238E27FC236}">
                <a16:creationId xmlns:a16="http://schemas.microsoft.com/office/drawing/2014/main" id="{92A28027-C5E5-B844-8A84-5FF1853013D3}"/>
              </a:ext>
            </a:extLst>
          </p:cNvPr>
          <p:cNvSpPr txBox="1"/>
          <p:nvPr/>
        </p:nvSpPr>
        <p:spPr>
          <a:xfrm>
            <a:off x="4571497" y="2319607"/>
            <a:ext cx="558166" cy="307777"/>
          </a:xfrm>
          <a:prstGeom prst="rect">
            <a:avLst/>
          </a:prstGeom>
          <a:noFill/>
        </p:spPr>
        <p:txBody>
          <a:bodyPr wrap="none" rtlCol="0">
            <a:spAutoFit/>
          </a:bodyPr>
          <a:lstStyle/>
          <a:p>
            <a:r>
              <a:rPr lang="en-GB" sz="1400" b="1" dirty="0">
                <a:solidFill>
                  <a:srgbClr val="68B5C6"/>
                </a:solidFill>
                <a:latin typeface="Corbel" panose="020B0503020204020204" pitchFamily="34" charset="0"/>
              </a:rPr>
              <a:t>legal</a:t>
            </a:r>
          </a:p>
        </p:txBody>
      </p:sp>
    </p:spTree>
    <p:extLst>
      <p:ext uri="{BB962C8B-B14F-4D97-AF65-F5344CB8AC3E}">
        <p14:creationId xmlns:p14="http://schemas.microsoft.com/office/powerpoint/2010/main" val="4167309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FC887D8D-9162-2244-AD2A-A7C7BB858A52}"/>
              </a:ext>
            </a:extLst>
          </p:cNvPr>
          <p:cNvSpPr txBox="1"/>
          <p:nvPr/>
        </p:nvSpPr>
        <p:spPr>
          <a:xfrm>
            <a:off x="323860" y="142880"/>
            <a:ext cx="3768980" cy="553998"/>
          </a:xfrm>
          <a:prstGeom prst="rect">
            <a:avLst/>
          </a:prstGeom>
          <a:noFill/>
        </p:spPr>
        <p:txBody>
          <a:bodyPr wrap="none" rtlCol="0">
            <a:spAutoFit/>
          </a:bodyPr>
          <a:lstStyle/>
          <a:p>
            <a:r>
              <a:rPr lang="en-GB" sz="3000" b="1" dirty="0">
                <a:solidFill>
                  <a:srgbClr val="0B1333"/>
                </a:solidFill>
                <a:latin typeface="Corbel" panose="020B0503020204020204" pitchFamily="34" charset="0"/>
              </a:rPr>
              <a:t>What is a good model</a:t>
            </a:r>
          </a:p>
        </p:txBody>
      </p:sp>
      <p:cxnSp>
        <p:nvCxnSpPr>
          <p:cNvPr id="13" name="Connecteur droit 12">
            <a:extLst>
              <a:ext uri="{FF2B5EF4-FFF2-40B4-BE49-F238E27FC236}">
                <a16:creationId xmlns:a16="http://schemas.microsoft.com/office/drawing/2014/main" id="{5806400B-7DB8-3E48-A26E-6B9E1DEDD589}"/>
              </a:ext>
            </a:extLst>
          </p:cNvPr>
          <p:cNvCxnSpPr/>
          <p:nvPr/>
        </p:nvCxnSpPr>
        <p:spPr>
          <a:xfrm>
            <a:off x="352436" y="739742"/>
            <a:ext cx="6120000" cy="0"/>
          </a:xfrm>
          <a:prstGeom prst="line">
            <a:avLst/>
          </a:prstGeom>
          <a:ln w="12700">
            <a:solidFill>
              <a:srgbClr val="0B1333"/>
            </a:solidFill>
          </a:ln>
        </p:spPr>
        <p:style>
          <a:lnRef idx="1">
            <a:schemeClr val="accent1"/>
          </a:lnRef>
          <a:fillRef idx="0">
            <a:schemeClr val="accent1"/>
          </a:fillRef>
          <a:effectRef idx="0">
            <a:schemeClr val="accent1"/>
          </a:effectRef>
          <a:fontRef idx="minor">
            <a:schemeClr val="tx1"/>
          </a:fontRef>
        </p:style>
      </p:cxnSp>
      <p:sp>
        <p:nvSpPr>
          <p:cNvPr id="5" name="Espace réservé du numéro de diapositive 7">
            <a:extLst>
              <a:ext uri="{FF2B5EF4-FFF2-40B4-BE49-F238E27FC236}">
                <a16:creationId xmlns:a16="http://schemas.microsoft.com/office/drawing/2014/main" id="{719FE971-CFB1-8649-A7E4-643950BF3263}"/>
              </a:ext>
            </a:extLst>
          </p:cNvPr>
          <p:cNvSpPr>
            <a:spLocks noGrp="1"/>
          </p:cNvSpPr>
          <p:nvPr>
            <p:ph type="sldNum" sz="quarter" idx="12"/>
          </p:nvPr>
        </p:nvSpPr>
        <p:spPr>
          <a:xfrm>
            <a:off x="9385002" y="6492875"/>
            <a:ext cx="2743200" cy="365125"/>
          </a:xfrm>
        </p:spPr>
        <p:txBody>
          <a:bodyPr/>
          <a:lstStyle/>
          <a:p>
            <a:fld id="{19F7C35C-926E-0E4D-AB5E-2EAC7CCF0320}" type="slidenum">
              <a:rPr lang="en-GB" smtClean="0"/>
              <a:t>53</a:t>
            </a:fld>
            <a:endParaRPr lang="en-GB" dirty="0"/>
          </a:p>
        </p:txBody>
      </p:sp>
      <p:sp>
        <p:nvSpPr>
          <p:cNvPr id="8" name="ZoneTexte 7">
            <a:extLst>
              <a:ext uri="{FF2B5EF4-FFF2-40B4-BE49-F238E27FC236}">
                <a16:creationId xmlns:a16="http://schemas.microsoft.com/office/drawing/2014/main" id="{EF445A23-7BBE-AB4A-8727-3A0C12E05971}"/>
              </a:ext>
            </a:extLst>
          </p:cNvPr>
          <p:cNvSpPr txBox="1"/>
          <p:nvPr/>
        </p:nvSpPr>
        <p:spPr>
          <a:xfrm>
            <a:off x="2235200" y="2718378"/>
            <a:ext cx="6096000" cy="646331"/>
          </a:xfrm>
          <a:prstGeom prst="rect">
            <a:avLst/>
          </a:prstGeom>
          <a:noFill/>
        </p:spPr>
        <p:txBody>
          <a:bodyPr wrap="square">
            <a:spAutoFit/>
          </a:bodyPr>
          <a:lstStyle/>
          <a:p>
            <a:pPr algn="r"/>
            <a:r>
              <a:rPr lang="fr-FR" dirty="0">
                <a:latin typeface="Corbel" panose="020B0503020204020204" pitchFamily="34" charset="0"/>
              </a:rPr>
              <a:t>« </a:t>
            </a:r>
            <a:r>
              <a:rPr lang="fr-FR" i="1" dirty="0">
                <a:latin typeface="Corbel" panose="020B0503020204020204" pitchFamily="34" charset="0"/>
              </a:rPr>
              <a:t>All </a:t>
            </a:r>
            <a:r>
              <a:rPr lang="fr-FR" i="1" dirty="0" err="1">
                <a:latin typeface="Corbel" panose="020B0503020204020204" pitchFamily="34" charset="0"/>
              </a:rPr>
              <a:t>models</a:t>
            </a:r>
            <a:r>
              <a:rPr lang="fr-FR" i="1" dirty="0">
                <a:latin typeface="Corbel" panose="020B0503020204020204" pitchFamily="34" charset="0"/>
              </a:rPr>
              <a:t> are </a:t>
            </a:r>
            <a:r>
              <a:rPr lang="fr-FR" i="1" dirty="0" err="1">
                <a:latin typeface="Corbel" panose="020B0503020204020204" pitchFamily="34" charset="0"/>
              </a:rPr>
              <a:t>wrong</a:t>
            </a:r>
            <a:r>
              <a:rPr lang="fr-FR" i="1" dirty="0">
                <a:latin typeface="Corbel" panose="020B0503020204020204" pitchFamily="34" charset="0"/>
              </a:rPr>
              <a:t> but </a:t>
            </a:r>
            <a:r>
              <a:rPr lang="fr-FR" i="1" dirty="0" err="1">
                <a:latin typeface="Corbel" panose="020B0503020204020204" pitchFamily="34" charset="0"/>
              </a:rPr>
              <a:t>some</a:t>
            </a:r>
            <a:r>
              <a:rPr lang="fr-FR" i="1" dirty="0">
                <a:latin typeface="Corbel" panose="020B0503020204020204" pitchFamily="34" charset="0"/>
              </a:rPr>
              <a:t> are </a:t>
            </a:r>
            <a:r>
              <a:rPr lang="fr-FR" i="1" dirty="0" err="1">
                <a:latin typeface="Corbel" panose="020B0503020204020204" pitchFamily="34" charset="0"/>
              </a:rPr>
              <a:t>useful</a:t>
            </a:r>
            <a:r>
              <a:rPr lang="fr-FR" dirty="0">
                <a:latin typeface="Corbel" panose="020B0503020204020204" pitchFamily="34" charset="0"/>
              </a:rPr>
              <a:t>. »</a:t>
            </a:r>
          </a:p>
          <a:p>
            <a:pPr algn="r"/>
            <a:r>
              <a:rPr lang="fr-FR" dirty="0">
                <a:latin typeface="Corbel" panose="020B0503020204020204" pitchFamily="34" charset="0"/>
              </a:rPr>
              <a:t>G. Box</a:t>
            </a:r>
            <a:endParaRPr lang="en-GB" dirty="0">
              <a:latin typeface="Corbel" panose="020B0503020204020204" pitchFamily="34" charset="0"/>
            </a:endParaRPr>
          </a:p>
        </p:txBody>
      </p:sp>
      <p:grpSp>
        <p:nvGrpSpPr>
          <p:cNvPr id="3" name="Groupe 2">
            <a:extLst>
              <a:ext uri="{FF2B5EF4-FFF2-40B4-BE49-F238E27FC236}">
                <a16:creationId xmlns:a16="http://schemas.microsoft.com/office/drawing/2014/main" id="{51B1C367-EA47-C188-3230-CCDCD1F4280E}"/>
              </a:ext>
            </a:extLst>
          </p:cNvPr>
          <p:cNvGrpSpPr/>
          <p:nvPr/>
        </p:nvGrpSpPr>
        <p:grpSpPr>
          <a:xfrm>
            <a:off x="2625991" y="4215541"/>
            <a:ext cx="6940018" cy="338554"/>
            <a:chOff x="3347634" y="5005953"/>
            <a:chExt cx="6940018" cy="338554"/>
          </a:xfrm>
        </p:grpSpPr>
        <p:sp>
          <p:nvSpPr>
            <p:cNvPr id="2" name="ZoneTexte 1">
              <a:extLst>
                <a:ext uri="{FF2B5EF4-FFF2-40B4-BE49-F238E27FC236}">
                  <a16:creationId xmlns:a16="http://schemas.microsoft.com/office/drawing/2014/main" id="{378BB8D7-F201-463D-57D2-C553029B3940}"/>
                </a:ext>
              </a:extLst>
            </p:cNvPr>
            <p:cNvSpPr txBox="1"/>
            <p:nvPr/>
          </p:nvSpPr>
          <p:spPr>
            <a:xfrm>
              <a:off x="3347634" y="5005953"/>
              <a:ext cx="1037463" cy="338554"/>
            </a:xfrm>
            <a:prstGeom prst="rect">
              <a:avLst/>
            </a:prstGeom>
            <a:noFill/>
          </p:spPr>
          <p:txBody>
            <a:bodyPr wrap="none" rtlCol="0">
              <a:spAutoFit/>
            </a:bodyPr>
            <a:lstStyle/>
            <a:p>
              <a:r>
                <a:rPr lang="en-GB" sz="1600" b="1" dirty="0">
                  <a:latin typeface="Corbel" panose="020B0503020204020204" pitchFamily="34" charset="0"/>
                </a:rPr>
                <a:t>simplicity</a:t>
              </a:r>
            </a:p>
          </p:txBody>
        </p:sp>
        <p:sp>
          <p:nvSpPr>
            <p:cNvPr id="9" name="ZoneTexte 8">
              <a:extLst>
                <a:ext uri="{FF2B5EF4-FFF2-40B4-BE49-F238E27FC236}">
                  <a16:creationId xmlns:a16="http://schemas.microsoft.com/office/drawing/2014/main" id="{ADF22189-EDEF-00D1-A170-2DC40FD91F3D}"/>
                </a:ext>
              </a:extLst>
            </p:cNvPr>
            <p:cNvSpPr txBox="1"/>
            <p:nvPr/>
          </p:nvSpPr>
          <p:spPr>
            <a:xfrm>
              <a:off x="4963560" y="5005953"/>
              <a:ext cx="1532792" cy="338554"/>
            </a:xfrm>
            <a:prstGeom prst="rect">
              <a:avLst/>
            </a:prstGeom>
            <a:noFill/>
          </p:spPr>
          <p:txBody>
            <a:bodyPr wrap="none" rtlCol="0">
              <a:spAutoFit/>
            </a:bodyPr>
            <a:lstStyle/>
            <a:p>
              <a:r>
                <a:rPr lang="en-GB" sz="1600" b="1" dirty="0">
                  <a:latin typeface="Corbel" panose="020B0503020204020204" pitchFamily="34" charset="0"/>
                </a:rPr>
                <a:t>interpretability</a:t>
              </a:r>
            </a:p>
          </p:txBody>
        </p:sp>
        <p:sp>
          <p:nvSpPr>
            <p:cNvPr id="10" name="ZoneTexte 9">
              <a:extLst>
                <a:ext uri="{FF2B5EF4-FFF2-40B4-BE49-F238E27FC236}">
                  <a16:creationId xmlns:a16="http://schemas.microsoft.com/office/drawing/2014/main" id="{07D586C3-B203-BCF7-8BEF-ADED9C626878}"/>
                </a:ext>
              </a:extLst>
            </p:cNvPr>
            <p:cNvSpPr txBox="1"/>
            <p:nvPr/>
          </p:nvSpPr>
          <p:spPr>
            <a:xfrm>
              <a:off x="7074815" y="5005953"/>
              <a:ext cx="1154483" cy="338554"/>
            </a:xfrm>
            <a:prstGeom prst="rect">
              <a:avLst/>
            </a:prstGeom>
            <a:noFill/>
          </p:spPr>
          <p:txBody>
            <a:bodyPr wrap="none" rtlCol="0">
              <a:spAutoFit/>
            </a:bodyPr>
            <a:lstStyle/>
            <a:p>
              <a:r>
                <a:rPr lang="en-GB" sz="1600" b="1" dirty="0">
                  <a:latin typeface="Corbel" panose="020B0503020204020204" pitchFamily="34" charset="0"/>
                </a:rPr>
                <a:t>robustness</a:t>
              </a:r>
            </a:p>
          </p:txBody>
        </p:sp>
        <p:sp>
          <p:nvSpPr>
            <p:cNvPr id="11" name="ZoneTexte 10">
              <a:extLst>
                <a:ext uri="{FF2B5EF4-FFF2-40B4-BE49-F238E27FC236}">
                  <a16:creationId xmlns:a16="http://schemas.microsoft.com/office/drawing/2014/main" id="{865E0917-2B6D-EC65-0ED5-E854F73FDADD}"/>
                </a:ext>
              </a:extLst>
            </p:cNvPr>
            <p:cNvSpPr txBox="1"/>
            <p:nvPr/>
          </p:nvSpPr>
          <p:spPr>
            <a:xfrm>
              <a:off x="8807760" y="5005953"/>
              <a:ext cx="1479892" cy="338554"/>
            </a:xfrm>
            <a:prstGeom prst="rect">
              <a:avLst/>
            </a:prstGeom>
            <a:noFill/>
          </p:spPr>
          <p:txBody>
            <a:bodyPr wrap="none" rtlCol="0">
              <a:spAutoFit/>
            </a:bodyPr>
            <a:lstStyle/>
            <a:p>
              <a:r>
                <a:rPr lang="en-GB" sz="1600" b="1" dirty="0">
                  <a:latin typeface="Corbel" panose="020B0503020204020204" pitchFamily="34" charset="0"/>
                </a:rPr>
                <a:t>reproducibility</a:t>
              </a:r>
            </a:p>
          </p:txBody>
        </p:sp>
      </p:grpSp>
    </p:spTree>
    <p:extLst>
      <p:ext uri="{BB962C8B-B14F-4D97-AF65-F5344CB8AC3E}">
        <p14:creationId xmlns:p14="http://schemas.microsoft.com/office/powerpoint/2010/main" val="38388099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FC887D8D-9162-2244-AD2A-A7C7BB858A52}"/>
              </a:ext>
            </a:extLst>
          </p:cNvPr>
          <p:cNvSpPr txBox="1"/>
          <p:nvPr/>
        </p:nvSpPr>
        <p:spPr>
          <a:xfrm>
            <a:off x="323860" y="142880"/>
            <a:ext cx="3323346" cy="553998"/>
          </a:xfrm>
          <a:prstGeom prst="rect">
            <a:avLst/>
          </a:prstGeom>
          <a:noFill/>
        </p:spPr>
        <p:txBody>
          <a:bodyPr wrap="none" rtlCol="0">
            <a:spAutoFit/>
          </a:bodyPr>
          <a:lstStyle/>
          <a:p>
            <a:r>
              <a:rPr lang="en-GB" sz="3000" b="1" dirty="0">
                <a:solidFill>
                  <a:srgbClr val="0B1333"/>
                </a:solidFill>
                <a:latin typeface="Corbel" panose="020B0503020204020204" pitchFamily="34" charset="0"/>
              </a:rPr>
              <a:t>Acknowledgement</a:t>
            </a:r>
          </a:p>
        </p:txBody>
      </p:sp>
      <p:cxnSp>
        <p:nvCxnSpPr>
          <p:cNvPr id="13" name="Connecteur droit 12">
            <a:extLst>
              <a:ext uri="{FF2B5EF4-FFF2-40B4-BE49-F238E27FC236}">
                <a16:creationId xmlns:a16="http://schemas.microsoft.com/office/drawing/2014/main" id="{5806400B-7DB8-3E48-A26E-6B9E1DEDD589}"/>
              </a:ext>
            </a:extLst>
          </p:cNvPr>
          <p:cNvCxnSpPr/>
          <p:nvPr/>
        </p:nvCxnSpPr>
        <p:spPr>
          <a:xfrm>
            <a:off x="352436" y="739742"/>
            <a:ext cx="6120000" cy="0"/>
          </a:xfrm>
          <a:prstGeom prst="line">
            <a:avLst/>
          </a:prstGeom>
          <a:ln w="12700">
            <a:solidFill>
              <a:srgbClr val="0B1333"/>
            </a:solidFill>
          </a:ln>
        </p:spPr>
        <p:style>
          <a:lnRef idx="1">
            <a:schemeClr val="accent1"/>
          </a:lnRef>
          <a:fillRef idx="0">
            <a:schemeClr val="accent1"/>
          </a:fillRef>
          <a:effectRef idx="0">
            <a:schemeClr val="accent1"/>
          </a:effectRef>
          <a:fontRef idx="minor">
            <a:schemeClr val="tx1"/>
          </a:fontRef>
        </p:style>
      </p:cxnSp>
      <p:sp>
        <p:nvSpPr>
          <p:cNvPr id="5" name="Espace réservé du numéro de diapositive 7">
            <a:extLst>
              <a:ext uri="{FF2B5EF4-FFF2-40B4-BE49-F238E27FC236}">
                <a16:creationId xmlns:a16="http://schemas.microsoft.com/office/drawing/2014/main" id="{719FE971-CFB1-8649-A7E4-643950BF3263}"/>
              </a:ext>
            </a:extLst>
          </p:cNvPr>
          <p:cNvSpPr>
            <a:spLocks noGrp="1"/>
          </p:cNvSpPr>
          <p:nvPr>
            <p:ph type="sldNum" sz="quarter" idx="12"/>
          </p:nvPr>
        </p:nvSpPr>
        <p:spPr>
          <a:xfrm>
            <a:off x="9385002" y="6492875"/>
            <a:ext cx="2743200" cy="365125"/>
          </a:xfrm>
        </p:spPr>
        <p:txBody>
          <a:bodyPr/>
          <a:lstStyle/>
          <a:p>
            <a:fld id="{19F7C35C-926E-0E4D-AB5E-2EAC7CCF0320}" type="slidenum">
              <a:rPr lang="en-GB" smtClean="0"/>
              <a:t>54</a:t>
            </a:fld>
            <a:endParaRPr lang="en-GB" dirty="0"/>
          </a:p>
        </p:txBody>
      </p:sp>
      <p:sp>
        <p:nvSpPr>
          <p:cNvPr id="6" name="ZoneTexte 5">
            <a:extLst>
              <a:ext uri="{FF2B5EF4-FFF2-40B4-BE49-F238E27FC236}">
                <a16:creationId xmlns:a16="http://schemas.microsoft.com/office/drawing/2014/main" id="{D30A95AD-3FEF-064C-8BC3-E13821603CAF}"/>
              </a:ext>
            </a:extLst>
          </p:cNvPr>
          <p:cNvSpPr txBox="1"/>
          <p:nvPr/>
        </p:nvSpPr>
        <p:spPr>
          <a:xfrm>
            <a:off x="2904282" y="1286166"/>
            <a:ext cx="6480720" cy="4832092"/>
          </a:xfrm>
          <a:prstGeom prst="rect">
            <a:avLst/>
          </a:prstGeom>
          <a:noFill/>
        </p:spPr>
        <p:txBody>
          <a:bodyPr wrap="square" rtlCol="0">
            <a:spAutoFit/>
          </a:bodyPr>
          <a:lstStyle/>
          <a:p>
            <a:r>
              <a:rPr lang="fr-FR" sz="1400" dirty="0">
                <a:latin typeface="Calibri" panose="020F0502020204030204" pitchFamily="34" charset="0"/>
                <a:cs typeface="Calibri" panose="020F0502020204030204" pitchFamily="34" charset="0"/>
              </a:rPr>
              <a:t>ALL COLLABORATORS FROM</a:t>
            </a:r>
          </a:p>
          <a:p>
            <a:endParaRPr lang="fr-FR" sz="1400" i="1" dirty="0">
              <a:solidFill>
                <a:schemeClr val="accent1">
                  <a:lumMod val="75000"/>
                </a:schemeClr>
              </a:solidFill>
              <a:latin typeface="Calibri" panose="020F0502020204030204" pitchFamily="34" charset="0"/>
              <a:cs typeface="Calibri" panose="020F0502020204030204" pitchFamily="34" charset="0"/>
            </a:endParaRPr>
          </a:p>
          <a:p>
            <a:endParaRPr lang="fr-FR" sz="1400" i="1" dirty="0">
              <a:solidFill>
                <a:schemeClr val="accent1">
                  <a:lumMod val="75000"/>
                </a:schemeClr>
              </a:solidFill>
              <a:latin typeface="Calibri" panose="020F0502020204030204" pitchFamily="34" charset="0"/>
              <a:cs typeface="Calibri" panose="020F0502020204030204" pitchFamily="34" charset="0"/>
            </a:endParaRPr>
          </a:p>
          <a:p>
            <a:r>
              <a:rPr lang="fr-FR" sz="1400" i="1" dirty="0">
                <a:solidFill>
                  <a:schemeClr val="accent1">
                    <a:lumMod val="75000"/>
                  </a:schemeClr>
                </a:solidFill>
                <a:latin typeface="Calibri" panose="020F0502020204030204" pitchFamily="34" charset="0"/>
                <a:cs typeface="Calibri" panose="020F0502020204030204" pitchFamily="34" charset="0"/>
              </a:rPr>
              <a:t>GENOPOLE</a:t>
            </a:r>
          </a:p>
          <a:p>
            <a:endParaRPr lang="fr-FR" sz="1400" i="1" dirty="0">
              <a:solidFill>
                <a:schemeClr val="accent1">
                  <a:lumMod val="75000"/>
                </a:schemeClr>
              </a:solidFill>
              <a:latin typeface="Calibri" panose="020F0502020204030204" pitchFamily="34" charset="0"/>
              <a:cs typeface="Calibri" panose="020F0502020204030204" pitchFamily="34" charset="0"/>
            </a:endParaRPr>
          </a:p>
          <a:p>
            <a:r>
              <a:rPr lang="fr-FR" sz="1400" i="1" dirty="0">
                <a:solidFill>
                  <a:schemeClr val="accent1">
                    <a:lumMod val="75000"/>
                  </a:schemeClr>
                </a:solidFill>
                <a:latin typeface="Calibri" panose="020F0502020204030204" pitchFamily="34" charset="0"/>
                <a:cs typeface="Calibri" panose="020F0502020204030204" pitchFamily="34" charset="0"/>
              </a:rPr>
              <a:t>MERCK-SERONO</a:t>
            </a:r>
          </a:p>
          <a:p>
            <a:endParaRPr lang="fr-FR" sz="1400" i="1" dirty="0">
              <a:solidFill>
                <a:schemeClr val="accent1">
                  <a:lumMod val="75000"/>
                </a:schemeClr>
              </a:solidFill>
              <a:latin typeface="Calibri" panose="020F0502020204030204" pitchFamily="34" charset="0"/>
              <a:cs typeface="Calibri" panose="020F0502020204030204" pitchFamily="34" charset="0"/>
            </a:endParaRPr>
          </a:p>
          <a:p>
            <a:r>
              <a:rPr lang="fr-FR" sz="1400" i="1" dirty="0">
                <a:solidFill>
                  <a:schemeClr val="accent1">
                    <a:lumMod val="75000"/>
                  </a:schemeClr>
                </a:solidFill>
                <a:latin typeface="Calibri" panose="020F0502020204030204" pitchFamily="34" charset="0"/>
                <a:cs typeface="Calibri" panose="020F0502020204030204" pitchFamily="34" charset="0"/>
              </a:rPr>
              <a:t>LIGUE CONTRE LE CANCER</a:t>
            </a:r>
            <a:endParaRPr lang="fr-FR" sz="1400" dirty="0">
              <a:latin typeface="Calibri" panose="020F0502020204030204" pitchFamily="34" charset="0"/>
              <a:cs typeface="Calibri" panose="020F0502020204030204" pitchFamily="34" charset="0"/>
            </a:endParaRPr>
          </a:p>
          <a:p>
            <a:endParaRPr lang="fr-FR" sz="1400" dirty="0">
              <a:latin typeface="Calibri" panose="020F0502020204030204" pitchFamily="34" charset="0"/>
              <a:cs typeface="Calibri" panose="020F0502020204030204" pitchFamily="34" charset="0"/>
            </a:endParaRPr>
          </a:p>
          <a:p>
            <a:r>
              <a:rPr lang="fr-FR" sz="1400" i="1" dirty="0">
                <a:solidFill>
                  <a:schemeClr val="accent1">
                    <a:lumMod val="75000"/>
                  </a:schemeClr>
                </a:solidFill>
                <a:latin typeface="Calibri" panose="020F0502020204030204" pitchFamily="34" charset="0"/>
                <a:cs typeface="Calibri" panose="020F0502020204030204" pitchFamily="34" charset="0"/>
              </a:rPr>
              <a:t>PHARNEXT</a:t>
            </a:r>
          </a:p>
          <a:p>
            <a:endParaRPr lang="fr-FR" sz="1400" i="1" dirty="0">
              <a:solidFill>
                <a:schemeClr val="accent1">
                  <a:lumMod val="75000"/>
                </a:schemeClr>
              </a:solidFill>
              <a:latin typeface="Calibri" panose="020F0502020204030204" pitchFamily="34" charset="0"/>
              <a:cs typeface="Calibri" panose="020F0502020204030204" pitchFamily="34" charset="0"/>
            </a:endParaRPr>
          </a:p>
          <a:p>
            <a:r>
              <a:rPr lang="fr-FR" sz="1400" i="1" dirty="0">
                <a:solidFill>
                  <a:schemeClr val="accent1">
                    <a:lumMod val="75000"/>
                  </a:schemeClr>
                </a:solidFill>
                <a:latin typeface="Calibri" panose="020F0502020204030204" pitchFamily="34" charset="0"/>
                <a:cs typeface="Calibri" panose="020F0502020204030204" pitchFamily="34" charset="0"/>
              </a:rPr>
              <a:t>SERVIER</a:t>
            </a:r>
          </a:p>
          <a:p>
            <a:endParaRPr lang="fr-FR" sz="1400" i="1" dirty="0">
              <a:solidFill>
                <a:schemeClr val="accent1">
                  <a:lumMod val="75000"/>
                </a:schemeClr>
              </a:solidFill>
              <a:latin typeface="Calibri" panose="020F0502020204030204" pitchFamily="34" charset="0"/>
              <a:cs typeface="Calibri" panose="020F0502020204030204" pitchFamily="34" charset="0"/>
            </a:endParaRPr>
          </a:p>
          <a:p>
            <a:r>
              <a:rPr lang="fr-FR" sz="1400" i="1" dirty="0">
                <a:solidFill>
                  <a:schemeClr val="accent1">
                    <a:lumMod val="75000"/>
                  </a:schemeClr>
                </a:solidFill>
                <a:latin typeface="Calibri" panose="020F0502020204030204" pitchFamily="34" charset="0"/>
                <a:cs typeface="Calibri" panose="020F0502020204030204" pitchFamily="34" charset="0"/>
              </a:rPr>
              <a:t>NANOBIOTIX</a:t>
            </a:r>
          </a:p>
          <a:p>
            <a:endParaRPr lang="fr-FR" sz="1400" i="1" dirty="0">
              <a:solidFill>
                <a:schemeClr val="accent1">
                  <a:lumMod val="75000"/>
                </a:schemeClr>
              </a:solidFill>
              <a:latin typeface="Calibri" panose="020F0502020204030204" pitchFamily="34" charset="0"/>
              <a:cs typeface="Calibri" panose="020F0502020204030204" pitchFamily="34" charset="0"/>
            </a:endParaRPr>
          </a:p>
          <a:p>
            <a:endParaRPr lang="fr-FR" sz="1400" i="1" dirty="0">
              <a:solidFill>
                <a:schemeClr val="accent1">
                  <a:lumMod val="75000"/>
                </a:schemeClr>
              </a:solidFill>
              <a:latin typeface="Calibri" panose="020F0502020204030204" pitchFamily="34" charset="0"/>
              <a:cs typeface="Calibri" panose="020F0502020204030204" pitchFamily="34" charset="0"/>
            </a:endParaRPr>
          </a:p>
          <a:p>
            <a:endParaRPr lang="fr-FR" sz="1400" i="1" dirty="0">
              <a:solidFill>
                <a:schemeClr val="accent1">
                  <a:lumMod val="75000"/>
                </a:schemeClr>
              </a:solidFill>
              <a:latin typeface="Calibri" panose="020F0502020204030204" pitchFamily="34" charset="0"/>
              <a:cs typeface="Calibri" panose="020F0502020204030204" pitchFamily="34" charset="0"/>
            </a:endParaRPr>
          </a:p>
          <a:p>
            <a:r>
              <a:rPr lang="fr-FR" sz="1400" i="1" dirty="0">
                <a:solidFill>
                  <a:schemeClr val="accent1">
                    <a:lumMod val="75000"/>
                  </a:schemeClr>
                </a:solidFill>
                <a:latin typeface="Calibri" panose="020F0502020204030204" pitchFamily="34" charset="0"/>
                <a:cs typeface="Calibri" panose="020F0502020204030204" pitchFamily="34" charset="0"/>
              </a:rPr>
              <a:t>INSA</a:t>
            </a:r>
          </a:p>
          <a:p>
            <a:endParaRPr lang="fr-FR" sz="1400" i="1" dirty="0">
              <a:solidFill>
                <a:schemeClr val="accent1">
                  <a:lumMod val="75000"/>
                </a:schemeClr>
              </a:solidFill>
              <a:latin typeface="Calibri" panose="020F0502020204030204" pitchFamily="34" charset="0"/>
              <a:cs typeface="Calibri" panose="020F0502020204030204" pitchFamily="34" charset="0"/>
            </a:endParaRPr>
          </a:p>
          <a:p>
            <a:r>
              <a:rPr lang="fr-FR" sz="1400" i="1" dirty="0">
                <a:solidFill>
                  <a:schemeClr val="accent1">
                    <a:lumMod val="75000"/>
                  </a:schemeClr>
                </a:solidFill>
                <a:latin typeface="Calibri" panose="020F0502020204030204" pitchFamily="34" charset="0"/>
                <a:cs typeface="Calibri" panose="020F0502020204030204" pitchFamily="34" charset="0"/>
              </a:rPr>
              <a:t>ENSAI</a:t>
            </a:r>
          </a:p>
          <a:p>
            <a:endParaRPr lang="fr-FR" sz="1400" i="1" dirty="0">
              <a:solidFill>
                <a:schemeClr val="accent1">
                  <a:lumMod val="75000"/>
                </a:schemeClr>
              </a:solidFill>
              <a:latin typeface="Calibri" panose="020F0502020204030204" pitchFamily="34" charset="0"/>
              <a:cs typeface="Calibri" panose="020F0502020204030204" pitchFamily="34" charset="0"/>
            </a:endParaRPr>
          </a:p>
          <a:p>
            <a:r>
              <a:rPr lang="fr-FR" sz="1400" i="1" dirty="0">
                <a:solidFill>
                  <a:schemeClr val="accent1">
                    <a:lumMod val="75000"/>
                  </a:schemeClr>
                </a:solidFill>
                <a:latin typeface="Calibri" panose="020F0502020204030204" pitchFamily="34" charset="0"/>
                <a:cs typeface="Calibri" panose="020F0502020204030204" pitchFamily="34" charset="0"/>
              </a:rPr>
              <a:t>STATOMIQUE</a:t>
            </a:r>
            <a:endParaRPr lang="fr-FR"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224318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7">
            <a:extLst>
              <a:ext uri="{FF2B5EF4-FFF2-40B4-BE49-F238E27FC236}">
                <a16:creationId xmlns:a16="http://schemas.microsoft.com/office/drawing/2014/main" id="{719FE971-CFB1-8649-A7E4-643950BF3263}"/>
              </a:ext>
            </a:extLst>
          </p:cNvPr>
          <p:cNvSpPr>
            <a:spLocks noGrp="1"/>
          </p:cNvSpPr>
          <p:nvPr>
            <p:ph type="sldNum" sz="quarter" idx="12"/>
          </p:nvPr>
        </p:nvSpPr>
        <p:spPr>
          <a:xfrm>
            <a:off x="9385002" y="6492875"/>
            <a:ext cx="2743200" cy="365125"/>
          </a:xfrm>
        </p:spPr>
        <p:txBody>
          <a:bodyPr/>
          <a:lstStyle/>
          <a:p>
            <a:fld id="{19F7C35C-926E-0E4D-AB5E-2EAC7CCF0320}" type="slidenum">
              <a:rPr lang="en-GB" smtClean="0"/>
              <a:t>55</a:t>
            </a:fld>
            <a:endParaRPr lang="en-GB" dirty="0"/>
          </a:p>
        </p:txBody>
      </p:sp>
      <p:sp>
        <p:nvSpPr>
          <p:cNvPr id="6" name="ZoneTexte 5">
            <a:extLst>
              <a:ext uri="{FF2B5EF4-FFF2-40B4-BE49-F238E27FC236}">
                <a16:creationId xmlns:a16="http://schemas.microsoft.com/office/drawing/2014/main" id="{82704DB3-949E-5B46-91BE-9475697E4825}"/>
              </a:ext>
            </a:extLst>
          </p:cNvPr>
          <p:cNvSpPr txBox="1"/>
          <p:nvPr/>
        </p:nvSpPr>
        <p:spPr>
          <a:xfrm>
            <a:off x="2402744" y="2921168"/>
            <a:ext cx="7386513" cy="553998"/>
          </a:xfrm>
          <a:prstGeom prst="rect">
            <a:avLst/>
          </a:prstGeom>
          <a:noFill/>
        </p:spPr>
        <p:txBody>
          <a:bodyPr wrap="square" rtlCol="0">
            <a:spAutoFit/>
          </a:bodyPr>
          <a:lstStyle/>
          <a:p>
            <a:pPr algn="ctr"/>
            <a:r>
              <a:rPr lang="en-GB" sz="3000" b="1" dirty="0">
                <a:solidFill>
                  <a:srgbClr val="0B1333"/>
                </a:solidFill>
                <a:latin typeface="Corbel" panose="020B0503020204020204" pitchFamily="34" charset="0"/>
              </a:rPr>
              <a:t>Thank you !</a:t>
            </a:r>
          </a:p>
        </p:txBody>
      </p:sp>
    </p:spTree>
    <p:extLst>
      <p:ext uri="{BB962C8B-B14F-4D97-AF65-F5344CB8AC3E}">
        <p14:creationId xmlns:p14="http://schemas.microsoft.com/office/powerpoint/2010/main" val="18069202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BDDB53B-D69B-D541-B803-BBB329B74675}"/>
              </a:ext>
            </a:extLst>
          </p:cNvPr>
          <p:cNvPicPr>
            <a:picLocks noChangeAspect="1"/>
          </p:cNvPicPr>
          <p:nvPr/>
        </p:nvPicPr>
        <p:blipFill rotWithShape="1">
          <a:blip r:embed="rId3"/>
          <a:srcRect l="5937" t="2398" r="5239" b="8614"/>
          <a:stretch/>
        </p:blipFill>
        <p:spPr>
          <a:xfrm>
            <a:off x="767805" y="1078539"/>
            <a:ext cx="10175882" cy="5107935"/>
          </a:xfrm>
          <a:prstGeom prst="rect">
            <a:avLst/>
          </a:prstGeom>
          <a:solidFill>
            <a:schemeClr val="accent2">
              <a:alpha val="20000"/>
            </a:schemeClr>
          </a:solidFill>
        </p:spPr>
      </p:pic>
      <p:sp>
        <p:nvSpPr>
          <p:cNvPr id="7" name="ZoneTexte 6">
            <a:extLst>
              <a:ext uri="{FF2B5EF4-FFF2-40B4-BE49-F238E27FC236}">
                <a16:creationId xmlns:a16="http://schemas.microsoft.com/office/drawing/2014/main" id="{FC887D8D-9162-2244-AD2A-A7C7BB858A52}"/>
              </a:ext>
            </a:extLst>
          </p:cNvPr>
          <p:cNvSpPr txBox="1"/>
          <p:nvPr/>
        </p:nvSpPr>
        <p:spPr>
          <a:xfrm>
            <a:off x="323860" y="142880"/>
            <a:ext cx="10450040" cy="553998"/>
          </a:xfrm>
          <a:prstGeom prst="rect">
            <a:avLst/>
          </a:prstGeom>
          <a:noFill/>
        </p:spPr>
        <p:txBody>
          <a:bodyPr wrap="none" rtlCol="0">
            <a:spAutoFit/>
          </a:bodyPr>
          <a:lstStyle/>
          <a:p>
            <a:r>
              <a:rPr lang="en-GB" sz="3000" b="1" dirty="0">
                <a:solidFill>
                  <a:srgbClr val="0B1333"/>
                </a:solidFill>
                <a:latin typeface="Corbel" panose="020B0503020204020204" pitchFamily="34" charset="0"/>
              </a:rPr>
              <a:t>Data-driven decision making in drug discovery &amp; development</a:t>
            </a:r>
          </a:p>
        </p:txBody>
      </p:sp>
      <p:cxnSp>
        <p:nvCxnSpPr>
          <p:cNvPr id="13" name="Connecteur droit 12">
            <a:extLst>
              <a:ext uri="{FF2B5EF4-FFF2-40B4-BE49-F238E27FC236}">
                <a16:creationId xmlns:a16="http://schemas.microsoft.com/office/drawing/2014/main" id="{5806400B-7DB8-3E48-A26E-6B9E1DEDD589}"/>
              </a:ext>
            </a:extLst>
          </p:cNvPr>
          <p:cNvCxnSpPr/>
          <p:nvPr/>
        </p:nvCxnSpPr>
        <p:spPr>
          <a:xfrm>
            <a:off x="352436" y="739742"/>
            <a:ext cx="6120000" cy="0"/>
          </a:xfrm>
          <a:prstGeom prst="line">
            <a:avLst/>
          </a:prstGeom>
          <a:ln w="12700">
            <a:solidFill>
              <a:srgbClr val="0B1333"/>
            </a:solidFill>
          </a:ln>
        </p:spPr>
        <p:style>
          <a:lnRef idx="1">
            <a:schemeClr val="accent1"/>
          </a:lnRef>
          <a:fillRef idx="0">
            <a:schemeClr val="accent1"/>
          </a:fillRef>
          <a:effectRef idx="0">
            <a:schemeClr val="accent1"/>
          </a:effectRef>
          <a:fontRef idx="minor">
            <a:schemeClr val="tx1"/>
          </a:fontRef>
        </p:style>
      </p:cxnSp>
      <p:sp>
        <p:nvSpPr>
          <p:cNvPr id="25" name="Espace réservé du numéro de diapositive 7">
            <a:extLst>
              <a:ext uri="{FF2B5EF4-FFF2-40B4-BE49-F238E27FC236}">
                <a16:creationId xmlns:a16="http://schemas.microsoft.com/office/drawing/2014/main" id="{BAECFBA5-2445-7C4A-899D-2B6B6F67AA17}"/>
              </a:ext>
            </a:extLst>
          </p:cNvPr>
          <p:cNvSpPr>
            <a:spLocks noGrp="1"/>
          </p:cNvSpPr>
          <p:nvPr>
            <p:ph type="sldNum" sz="quarter" idx="12"/>
          </p:nvPr>
        </p:nvSpPr>
        <p:spPr>
          <a:xfrm>
            <a:off x="9385002" y="6492875"/>
            <a:ext cx="2743200" cy="365125"/>
          </a:xfrm>
        </p:spPr>
        <p:txBody>
          <a:bodyPr/>
          <a:lstStyle/>
          <a:p>
            <a:fld id="{19F7C35C-926E-0E4D-AB5E-2EAC7CCF0320}" type="slidenum">
              <a:rPr lang="en-GB" smtClean="0"/>
              <a:t>6</a:t>
            </a:fld>
            <a:endParaRPr lang="en-GB" dirty="0"/>
          </a:p>
        </p:txBody>
      </p:sp>
      <p:sp>
        <p:nvSpPr>
          <p:cNvPr id="5" name="ZoneTexte 4">
            <a:extLst>
              <a:ext uri="{FF2B5EF4-FFF2-40B4-BE49-F238E27FC236}">
                <a16:creationId xmlns:a16="http://schemas.microsoft.com/office/drawing/2014/main" id="{EEDAAAA9-BB0F-2E46-88FA-10EE6F8F7180}"/>
              </a:ext>
            </a:extLst>
          </p:cNvPr>
          <p:cNvSpPr txBox="1"/>
          <p:nvPr/>
        </p:nvSpPr>
        <p:spPr>
          <a:xfrm>
            <a:off x="0" y="6627168"/>
            <a:ext cx="1223412" cy="230832"/>
          </a:xfrm>
          <a:prstGeom prst="rect">
            <a:avLst/>
          </a:prstGeom>
          <a:noFill/>
        </p:spPr>
        <p:txBody>
          <a:bodyPr wrap="none" rtlCol="0">
            <a:spAutoFit/>
          </a:bodyPr>
          <a:lstStyle/>
          <a:p>
            <a:r>
              <a:rPr lang="en-GB" sz="900" dirty="0">
                <a:solidFill>
                  <a:schemeClr val="tx1">
                    <a:lumMod val="50000"/>
                    <a:lumOff val="50000"/>
                  </a:schemeClr>
                </a:solidFill>
              </a:rPr>
              <a:t>[</a:t>
            </a:r>
            <a:r>
              <a:rPr lang="en-GB" sz="900" dirty="0" err="1">
                <a:solidFill>
                  <a:schemeClr val="tx1">
                    <a:lumMod val="50000"/>
                    <a:lumOff val="50000"/>
                  </a:schemeClr>
                </a:solidFill>
              </a:rPr>
              <a:t>Moingeon</a:t>
            </a:r>
            <a:r>
              <a:rPr lang="en-GB" sz="900" dirty="0">
                <a:solidFill>
                  <a:schemeClr val="tx1">
                    <a:lumMod val="50000"/>
                    <a:lumOff val="50000"/>
                  </a:schemeClr>
                </a:solidFill>
              </a:rPr>
              <a:t> et al 2022]</a:t>
            </a:r>
          </a:p>
        </p:txBody>
      </p:sp>
      <p:pic>
        <p:nvPicPr>
          <p:cNvPr id="8" name="Picture 2" descr="Preclinical Stock Photos And Images - 123RF">
            <a:extLst>
              <a:ext uri="{FF2B5EF4-FFF2-40B4-BE49-F238E27FC236}">
                <a16:creationId xmlns:a16="http://schemas.microsoft.com/office/drawing/2014/main" id="{3381CD59-C781-CD2D-6812-BD6115C07A0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191" t="18522" r="15753" b="15528"/>
          <a:stretch/>
        </p:blipFill>
        <p:spPr bwMode="auto">
          <a:xfrm>
            <a:off x="2755347" y="1098213"/>
            <a:ext cx="434009" cy="40283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Breathing Buddies Program Stay Updated on Clinical Trials | Temple Health">
            <a:extLst>
              <a:ext uri="{FF2B5EF4-FFF2-40B4-BE49-F238E27FC236}">
                <a16:creationId xmlns:a16="http://schemas.microsoft.com/office/drawing/2014/main" id="{44C27AD0-2495-65B3-10B5-CD4F7838D5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8528" y="1119628"/>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Rocket PNG, SVG Icon | Icon, Online icon, Flat icon">
            <a:extLst>
              <a:ext uri="{FF2B5EF4-FFF2-40B4-BE49-F238E27FC236}">
                <a16:creationId xmlns:a16="http://schemas.microsoft.com/office/drawing/2014/main" id="{7D909ED3-1402-E432-674C-10D761BE3E7F}"/>
              </a:ext>
            </a:extLst>
          </p:cNvPr>
          <p:cNvPicPr>
            <a:picLocks noChangeAspect="1" noChangeArrowheads="1"/>
          </p:cNvPicPr>
          <p:nvPr/>
        </p:nvPicPr>
        <p:blipFill>
          <a:blip r:embed="rId6">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696500" y="1151644"/>
            <a:ext cx="324000" cy="3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04600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3" name="Connecteur droit 82">
            <a:extLst>
              <a:ext uri="{FF2B5EF4-FFF2-40B4-BE49-F238E27FC236}">
                <a16:creationId xmlns:a16="http://schemas.microsoft.com/office/drawing/2014/main" id="{084ABD36-8D5E-B4BA-077C-CDA2CDAADDDD}"/>
              </a:ext>
            </a:extLst>
          </p:cNvPr>
          <p:cNvCxnSpPr>
            <a:cxnSpLocks/>
          </p:cNvCxnSpPr>
          <p:nvPr/>
        </p:nvCxnSpPr>
        <p:spPr>
          <a:xfrm>
            <a:off x="8802960" y="3423721"/>
            <a:ext cx="635581" cy="756842"/>
          </a:xfrm>
          <a:prstGeom prst="line">
            <a:avLst/>
          </a:prstGeom>
          <a:ln w="635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2" name="Connecteur droit 81">
            <a:extLst>
              <a:ext uri="{FF2B5EF4-FFF2-40B4-BE49-F238E27FC236}">
                <a16:creationId xmlns:a16="http://schemas.microsoft.com/office/drawing/2014/main" id="{38867CBB-7CBF-9B4E-BF5E-C9D3EF9175B8}"/>
              </a:ext>
            </a:extLst>
          </p:cNvPr>
          <p:cNvCxnSpPr>
            <a:cxnSpLocks/>
          </p:cNvCxnSpPr>
          <p:nvPr/>
        </p:nvCxnSpPr>
        <p:spPr>
          <a:xfrm flipV="1">
            <a:off x="7287015" y="2170942"/>
            <a:ext cx="1016088" cy="512725"/>
          </a:xfrm>
          <a:prstGeom prst="line">
            <a:avLst/>
          </a:prstGeom>
          <a:ln w="635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1" name="Connecteur droit 80">
            <a:extLst>
              <a:ext uri="{FF2B5EF4-FFF2-40B4-BE49-F238E27FC236}">
                <a16:creationId xmlns:a16="http://schemas.microsoft.com/office/drawing/2014/main" id="{29204398-F207-9DA6-C4CA-6B224E9B17F3}"/>
              </a:ext>
            </a:extLst>
          </p:cNvPr>
          <p:cNvCxnSpPr/>
          <p:nvPr/>
        </p:nvCxnSpPr>
        <p:spPr>
          <a:xfrm>
            <a:off x="7043103" y="5173015"/>
            <a:ext cx="1260000" cy="514355"/>
          </a:xfrm>
          <a:prstGeom prst="line">
            <a:avLst/>
          </a:prstGeom>
          <a:ln w="635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8" name="Connecteur droit 77">
            <a:extLst>
              <a:ext uri="{FF2B5EF4-FFF2-40B4-BE49-F238E27FC236}">
                <a16:creationId xmlns:a16="http://schemas.microsoft.com/office/drawing/2014/main" id="{8BE13AB6-2031-90EB-ACE3-65FDC9D2E784}"/>
              </a:ext>
            </a:extLst>
          </p:cNvPr>
          <p:cNvCxnSpPr>
            <a:cxnSpLocks/>
          </p:cNvCxnSpPr>
          <p:nvPr/>
        </p:nvCxnSpPr>
        <p:spPr>
          <a:xfrm flipH="1">
            <a:off x="5973555" y="3463348"/>
            <a:ext cx="687892" cy="653931"/>
          </a:xfrm>
          <a:prstGeom prst="line">
            <a:avLst/>
          </a:prstGeom>
          <a:ln w="635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5" name="Connecteur droit 74">
            <a:extLst>
              <a:ext uri="{FF2B5EF4-FFF2-40B4-BE49-F238E27FC236}">
                <a16:creationId xmlns:a16="http://schemas.microsoft.com/office/drawing/2014/main" id="{F805BDF9-163B-C8DB-2922-8125B646D219}"/>
              </a:ext>
            </a:extLst>
          </p:cNvPr>
          <p:cNvCxnSpPr>
            <a:cxnSpLocks/>
          </p:cNvCxnSpPr>
          <p:nvPr/>
        </p:nvCxnSpPr>
        <p:spPr>
          <a:xfrm flipV="1">
            <a:off x="3983708" y="5074995"/>
            <a:ext cx="1016088" cy="512725"/>
          </a:xfrm>
          <a:prstGeom prst="line">
            <a:avLst/>
          </a:prstGeom>
          <a:ln w="635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Connecteur droit 71">
            <a:extLst>
              <a:ext uri="{FF2B5EF4-FFF2-40B4-BE49-F238E27FC236}">
                <a16:creationId xmlns:a16="http://schemas.microsoft.com/office/drawing/2014/main" id="{9D364B37-26D3-E7CA-79DA-C852468B7D2E}"/>
              </a:ext>
            </a:extLst>
          </p:cNvPr>
          <p:cNvCxnSpPr>
            <a:cxnSpLocks/>
          </p:cNvCxnSpPr>
          <p:nvPr/>
        </p:nvCxnSpPr>
        <p:spPr>
          <a:xfrm>
            <a:off x="2488049" y="3428999"/>
            <a:ext cx="635581" cy="756842"/>
          </a:xfrm>
          <a:prstGeom prst="line">
            <a:avLst/>
          </a:prstGeom>
          <a:ln w="635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 name="Connecteur droit 2">
            <a:extLst>
              <a:ext uri="{FF2B5EF4-FFF2-40B4-BE49-F238E27FC236}">
                <a16:creationId xmlns:a16="http://schemas.microsoft.com/office/drawing/2014/main" id="{95FCEEF3-B07D-FADA-A13A-C61EAFEBF96C}"/>
              </a:ext>
            </a:extLst>
          </p:cNvPr>
          <p:cNvCxnSpPr/>
          <p:nvPr/>
        </p:nvCxnSpPr>
        <p:spPr>
          <a:xfrm>
            <a:off x="4010731" y="1957394"/>
            <a:ext cx="1260000" cy="514355"/>
          </a:xfrm>
          <a:prstGeom prst="line">
            <a:avLst/>
          </a:prstGeom>
          <a:ln w="635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9228" name="Picture 12">
            <a:extLst>
              <a:ext uri="{FF2B5EF4-FFF2-40B4-BE49-F238E27FC236}">
                <a16:creationId xmlns:a16="http://schemas.microsoft.com/office/drawing/2014/main" id="{07DA492F-8002-0B49-9FBB-D7524AF76B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9069" y="3119483"/>
            <a:ext cx="951911" cy="501650"/>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FC887D8D-9162-2244-AD2A-A7C7BB858A52}"/>
              </a:ext>
            </a:extLst>
          </p:cNvPr>
          <p:cNvSpPr txBox="1"/>
          <p:nvPr/>
        </p:nvSpPr>
        <p:spPr>
          <a:xfrm>
            <a:off x="323860" y="142880"/>
            <a:ext cx="3618298" cy="553998"/>
          </a:xfrm>
          <a:prstGeom prst="rect">
            <a:avLst/>
          </a:prstGeom>
          <a:noFill/>
        </p:spPr>
        <p:txBody>
          <a:bodyPr wrap="none" rtlCol="0">
            <a:spAutoFit/>
          </a:bodyPr>
          <a:lstStyle/>
          <a:p>
            <a:r>
              <a:rPr lang="en-GB" sz="3000" b="1" dirty="0">
                <a:solidFill>
                  <a:srgbClr val="0B1333"/>
                </a:solidFill>
                <a:latin typeface="Corbel" panose="020B0503020204020204" pitchFamily="34" charset="0"/>
              </a:rPr>
              <a:t>Industrial ecosystem</a:t>
            </a:r>
          </a:p>
        </p:txBody>
      </p:sp>
      <p:cxnSp>
        <p:nvCxnSpPr>
          <p:cNvPr id="13" name="Connecteur droit 12">
            <a:extLst>
              <a:ext uri="{FF2B5EF4-FFF2-40B4-BE49-F238E27FC236}">
                <a16:creationId xmlns:a16="http://schemas.microsoft.com/office/drawing/2014/main" id="{5806400B-7DB8-3E48-A26E-6B9E1DEDD589}"/>
              </a:ext>
            </a:extLst>
          </p:cNvPr>
          <p:cNvCxnSpPr/>
          <p:nvPr/>
        </p:nvCxnSpPr>
        <p:spPr>
          <a:xfrm>
            <a:off x="352436" y="739742"/>
            <a:ext cx="6120000" cy="0"/>
          </a:xfrm>
          <a:prstGeom prst="line">
            <a:avLst/>
          </a:prstGeom>
          <a:ln w="12700">
            <a:solidFill>
              <a:srgbClr val="0B1333"/>
            </a:solidFill>
          </a:ln>
        </p:spPr>
        <p:style>
          <a:lnRef idx="1">
            <a:schemeClr val="accent1"/>
          </a:lnRef>
          <a:fillRef idx="0">
            <a:schemeClr val="accent1"/>
          </a:fillRef>
          <a:effectRef idx="0">
            <a:schemeClr val="accent1"/>
          </a:effectRef>
          <a:fontRef idx="minor">
            <a:schemeClr val="tx1"/>
          </a:fontRef>
        </p:style>
      </p:cxnSp>
      <p:sp>
        <p:nvSpPr>
          <p:cNvPr id="18" name="Rectangle : avec coin arrondi 17">
            <a:extLst>
              <a:ext uri="{FF2B5EF4-FFF2-40B4-BE49-F238E27FC236}">
                <a16:creationId xmlns:a16="http://schemas.microsoft.com/office/drawing/2014/main" id="{4D5EE58C-BBDA-614E-93EC-DE71846E18FF}"/>
              </a:ext>
            </a:extLst>
          </p:cNvPr>
          <p:cNvSpPr>
            <a:spLocks noChangeAspect="1"/>
          </p:cNvSpPr>
          <p:nvPr/>
        </p:nvSpPr>
        <p:spPr>
          <a:xfrm>
            <a:off x="1675750" y="1086845"/>
            <a:ext cx="2520000" cy="2520000"/>
          </a:xfrm>
          <a:prstGeom prst="round1Rect">
            <a:avLst/>
          </a:prstGeom>
          <a:solidFill>
            <a:schemeClr val="bg1"/>
          </a:solidFill>
          <a:ln w="19050">
            <a:solidFill>
              <a:srgbClr val="0A133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 avec coin arrondi 18">
            <a:extLst>
              <a:ext uri="{FF2B5EF4-FFF2-40B4-BE49-F238E27FC236}">
                <a16:creationId xmlns:a16="http://schemas.microsoft.com/office/drawing/2014/main" id="{EC6A5CDA-BC8E-3B44-835B-E7ABEDF166DF}"/>
              </a:ext>
            </a:extLst>
          </p:cNvPr>
          <p:cNvSpPr>
            <a:spLocks noChangeAspect="1"/>
          </p:cNvSpPr>
          <p:nvPr/>
        </p:nvSpPr>
        <p:spPr>
          <a:xfrm>
            <a:off x="4899441" y="4019541"/>
            <a:ext cx="2520000" cy="2520000"/>
          </a:xfrm>
          <a:prstGeom prst="round1Rect">
            <a:avLst/>
          </a:prstGeom>
          <a:solidFill>
            <a:schemeClr val="bg1"/>
          </a:solidFill>
          <a:ln w="19050">
            <a:solidFill>
              <a:srgbClr val="0A133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 avec coin arrondi 19">
            <a:extLst>
              <a:ext uri="{FF2B5EF4-FFF2-40B4-BE49-F238E27FC236}">
                <a16:creationId xmlns:a16="http://schemas.microsoft.com/office/drawing/2014/main" id="{BD106F62-F4F4-8045-A8F0-B402110893C7}"/>
              </a:ext>
            </a:extLst>
          </p:cNvPr>
          <p:cNvSpPr>
            <a:spLocks noChangeAspect="1"/>
          </p:cNvSpPr>
          <p:nvPr/>
        </p:nvSpPr>
        <p:spPr>
          <a:xfrm>
            <a:off x="4914664" y="1086845"/>
            <a:ext cx="2520000" cy="2520000"/>
          </a:xfrm>
          <a:prstGeom prst="round1Rect">
            <a:avLst/>
          </a:prstGeom>
          <a:solidFill>
            <a:schemeClr val="bg1"/>
          </a:solidFill>
          <a:ln w="19050">
            <a:solidFill>
              <a:srgbClr val="0A133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ZoneTexte 5">
            <a:extLst>
              <a:ext uri="{FF2B5EF4-FFF2-40B4-BE49-F238E27FC236}">
                <a16:creationId xmlns:a16="http://schemas.microsoft.com/office/drawing/2014/main" id="{BFB63A43-C867-FF4E-AA4A-7A11A212C203}"/>
              </a:ext>
            </a:extLst>
          </p:cNvPr>
          <p:cNvSpPr txBox="1"/>
          <p:nvPr/>
        </p:nvSpPr>
        <p:spPr>
          <a:xfrm>
            <a:off x="1696163" y="1115421"/>
            <a:ext cx="881973" cy="338554"/>
          </a:xfrm>
          <a:prstGeom prst="rect">
            <a:avLst/>
          </a:prstGeom>
          <a:noFill/>
        </p:spPr>
        <p:txBody>
          <a:bodyPr wrap="none" rtlCol="0">
            <a:spAutoFit/>
          </a:bodyPr>
          <a:lstStyle/>
          <a:p>
            <a:r>
              <a:rPr lang="en-GB" sz="1600" b="1" dirty="0">
                <a:latin typeface="Corbel" panose="020B0503020204020204" pitchFamily="34" charset="0"/>
              </a:rPr>
              <a:t>Pharma</a:t>
            </a:r>
          </a:p>
        </p:txBody>
      </p:sp>
      <p:sp>
        <p:nvSpPr>
          <p:cNvPr id="22" name="ZoneTexte 21">
            <a:extLst>
              <a:ext uri="{FF2B5EF4-FFF2-40B4-BE49-F238E27FC236}">
                <a16:creationId xmlns:a16="http://schemas.microsoft.com/office/drawing/2014/main" id="{6C2089D4-FAB6-C548-9AF0-95655D6DA3AF}"/>
              </a:ext>
            </a:extLst>
          </p:cNvPr>
          <p:cNvSpPr txBox="1"/>
          <p:nvPr/>
        </p:nvSpPr>
        <p:spPr>
          <a:xfrm>
            <a:off x="4900184" y="1115421"/>
            <a:ext cx="599651" cy="338554"/>
          </a:xfrm>
          <a:prstGeom prst="rect">
            <a:avLst/>
          </a:prstGeom>
          <a:noFill/>
        </p:spPr>
        <p:txBody>
          <a:bodyPr wrap="none" rtlCol="0">
            <a:spAutoFit/>
          </a:bodyPr>
          <a:lstStyle/>
          <a:p>
            <a:r>
              <a:rPr lang="en-GB" sz="1600" b="1" dirty="0">
                <a:latin typeface="Corbel" panose="020B0503020204020204" pitchFamily="34" charset="0"/>
              </a:rPr>
              <a:t>Tech</a:t>
            </a:r>
          </a:p>
        </p:txBody>
      </p:sp>
      <p:sp>
        <p:nvSpPr>
          <p:cNvPr id="23" name="ZoneTexte 22">
            <a:extLst>
              <a:ext uri="{FF2B5EF4-FFF2-40B4-BE49-F238E27FC236}">
                <a16:creationId xmlns:a16="http://schemas.microsoft.com/office/drawing/2014/main" id="{4EA20E33-A44E-8049-B176-74121E3D4B6C}"/>
              </a:ext>
            </a:extLst>
          </p:cNvPr>
          <p:cNvSpPr txBox="1"/>
          <p:nvPr/>
        </p:nvSpPr>
        <p:spPr>
          <a:xfrm>
            <a:off x="4920277" y="4048117"/>
            <a:ext cx="1699504" cy="338554"/>
          </a:xfrm>
          <a:prstGeom prst="rect">
            <a:avLst/>
          </a:prstGeom>
          <a:noFill/>
        </p:spPr>
        <p:txBody>
          <a:bodyPr wrap="none" rtlCol="0">
            <a:spAutoFit/>
          </a:bodyPr>
          <a:lstStyle/>
          <a:p>
            <a:r>
              <a:rPr lang="en-GB" sz="1600" b="1" dirty="0">
                <a:latin typeface="Corbel" panose="020B0503020204020204" pitchFamily="34" charset="0"/>
              </a:rPr>
              <a:t>AI service &amp; tools</a:t>
            </a:r>
          </a:p>
        </p:txBody>
      </p:sp>
      <p:pic>
        <p:nvPicPr>
          <p:cNvPr id="9218" name="Picture 2" descr="Novartis France">
            <a:extLst>
              <a:ext uri="{FF2B5EF4-FFF2-40B4-BE49-F238E27FC236}">
                <a16:creationId xmlns:a16="http://schemas.microsoft.com/office/drawing/2014/main" id="{F329643A-4B99-ED47-B44E-3A9545E383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649" y="1569707"/>
            <a:ext cx="1099781" cy="180000"/>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 avec coin arrondi 24">
            <a:extLst>
              <a:ext uri="{FF2B5EF4-FFF2-40B4-BE49-F238E27FC236}">
                <a16:creationId xmlns:a16="http://schemas.microsoft.com/office/drawing/2014/main" id="{569E59D7-3F54-CD4E-B327-F586D537275E}"/>
              </a:ext>
            </a:extLst>
          </p:cNvPr>
          <p:cNvSpPr>
            <a:spLocks noChangeAspect="1"/>
          </p:cNvSpPr>
          <p:nvPr/>
        </p:nvSpPr>
        <p:spPr>
          <a:xfrm>
            <a:off x="8153578" y="1105223"/>
            <a:ext cx="2520000" cy="2520000"/>
          </a:xfrm>
          <a:prstGeom prst="round1Rect">
            <a:avLst/>
          </a:prstGeom>
          <a:solidFill>
            <a:schemeClr val="bg1"/>
          </a:solidFill>
          <a:ln w="19050">
            <a:solidFill>
              <a:srgbClr val="0A133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ZoneTexte 25">
            <a:extLst>
              <a:ext uri="{FF2B5EF4-FFF2-40B4-BE49-F238E27FC236}">
                <a16:creationId xmlns:a16="http://schemas.microsoft.com/office/drawing/2014/main" id="{2ACF45A0-E0DD-4C48-9C37-1BF7141CFCC1}"/>
              </a:ext>
            </a:extLst>
          </p:cNvPr>
          <p:cNvSpPr txBox="1"/>
          <p:nvPr/>
        </p:nvSpPr>
        <p:spPr>
          <a:xfrm>
            <a:off x="8153578" y="1133799"/>
            <a:ext cx="1058303" cy="338554"/>
          </a:xfrm>
          <a:prstGeom prst="rect">
            <a:avLst/>
          </a:prstGeom>
          <a:noFill/>
        </p:spPr>
        <p:txBody>
          <a:bodyPr wrap="none" rtlCol="0">
            <a:spAutoFit/>
          </a:bodyPr>
          <a:lstStyle/>
          <a:p>
            <a:r>
              <a:rPr lang="en-GB" sz="1600" b="1" dirty="0">
                <a:latin typeface="Corbel" panose="020B0503020204020204" pitchFamily="34" charset="0"/>
              </a:rPr>
              <a:t>Platforms</a:t>
            </a:r>
          </a:p>
        </p:txBody>
      </p:sp>
      <p:pic>
        <p:nvPicPr>
          <p:cNvPr id="9220" name="Picture 4" descr="Le Groupe Pfizer | Laboratoire de Recherches, Laboratoire Pharmaceutique">
            <a:extLst>
              <a:ext uri="{FF2B5EF4-FFF2-40B4-BE49-F238E27FC236}">
                <a16:creationId xmlns:a16="http://schemas.microsoft.com/office/drawing/2014/main" id="{1087EB4C-3649-9A4E-9966-A28C718612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0733" y="2312505"/>
            <a:ext cx="771671" cy="437598"/>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a:extLst>
              <a:ext uri="{FF2B5EF4-FFF2-40B4-BE49-F238E27FC236}">
                <a16:creationId xmlns:a16="http://schemas.microsoft.com/office/drawing/2014/main" id="{076C4FDF-3C68-B142-A34E-884C96551F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9576" y="2790086"/>
            <a:ext cx="898027" cy="288000"/>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Servier — Wikipédia">
            <a:extLst>
              <a:ext uri="{FF2B5EF4-FFF2-40B4-BE49-F238E27FC236}">
                <a16:creationId xmlns:a16="http://schemas.microsoft.com/office/drawing/2014/main" id="{D2B58C1F-C694-C242-886E-4091E63A57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86152" y="2808086"/>
            <a:ext cx="736842" cy="252000"/>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Sanofi, an innovative global healthcare company - Sanofi">
            <a:extLst>
              <a:ext uri="{FF2B5EF4-FFF2-40B4-BE49-F238E27FC236}">
                <a16:creationId xmlns:a16="http://schemas.microsoft.com/office/drawing/2014/main" id="{841EDFF7-9248-3446-B4AB-256E8D32EC5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871" t="30593" r="8355" b="28315"/>
          <a:stretch/>
        </p:blipFill>
        <p:spPr bwMode="auto">
          <a:xfrm>
            <a:off x="3125816" y="1533707"/>
            <a:ext cx="743409" cy="252000"/>
          </a:xfrm>
          <a:prstGeom prst="rect">
            <a:avLst/>
          </a:prstGeom>
          <a:noFill/>
          <a:extLst>
            <a:ext uri="{909E8E84-426E-40DD-AFC4-6F175D3DCCD1}">
              <a14:hiddenFill xmlns:a14="http://schemas.microsoft.com/office/drawing/2010/main">
                <a:solidFill>
                  <a:srgbClr val="FFFFFF"/>
                </a:solidFill>
              </a14:hiddenFill>
            </a:ext>
          </a:extLst>
        </p:spPr>
      </p:pic>
      <p:pic>
        <p:nvPicPr>
          <p:cNvPr id="9230" name="Picture 14">
            <a:extLst>
              <a:ext uri="{FF2B5EF4-FFF2-40B4-BE49-F238E27FC236}">
                <a16:creationId xmlns:a16="http://schemas.microsoft.com/office/drawing/2014/main" id="{CCAF767C-128A-5F42-8E5B-01ECB869EA5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68680" y="1946705"/>
            <a:ext cx="816607" cy="252000"/>
          </a:xfrm>
          <a:prstGeom prst="rect">
            <a:avLst/>
          </a:prstGeom>
          <a:noFill/>
          <a:extLst>
            <a:ext uri="{909E8E84-426E-40DD-AFC4-6F175D3DCCD1}">
              <a14:hiddenFill xmlns:a14="http://schemas.microsoft.com/office/drawing/2010/main">
                <a:solidFill>
                  <a:srgbClr val="FFFFFF"/>
                </a:solidFill>
              </a14:hiddenFill>
            </a:ext>
          </a:extLst>
        </p:spPr>
      </p:pic>
      <p:pic>
        <p:nvPicPr>
          <p:cNvPr id="9232" name="Picture 16" descr="Johnson &amp; Johnson annonce que la Commission européenne a approuvé un accord  visant à fournir 200 millions de doses du vaccin-candidat contre la  COVID-19 de Janssen">
            <a:extLst>
              <a:ext uri="{FF2B5EF4-FFF2-40B4-BE49-F238E27FC236}">
                <a16:creationId xmlns:a16="http://schemas.microsoft.com/office/drawing/2014/main" id="{91A730EE-F260-324C-8425-0FBF77E807E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839" t="27947" r="6504" b="29290"/>
          <a:stretch/>
        </p:blipFill>
        <p:spPr bwMode="auto">
          <a:xfrm>
            <a:off x="2832707" y="3213413"/>
            <a:ext cx="1242187" cy="313790"/>
          </a:xfrm>
          <a:prstGeom prst="rect">
            <a:avLst/>
          </a:prstGeom>
          <a:noFill/>
          <a:extLst>
            <a:ext uri="{909E8E84-426E-40DD-AFC4-6F175D3DCCD1}">
              <a14:hiddenFill xmlns:a14="http://schemas.microsoft.com/office/drawing/2010/main">
                <a:solidFill>
                  <a:srgbClr val="FFFFFF"/>
                </a:solidFill>
              </a14:hiddenFill>
            </a:ext>
          </a:extLst>
        </p:spPr>
      </p:pic>
      <p:pic>
        <p:nvPicPr>
          <p:cNvPr id="9234" name="Picture 18" descr="AstraZeneca - Research-Based BioPharmaceutical Company">
            <a:extLst>
              <a:ext uri="{FF2B5EF4-FFF2-40B4-BE49-F238E27FC236}">
                <a16:creationId xmlns:a16="http://schemas.microsoft.com/office/drawing/2014/main" id="{CBBD74A7-0827-934F-910F-735E80FF1C0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6914" t="23435" r="6485" b="24416"/>
          <a:stretch/>
        </p:blipFill>
        <p:spPr bwMode="auto">
          <a:xfrm>
            <a:off x="2929000" y="2362587"/>
            <a:ext cx="1067361" cy="337435"/>
          </a:xfrm>
          <a:prstGeom prst="rect">
            <a:avLst/>
          </a:prstGeom>
          <a:noFill/>
          <a:extLst>
            <a:ext uri="{909E8E84-426E-40DD-AFC4-6F175D3DCCD1}">
              <a14:hiddenFill xmlns:a14="http://schemas.microsoft.com/office/drawing/2010/main">
                <a:solidFill>
                  <a:srgbClr val="FFFFFF"/>
                </a:solidFill>
              </a14:hiddenFill>
            </a:ext>
          </a:extLst>
        </p:spPr>
      </p:pic>
      <p:pic>
        <p:nvPicPr>
          <p:cNvPr id="9236" name="Picture 20" descr="Takeda">
            <a:extLst>
              <a:ext uri="{FF2B5EF4-FFF2-40B4-BE49-F238E27FC236}">
                <a16:creationId xmlns:a16="http://schemas.microsoft.com/office/drawing/2014/main" id="{4596209A-2599-AA47-81F0-33DA55D7093B}"/>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1202" b="22454"/>
          <a:stretch/>
        </p:blipFill>
        <p:spPr bwMode="auto">
          <a:xfrm>
            <a:off x="1954122" y="1881917"/>
            <a:ext cx="814526" cy="381576"/>
          </a:xfrm>
          <a:prstGeom prst="rect">
            <a:avLst/>
          </a:prstGeom>
          <a:noFill/>
          <a:extLst>
            <a:ext uri="{909E8E84-426E-40DD-AFC4-6F175D3DCCD1}">
              <a14:hiddenFill xmlns:a14="http://schemas.microsoft.com/office/drawing/2010/main">
                <a:solidFill>
                  <a:srgbClr val="FFFFFF"/>
                </a:solidFill>
              </a14:hiddenFill>
            </a:ext>
          </a:extLst>
        </p:spPr>
      </p:pic>
      <p:pic>
        <p:nvPicPr>
          <p:cNvPr id="9238" name="Picture 22" descr="Nouveau logo Google">
            <a:extLst>
              <a:ext uri="{FF2B5EF4-FFF2-40B4-BE49-F238E27FC236}">
                <a16:creationId xmlns:a16="http://schemas.microsoft.com/office/drawing/2014/main" id="{B5C25734-4C41-104B-BD69-E620E44A2775}"/>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1168" t="26295" r="11437" b="22363"/>
          <a:stretch/>
        </p:blipFill>
        <p:spPr bwMode="auto">
          <a:xfrm>
            <a:off x="5113836" y="1547329"/>
            <a:ext cx="867394" cy="323668"/>
          </a:xfrm>
          <a:prstGeom prst="rect">
            <a:avLst/>
          </a:prstGeom>
          <a:noFill/>
          <a:extLst>
            <a:ext uri="{909E8E84-426E-40DD-AFC4-6F175D3DCCD1}">
              <a14:hiddenFill xmlns:a14="http://schemas.microsoft.com/office/drawing/2010/main">
                <a:solidFill>
                  <a:srgbClr val="FFFFFF"/>
                </a:solidFill>
              </a14:hiddenFill>
            </a:ext>
          </a:extLst>
        </p:spPr>
      </p:pic>
      <p:pic>
        <p:nvPicPr>
          <p:cNvPr id="9240" name="Picture 24" descr="Microsoft logo : histoire, signification et évolution, symbole">
            <a:extLst>
              <a:ext uri="{FF2B5EF4-FFF2-40B4-BE49-F238E27FC236}">
                <a16:creationId xmlns:a16="http://schemas.microsoft.com/office/drawing/2014/main" id="{BD5C33D1-6349-C643-9F29-52C99EA3101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229636" y="1565163"/>
            <a:ext cx="930908" cy="288000"/>
          </a:xfrm>
          <a:prstGeom prst="rect">
            <a:avLst/>
          </a:prstGeom>
          <a:noFill/>
          <a:extLst>
            <a:ext uri="{909E8E84-426E-40DD-AFC4-6F175D3DCCD1}">
              <a14:hiddenFill xmlns:a14="http://schemas.microsoft.com/office/drawing/2010/main">
                <a:solidFill>
                  <a:srgbClr val="FFFFFF"/>
                </a:solidFill>
              </a14:hiddenFill>
            </a:ext>
          </a:extLst>
        </p:spPr>
      </p:pic>
      <p:pic>
        <p:nvPicPr>
          <p:cNvPr id="9248" name="Picture 32" descr="Flèche ou sourire: quel message est caché dans le logo Amazon?">
            <a:extLst>
              <a:ext uri="{FF2B5EF4-FFF2-40B4-BE49-F238E27FC236}">
                <a16:creationId xmlns:a16="http://schemas.microsoft.com/office/drawing/2014/main" id="{926B65AE-A3F7-C64E-8C87-CFD8AEA6462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b="13713"/>
          <a:stretch/>
        </p:blipFill>
        <p:spPr bwMode="auto">
          <a:xfrm>
            <a:off x="5728122" y="2117696"/>
            <a:ext cx="893084" cy="324000"/>
          </a:xfrm>
          <a:prstGeom prst="rect">
            <a:avLst/>
          </a:prstGeom>
          <a:noFill/>
          <a:extLst>
            <a:ext uri="{909E8E84-426E-40DD-AFC4-6F175D3DCCD1}">
              <a14:hiddenFill xmlns:a14="http://schemas.microsoft.com/office/drawing/2010/main">
                <a:solidFill>
                  <a:srgbClr val="FFFFFF"/>
                </a:solidFill>
              </a14:hiddenFill>
            </a:ext>
          </a:extLst>
        </p:spPr>
      </p:pic>
      <p:pic>
        <p:nvPicPr>
          <p:cNvPr id="9250" name="Picture 34" descr="Liste des microprocesseurs Intel — Wikipédia">
            <a:extLst>
              <a:ext uri="{FF2B5EF4-FFF2-40B4-BE49-F238E27FC236}">
                <a16:creationId xmlns:a16="http://schemas.microsoft.com/office/drawing/2014/main" id="{9ECCF6AA-8E9D-3945-A2D9-F0C457EDE28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503939" y="2605767"/>
            <a:ext cx="599958" cy="396000"/>
          </a:xfrm>
          <a:prstGeom prst="rect">
            <a:avLst/>
          </a:prstGeom>
          <a:noFill/>
          <a:extLst>
            <a:ext uri="{909E8E84-426E-40DD-AFC4-6F175D3DCCD1}">
              <a14:hiddenFill xmlns:a14="http://schemas.microsoft.com/office/drawing/2010/main">
                <a:solidFill>
                  <a:srgbClr val="FFFFFF"/>
                </a:solidFill>
              </a14:hiddenFill>
            </a:ext>
          </a:extLst>
        </p:spPr>
      </p:pic>
      <p:pic>
        <p:nvPicPr>
          <p:cNvPr id="9252" name="Picture 36" descr="IBM — Wikipédia">
            <a:extLst>
              <a:ext uri="{FF2B5EF4-FFF2-40B4-BE49-F238E27FC236}">
                <a16:creationId xmlns:a16="http://schemas.microsoft.com/office/drawing/2014/main" id="{8CCFD09E-0F83-D142-9CC5-BC1A398F081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260026" y="2656089"/>
            <a:ext cx="628038" cy="25200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Hitachi – Logos Download">
            <a:extLst>
              <a:ext uri="{FF2B5EF4-FFF2-40B4-BE49-F238E27FC236}">
                <a16:creationId xmlns:a16="http://schemas.microsoft.com/office/drawing/2014/main" id="{4337CCD4-1578-8A41-81DB-45A82F9E7A60}"/>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t="38500" b="40258"/>
          <a:stretch/>
        </p:blipFill>
        <p:spPr bwMode="auto">
          <a:xfrm>
            <a:off x="5728122" y="3200844"/>
            <a:ext cx="1147959" cy="252000"/>
          </a:xfrm>
          <a:prstGeom prst="rect">
            <a:avLst/>
          </a:prstGeom>
          <a:noFill/>
          <a:extLst>
            <a:ext uri="{909E8E84-426E-40DD-AFC4-6F175D3DCCD1}">
              <a14:hiddenFill xmlns:a14="http://schemas.microsoft.com/office/drawing/2010/main">
                <a:solidFill>
                  <a:srgbClr val="FFFFFF"/>
                </a:solidFill>
              </a14:hiddenFill>
            </a:ext>
          </a:extLst>
        </p:spPr>
      </p:pic>
      <p:pic>
        <p:nvPicPr>
          <p:cNvPr id="9254" name="Picture 38" descr="Download Illumina Logo in SVG Vector or PNG File Format - Logo.wine">
            <a:extLst>
              <a:ext uri="{FF2B5EF4-FFF2-40B4-BE49-F238E27FC236}">
                <a16:creationId xmlns:a16="http://schemas.microsoft.com/office/drawing/2014/main" id="{B12B92BF-8AE7-8F4B-9405-AF6D8462D7FA}"/>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9213" t="33720" r="10342" b="33005"/>
          <a:stretch/>
        </p:blipFill>
        <p:spPr bwMode="auto">
          <a:xfrm>
            <a:off x="8346039" y="1588085"/>
            <a:ext cx="913843" cy="252000"/>
          </a:xfrm>
          <a:prstGeom prst="rect">
            <a:avLst/>
          </a:prstGeom>
          <a:noFill/>
          <a:extLst>
            <a:ext uri="{909E8E84-426E-40DD-AFC4-6F175D3DCCD1}">
              <a14:hiddenFill xmlns:a14="http://schemas.microsoft.com/office/drawing/2010/main">
                <a:solidFill>
                  <a:srgbClr val="FFFFFF"/>
                </a:solidFill>
              </a14:hiddenFill>
            </a:ext>
          </a:extLst>
        </p:spPr>
      </p:pic>
      <p:pic>
        <p:nvPicPr>
          <p:cNvPr id="9256" name="Picture 40" descr="Affymetrix Logo Download - AI - All Vector Logo">
            <a:extLst>
              <a:ext uri="{FF2B5EF4-FFF2-40B4-BE49-F238E27FC236}">
                <a16:creationId xmlns:a16="http://schemas.microsoft.com/office/drawing/2014/main" id="{E6A21758-885C-EB44-A286-862D40136009}"/>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9760" t="30591" r="9167" b="30484"/>
          <a:stretch/>
        </p:blipFill>
        <p:spPr bwMode="auto">
          <a:xfrm>
            <a:off x="9211881" y="1883969"/>
            <a:ext cx="1241698" cy="324000"/>
          </a:xfrm>
          <a:prstGeom prst="rect">
            <a:avLst/>
          </a:prstGeom>
          <a:noFill/>
          <a:extLst>
            <a:ext uri="{909E8E84-426E-40DD-AFC4-6F175D3DCCD1}">
              <a14:hiddenFill xmlns:a14="http://schemas.microsoft.com/office/drawing/2010/main">
                <a:solidFill>
                  <a:srgbClr val="FFFFFF"/>
                </a:solidFill>
              </a14:hiddenFill>
            </a:ext>
          </a:extLst>
        </p:spPr>
      </p:pic>
      <p:pic>
        <p:nvPicPr>
          <p:cNvPr id="9258" name="Picture 42" descr="RAFA 2015">
            <a:extLst>
              <a:ext uri="{FF2B5EF4-FFF2-40B4-BE49-F238E27FC236}">
                <a16:creationId xmlns:a16="http://schemas.microsoft.com/office/drawing/2014/main" id="{AF13108E-66AF-0245-95DB-FAD4FEB51B21}"/>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4822" t="14568" r="5498" b="13930"/>
          <a:stretch/>
        </p:blipFill>
        <p:spPr bwMode="auto">
          <a:xfrm>
            <a:off x="8253598" y="2193681"/>
            <a:ext cx="1296048" cy="540000"/>
          </a:xfrm>
          <a:prstGeom prst="rect">
            <a:avLst/>
          </a:prstGeom>
          <a:noFill/>
          <a:extLst>
            <a:ext uri="{909E8E84-426E-40DD-AFC4-6F175D3DCCD1}">
              <a14:hiddenFill xmlns:a14="http://schemas.microsoft.com/office/drawing/2010/main">
                <a:solidFill>
                  <a:srgbClr val="FFFFFF"/>
                </a:solidFill>
              </a14:hiddenFill>
            </a:ext>
          </a:extLst>
        </p:spPr>
      </p:pic>
      <p:pic>
        <p:nvPicPr>
          <p:cNvPr id="9260" name="Picture 44" descr="Qiagen — Wikipédia">
            <a:extLst>
              <a:ext uri="{FF2B5EF4-FFF2-40B4-BE49-F238E27FC236}">
                <a16:creationId xmlns:a16="http://schemas.microsoft.com/office/drawing/2014/main" id="{3A181661-1B38-E744-81EF-B2E11384DFB8}"/>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718175" y="2349940"/>
            <a:ext cx="589517" cy="504000"/>
          </a:xfrm>
          <a:prstGeom prst="rect">
            <a:avLst/>
          </a:prstGeom>
          <a:noFill/>
          <a:extLst>
            <a:ext uri="{909E8E84-426E-40DD-AFC4-6F175D3DCCD1}">
              <a14:hiddenFill xmlns:a14="http://schemas.microsoft.com/office/drawing/2010/main">
                <a:solidFill>
                  <a:srgbClr val="FFFFFF"/>
                </a:solidFill>
              </a14:hiddenFill>
            </a:ext>
          </a:extLst>
        </p:spPr>
      </p:pic>
      <p:pic>
        <p:nvPicPr>
          <p:cNvPr id="9262" name="Picture 46" descr="Owkin - Biotech.info">
            <a:extLst>
              <a:ext uri="{FF2B5EF4-FFF2-40B4-BE49-F238E27FC236}">
                <a16:creationId xmlns:a16="http://schemas.microsoft.com/office/drawing/2014/main" id="{DE0F6CFD-4118-3045-9D34-913A579C775A}"/>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t="13900" b="18388"/>
          <a:stretch/>
        </p:blipFill>
        <p:spPr bwMode="auto">
          <a:xfrm>
            <a:off x="4941110" y="4450335"/>
            <a:ext cx="956994" cy="324000"/>
          </a:xfrm>
          <a:prstGeom prst="rect">
            <a:avLst/>
          </a:prstGeom>
          <a:noFill/>
          <a:extLst>
            <a:ext uri="{909E8E84-426E-40DD-AFC4-6F175D3DCCD1}">
              <a14:hiddenFill xmlns:a14="http://schemas.microsoft.com/office/drawing/2010/main">
                <a:solidFill>
                  <a:srgbClr val="FFFFFF"/>
                </a:solidFill>
              </a14:hiddenFill>
            </a:ext>
          </a:extLst>
        </p:spPr>
      </p:pic>
      <p:pic>
        <p:nvPicPr>
          <p:cNvPr id="9264" name="Picture 48" descr="AI-Driven Drug Discovery | BenevolentAI">
            <a:extLst>
              <a:ext uri="{FF2B5EF4-FFF2-40B4-BE49-F238E27FC236}">
                <a16:creationId xmlns:a16="http://schemas.microsoft.com/office/drawing/2014/main" id="{932B2408-A9C1-F24D-BE39-10F60DBF03F0}"/>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047035" y="4522335"/>
            <a:ext cx="1135908" cy="180000"/>
          </a:xfrm>
          <a:prstGeom prst="rect">
            <a:avLst/>
          </a:prstGeom>
          <a:noFill/>
          <a:extLst>
            <a:ext uri="{909E8E84-426E-40DD-AFC4-6F175D3DCCD1}">
              <a14:hiddenFill xmlns:a14="http://schemas.microsoft.com/office/drawing/2010/main">
                <a:solidFill>
                  <a:srgbClr val="FFFFFF"/>
                </a:solidFill>
              </a14:hiddenFill>
            </a:ext>
          </a:extLst>
        </p:spPr>
      </p:pic>
      <p:pic>
        <p:nvPicPr>
          <p:cNvPr id="9266" name="Picture 50" descr="CytoReason signe un accord de collaboration avec Pfizer Inc. pour utiliser  le modèle d'apprentissage machine de CytoReason pour le système immunitaire  dans le cadre de la découverte médicamenteuse | Business Wire">
            <a:extLst>
              <a:ext uri="{FF2B5EF4-FFF2-40B4-BE49-F238E27FC236}">
                <a16:creationId xmlns:a16="http://schemas.microsoft.com/office/drawing/2014/main" id="{8E5983AF-BE1D-D042-9474-216CEEDDDC24}"/>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077907" y="5934463"/>
            <a:ext cx="895648" cy="468000"/>
          </a:xfrm>
          <a:prstGeom prst="rect">
            <a:avLst/>
          </a:prstGeom>
          <a:noFill/>
          <a:extLst>
            <a:ext uri="{909E8E84-426E-40DD-AFC4-6F175D3DCCD1}">
              <a14:hiddenFill xmlns:a14="http://schemas.microsoft.com/office/drawing/2010/main">
                <a:solidFill>
                  <a:srgbClr val="FFFFFF"/>
                </a:solidFill>
              </a14:hiddenFill>
            </a:ext>
          </a:extLst>
        </p:spPr>
      </p:pic>
      <p:pic>
        <p:nvPicPr>
          <p:cNvPr id="9268" name="Picture 52" descr="Genedata - Wikipedia">
            <a:extLst>
              <a:ext uri="{FF2B5EF4-FFF2-40B4-BE49-F238E27FC236}">
                <a16:creationId xmlns:a16="http://schemas.microsoft.com/office/drawing/2014/main" id="{5BA25335-83E7-F24C-B574-F0D0B6D1AB84}"/>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064638" y="5425197"/>
            <a:ext cx="1069141" cy="360000"/>
          </a:xfrm>
          <a:prstGeom prst="rect">
            <a:avLst/>
          </a:prstGeom>
          <a:noFill/>
          <a:extLst>
            <a:ext uri="{909E8E84-426E-40DD-AFC4-6F175D3DCCD1}">
              <a14:hiddenFill xmlns:a14="http://schemas.microsoft.com/office/drawing/2010/main">
                <a:solidFill>
                  <a:srgbClr val="FFFFFF"/>
                </a:solidFill>
              </a14:hiddenFill>
            </a:ext>
          </a:extLst>
        </p:spPr>
      </p:pic>
      <p:pic>
        <p:nvPicPr>
          <p:cNvPr id="9270" name="Picture 54" descr="Main">
            <a:extLst>
              <a:ext uri="{FF2B5EF4-FFF2-40B4-BE49-F238E27FC236}">
                <a16:creationId xmlns:a16="http://schemas.microsoft.com/office/drawing/2014/main" id="{33EA31C2-916C-8547-AD17-EB58A475E429}"/>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999796" y="5367983"/>
            <a:ext cx="876073" cy="468000"/>
          </a:xfrm>
          <a:prstGeom prst="rect">
            <a:avLst/>
          </a:prstGeom>
          <a:noFill/>
          <a:extLst>
            <a:ext uri="{909E8E84-426E-40DD-AFC4-6F175D3DCCD1}">
              <a14:hiddenFill xmlns:a14="http://schemas.microsoft.com/office/drawing/2010/main">
                <a:solidFill>
                  <a:srgbClr val="FFFFFF"/>
                </a:solidFill>
              </a14:hiddenFill>
            </a:ext>
          </a:extLst>
        </p:spPr>
      </p:pic>
      <p:pic>
        <p:nvPicPr>
          <p:cNvPr id="9280" name="Picture 64" descr="Ardigen Enters Into Research Collaboration With CVC to Apply Artificial  Intelligence for Identification of T-cell Targets">
            <a:extLst>
              <a:ext uri="{FF2B5EF4-FFF2-40B4-BE49-F238E27FC236}">
                <a16:creationId xmlns:a16="http://schemas.microsoft.com/office/drawing/2014/main" id="{EE583639-8DD8-E243-91FA-9BACF677BB88}"/>
              </a:ext>
            </a:extLst>
          </p:cNvPr>
          <p:cNvPicPr>
            <a:picLocks noChangeAspect="1" noChangeArrowheads="1"/>
          </p:cNvPicPr>
          <p:nvPr/>
        </p:nvPicPr>
        <p:blipFill rotWithShape="1">
          <a:blip r:embed="rId27">
            <a:extLst>
              <a:ext uri="{28A0092B-C50C-407E-A947-70E740481C1C}">
                <a14:useLocalDpi xmlns:a14="http://schemas.microsoft.com/office/drawing/2010/main" val="0"/>
              </a:ext>
            </a:extLst>
          </a:blip>
          <a:srcRect l="7190" t="20097" r="7096" b="17477"/>
          <a:stretch/>
        </p:blipFill>
        <p:spPr bwMode="auto">
          <a:xfrm>
            <a:off x="5185316" y="4929299"/>
            <a:ext cx="753124" cy="288000"/>
          </a:xfrm>
          <a:prstGeom prst="rect">
            <a:avLst/>
          </a:prstGeom>
          <a:noFill/>
          <a:extLst>
            <a:ext uri="{909E8E84-426E-40DD-AFC4-6F175D3DCCD1}">
              <a14:hiddenFill xmlns:a14="http://schemas.microsoft.com/office/drawing/2010/main">
                <a:solidFill>
                  <a:srgbClr val="FFFFFF"/>
                </a:solidFill>
              </a14:hiddenFill>
            </a:ext>
          </a:extLst>
        </p:spPr>
      </p:pic>
      <p:pic>
        <p:nvPicPr>
          <p:cNvPr id="9282" name="Picture 66" descr="MY INTELLIGENT MACHINES REMPORTE LE PRIX INNOVATION IA 2021 DÉCERNÉ PAR  L'ADRIQ | Business Wire">
            <a:extLst>
              <a:ext uri="{FF2B5EF4-FFF2-40B4-BE49-F238E27FC236}">
                <a16:creationId xmlns:a16="http://schemas.microsoft.com/office/drawing/2014/main" id="{40BC1210-9970-494B-AF3B-2A7A8FEB86F5}"/>
              </a:ext>
            </a:extLst>
          </p:cNvPr>
          <p:cNvPicPr>
            <a:picLocks noChangeAspect="1" noChangeArrowheads="1"/>
          </p:cNvPicPr>
          <p:nvPr/>
        </p:nvPicPr>
        <p:blipFill rotWithShape="1">
          <a:blip r:embed="rId28">
            <a:extLst>
              <a:ext uri="{28A0092B-C50C-407E-A947-70E740481C1C}">
                <a14:useLocalDpi xmlns:a14="http://schemas.microsoft.com/office/drawing/2010/main" val="0"/>
              </a:ext>
            </a:extLst>
          </a:blip>
          <a:srcRect t="19045" b="20237"/>
          <a:stretch/>
        </p:blipFill>
        <p:spPr bwMode="auto">
          <a:xfrm>
            <a:off x="6237516" y="6023577"/>
            <a:ext cx="913338" cy="289772"/>
          </a:xfrm>
          <a:prstGeom prst="rect">
            <a:avLst/>
          </a:prstGeom>
          <a:noFill/>
          <a:extLst>
            <a:ext uri="{909E8E84-426E-40DD-AFC4-6F175D3DCCD1}">
              <a14:hiddenFill xmlns:a14="http://schemas.microsoft.com/office/drawing/2010/main">
                <a:solidFill>
                  <a:srgbClr val="FFFFFF"/>
                </a:solidFill>
              </a14:hiddenFill>
            </a:ext>
          </a:extLst>
        </p:spPr>
      </p:pic>
      <p:pic>
        <p:nvPicPr>
          <p:cNvPr id="9284" name="Picture 68" descr="Biovista | Drug Positioning and Prioritization - Home">
            <a:extLst>
              <a:ext uri="{FF2B5EF4-FFF2-40B4-BE49-F238E27FC236}">
                <a16:creationId xmlns:a16="http://schemas.microsoft.com/office/drawing/2014/main" id="{E7DA9024-8965-D74A-B0FC-62C70BA90D24}"/>
              </a:ext>
            </a:extLst>
          </p:cNvPr>
          <p:cNvPicPr>
            <a:picLocks noChangeAspect="1" noChangeArrowheads="1"/>
          </p:cNvPicPr>
          <p:nvPr/>
        </p:nvPicPr>
        <p:blipFill rotWithShape="1">
          <a:blip r:embed="rId29">
            <a:extLst>
              <a:ext uri="{28A0092B-C50C-407E-A947-70E740481C1C}">
                <a14:useLocalDpi xmlns:a14="http://schemas.microsoft.com/office/drawing/2010/main" val="0"/>
              </a:ext>
            </a:extLst>
          </a:blip>
          <a:srcRect t="18773" b="17086"/>
          <a:stretch/>
        </p:blipFill>
        <p:spPr bwMode="auto">
          <a:xfrm>
            <a:off x="6169120" y="4857299"/>
            <a:ext cx="820943" cy="432000"/>
          </a:xfrm>
          <a:prstGeom prst="rect">
            <a:avLst/>
          </a:prstGeom>
          <a:noFill/>
          <a:extLst>
            <a:ext uri="{909E8E84-426E-40DD-AFC4-6F175D3DCCD1}">
              <a14:hiddenFill xmlns:a14="http://schemas.microsoft.com/office/drawing/2010/main">
                <a:solidFill>
                  <a:srgbClr val="FFFFFF"/>
                </a:solidFill>
              </a14:hiddenFill>
            </a:ext>
          </a:extLst>
        </p:spPr>
      </p:pic>
      <p:pic>
        <p:nvPicPr>
          <p:cNvPr id="9290" name="Picture 74" descr="Siemens Logo, history, meaning, symbol, PNG">
            <a:extLst>
              <a:ext uri="{FF2B5EF4-FFF2-40B4-BE49-F238E27FC236}">
                <a16:creationId xmlns:a16="http://schemas.microsoft.com/office/drawing/2014/main" id="{B8A8840B-895D-5B4B-9B02-9BD28C7FEBA5}"/>
              </a:ext>
            </a:extLst>
          </p:cNvPr>
          <p:cNvPicPr>
            <a:picLocks noChangeAspect="1" noChangeArrowheads="1"/>
          </p:cNvPicPr>
          <p:nvPr/>
        </p:nvPicPr>
        <p:blipFill rotWithShape="1">
          <a:blip r:embed="rId30">
            <a:extLst>
              <a:ext uri="{28A0092B-C50C-407E-A947-70E740481C1C}">
                <a14:useLocalDpi xmlns:a14="http://schemas.microsoft.com/office/drawing/2010/main" val="0"/>
              </a:ext>
            </a:extLst>
          </a:blip>
          <a:srcRect t="29549" b="30832"/>
          <a:stretch/>
        </p:blipFill>
        <p:spPr bwMode="auto">
          <a:xfrm>
            <a:off x="8444342" y="2915009"/>
            <a:ext cx="969236" cy="216000"/>
          </a:xfrm>
          <a:prstGeom prst="rect">
            <a:avLst/>
          </a:prstGeom>
          <a:noFill/>
          <a:extLst>
            <a:ext uri="{909E8E84-426E-40DD-AFC4-6F175D3DCCD1}">
              <a14:hiddenFill xmlns:a14="http://schemas.microsoft.com/office/drawing/2010/main">
                <a:solidFill>
                  <a:srgbClr val="FFFFFF"/>
                </a:solidFill>
              </a14:hiddenFill>
            </a:ext>
          </a:extLst>
        </p:spPr>
      </p:pic>
      <p:pic>
        <p:nvPicPr>
          <p:cNvPr id="9292" name="Picture 76">
            <a:extLst>
              <a:ext uri="{FF2B5EF4-FFF2-40B4-BE49-F238E27FC236}">
                <a16:creationId xmlns:a16="http://schemas.microsoft.com/office/drawing/2014/main" id="{9CDEFE1B-3E26-1F49-ABBD-448D9322B8C6}"/>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9535357" y="3203774"/>
            <a:ext cx="879888" cy="162000"/>
          </a:xfrm>
          <a:prstGeom prst="rect">
            <a:avLst/>
          </a:prstGeom>
          <a:noFill/>
          <a:extLst>
            <a:ext uri="{909E8E84-426E-40DD-AFC4-6F175D3DCCD1}">
              <a14:hiddenFill xmlns:a14="http://schemas.microsoft.com/office/drawing/2010/main">
                <a:solidFill>
                  <a:srgbClr val="FFFFFF"/>
                </a:solidFill>
              </a14:hiddenFill>
            </a:ext>
          </a:extLst>
        </p:spPr>
      </p:pic>
      <p:sp>
        <p:nvSpPr>
          <p:cNvPr id="52" name="Espace réservé du numéro de diapositive 7">
            <a:extLst>
              <a:ext uri="{FF2B5EF4-FFF2-40B4-BE49-F238E27FC236}">
                <a16:creationId xmlns:a16="http://schemas.microsoft.com/office/drawing/2014/main" id="{273DB5EB-8C90-994D-8D96-B3A56590ABC8}"/>
              </a:ext>
            </a:extLst>
          </p:cNvPr>
          <p:cNvSpPr>
            <a:spLocks noGrp="1"/>
          </p:cNvSpPr>
          <p:nvPr>
            <p:ph type="sldNum" sz="quarter" idx="12"/>
          </p:nvPr>
        </p:nvSpPr>
        <p:spPr>
          <a:xfrm>
            <a:off x="9385002" y="6492875"/>
            <a:ext cx="2743200" cy="365125"/>
          </a:xfrm>
        </p:spPr>
        <p:txBody>
          <a:bodyPr/>
          <a:lstStyle/>
          <a:p>
            <a:fld id="{19F7C35C-926E-0E4D-AB5E-2EAC7CCF0320}" type="slidenum">
              <a:rPr lang="en-GB" smtClean="0"/>
              <a:t>7</a:t>
            </a:fld>
            <a:endParaRPr lang="en-GB" dirty="0"/>
          </a:p>
        </p:txBody>
      </p:sp>
      <p:sp>
        <p:nvSpPr>
          <p:cNvPr id="53" name="Rectangle : avec coin arrondi 52">
            <a:extLst>
              <a:ext uri="{FF2B5EF4-FFF2-40B4-BE49-F238E27FC236}">
                <a16:creationId xmlns:a16="http://schemas.microsoft.com/office/drawing/2014/main" id="{0235CF21-FA21-175B-FE3B-6003C292438E}"/>
              </a:ext>
            </a:extLst>
          </p:cNvPr>
          <p:cNvSpPr>
            <a:spLocks noChangeAspect="1"/>
          </p:cNvSpPr>
          <p:nvPr/>
        </p:nvSpPr>
        <p:spPr>
          <a:xfrm>
            <a:off x="1683983" y="4019541"/>
            <a:ext cx="2520000" cy="2520000"/>
          </a:xfrm>
          <a:prstGeom prst="round1Rect">
            <a:avLst/>
          </a:prstGeom>
          <a:solidFill>
            <a:schemeClr val="bg1"/>
          </a:solidFill>
          <a:ln w="19050">
            <a:solidFill>
              <a:srgbClr val="0A133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ZoneTexte 53">
            <a:extLst>
              <a:ext uri="{FF2B5EF4-FFF2-40B4-BE49-F238E27FC236}">
                <a16:creationId xmlns:a16="http://schemas.microsoft.com/office/drawing/2014/main" id="{9DC81D33-AEFC-F494-0C16-56A08F93A2AB}"/>
              </a:ext>
            </a:extLst>
          </p:cNvPr>
          <p:cNvSpPr txBox="1"/>
          <p:nvPr/>
        </p:nvSpPr>
        <p:spPr>
          <a:xfrm>
            <a:off x="1738519" y="4048117"/>
            <a:ext cx="1680268" cy="338554"/>
          </a:xfrm>
          <a:prstGeom prst="rect">
            <a:avLst/>
          </a:prstGeom>
          <a:noFill/>
        </p:spPr>
        <p:txBody>
          <a:bodyPr wrap="none" rtlCol="0">
            <a:spAutoFit/>
          </a:bodyPr>
          <a:lstStyle/>
          <a:p>
            <a:r>
              <a:rPr lang="en-GB" sz="1600" b="1" dirty="0">
                <a:latin typeface="Corbel" panose="020B0503020204020204" pitchFamily="34" charset="0"/>
              </a:rPr>
              <a:t>AI-based biotech</a:t>
            </a:r>
          </a:p>
        </p:txBody>
      </p:sp>
      <p:pic>
        <p:nvPicPr>
          <p:cNvPr id="55" name="Picture 56" descr="AI drug discovery startup Verge Genomics raises $32 million | VentureBeat">
            <a:extLst>
              <a:ext uri="{FF2B5EF4-FFF2-40B4-BE49-F238E27FC236}">
                <a16:creationId xmlns:a16="http://schemas.microsoft.com/office/drawing/2014/main" id="{F4C03FB9-3321-1933-B1A2-062C3DEB2CA2}"/>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1836258" y="4555012"/>
            <a:ext cx="850910" cy="46800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8" descr="AI for drug discovery as a Venture Capital meme - the case of Insitro">
            <a:extLst>
              <a:ext uri="{FF2B5EF4-FFF2-40B4-BE49-F238E27FC236}">
                <a16:creationId xmlns:a16="http://schemas.microsoft.com/office/drawing/2014/main" id="{87602DB9-4AC7-FE50-DB9F-BD4348215B21}"/>
              </a:ext>
            </a:extLst>
          </p:cNvPr>
          <p:cNvPicPr>
            <a:picLocks noChangeAspect="1" noChangeArrowheads="1"/>
          </p:cNvPicPr>
          <p:nvPr/>
        </p:nvPicPr>
        <p:blipFill rotWithShape="1">
          <a:blip r:embed="rId33">
            <a:extLst>
              <a:ext uri="{28A0092B-C50C-407E-A947-70E740481C1C}">
                <a14:useLocalDpi xmlns:a14="http://schemas.microsoft.com/office/drawing/2010/main" val="0"/>
              </a:ext>
            </a:extLst>
          </a:blip>
          <a:srcRect t="27169" b="23753"/>
          <a:stretch/>
        </p:blipFill>
        <p:spPr bwMode="auto">
          <a:xfrm>
            <a:off x="2989163" y="4592043"/>
            <a:ext cx="912825" cy="25200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60" descr="Healx Secures $56M in Series B Financing, Launches Global Accelerator  Programme for Rare Diseases | Business Wire">
            <a:extLst>
              <a:ext uri="{FF2B5EF4-FFF2-40B4-BE49-F238E27FC236}">
                <a16:creationId xmlns:a16="http://schemas.microsoft.com/office/drawing/2014/main" id="{1463C923-A2DE-D9E5-86CB-5582339FC3C6}"/>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2078893" y="5587720"/>
            <a:ext cx="688962" cy="36000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62" descr="Pharnext : La Bourse salue le &quot;deal&quot; avec un grand groupe pharmaceutique  chinois - BFM Bourse">
            <a:extLst>
              <a:ext uri="{FF2B5EF4-FFF2-40B4-BE49-F238E27FC236}">
                <a16:creationId xmlns:a16="http://schemas.microsoft.com/office/drawing/2014/main" id="{CD006CD4-5E15-A856-CE5F-75B3C55D7D3E}"/>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2287563" y="5058270"/>
            <a:ext cx="1312839" cy="369333"/>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70" descr="logo x37">
            <a:extLst>
              <a:ext uri="{FF2B5EF4-FFF2-40B4-BE49-F238E27FC236}">
                <a16:creationId xmlns:a16="http://schemas.microsoft.com/office/drawing/2014/main" id="{E63C55C7-5FF8-D651-46A1-A0AAF68EED46}"/>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2210458" y="6131528"/>
            <a:ext cx="1350000" cy="25200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72" descr="Calico (entreprise) — Wikipédia">
            <a:extLst>
              <a:ext uri="{FF2B5EF4-FFF2-40B4-BE49-F238E27FC236}">
                <a16:creationId xmlns:a16="http://schemas.microsoft.com/office/drawing/2014/main" id="{ABBD4D6E-C3DA-3CD6-42CE-A0CB53132755}"/>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3162765" y="5524658"/>
            <a:ext cx="820943" cy="492566"/>
          </a:xfrm>
          <a:prstGeom prst="rect">
            <a:avLst/>
          </a:prstGeom>
          <a:noFill/>
          <a:extLst>
            <a:ext uri="{909E8E84-426E-40DD-AFC4-6F175D3DCCD1}">
              <a14:hiddenFill xmlns:a14="http://schemas.microsoft.com/office/drawing/2010/main">
                <a:solidFill>
                  <a:srgbClr val="FFFFFF"/>
                </a:solidFill>
              </a14:hiddenFill>
            </a:ext>
          </a:extLst>
        </p:spPr>
      </p:pic>
      <p:sp>
        <p:nvSpPr>
          <p:cNvPr id="70" name="Rectangle : avec coin arrondi 69">
            <a:extLst>
              <a:ext uri="{FF2B5EF4-FFF2-40B4-BE49-F238E27FC236}">
                <a16:creationId xmlns:a16="http://schemas.microsoft.com/office/drawing/2014/main" id="{639FC8C9-93D2-7D5B-4AEB-699414DEABED}"/>
              </a:ext>
            </a:extLst>
          </p:cNvPr>
          <p:cNvSpPr>
            <a:spLocks noChangeAspect="1"/>
          </p:cNvSpPr>
          <p:nvPr/>
        </p:nvSpPr>
        <p:spPr>
          <a:xfrm>
            <a:off x="8153578" y="4048117"/>
            <a:ext cx="2520000" cy="2520000"/>
          </a:xfrm>
          <a:prstGeom prst="round1Rect">
            <a:avLst/>
          </a:prstGeom>
          <a:solidFill>
            <a:schemeClr val="bg1"/>
          </a:solidFill>
          <a:ln w="19050">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ZoneTexte 70">
            <a:extLst>
              <a:ext uri="{FF2B5EF4-FFF2-40B4-BE49-F238E27FC236}">
                <a16:creationId xmlns:a16="http://schemas.microsoft.com/office/drawing/2014/main" id="{14013D8C-5A5D-0D80-0CF7-F8D6370DE78B}"/>
              </a:ext>
            </a:extLst>
          </p:cNvPr>
          <p:cNvSpPr txBox="1"/>
          <p:nvPr/>
        </p:nvSpPr>
        <p:spPr>
          <a:xfrm>
            <a:off x="8153578" y="4076693"/>
            <a:ext cx="1136850" cy="338554"/>
          </a:xfrm>
          <a:prstGeom prst="rect">
            <a:avLst/>
          </a:prstGeom>
          <a:noFill/>
        </p:spPr>
        <p:txBody>
          <a:bodyPr wrap="none" rtlCol="0">
            <a:spAutoFit/>
          </a:bodyPr>
          <a:lstStyle/>
          <a:p>
            <a:r>
              <a:rPr lang="en-GB" sz="1600" b="1" dirty="0">
                <a:solidFill>
                  <a:schemeClr val="accent1">
                    <a:lumMod val="75000"/>
                  </a:schemeClr>
                </a:solidFill>
                <a:latin typeface="Corbel" panose="020B0503020204020204" pitchFamily="34" charset="0"/>
              </a:rPr>
              <a:t>Academics</a:t>
            </a:r>
          </a:p>
        </p:txBody>
      </p:sp>
      <p:pic>
        <p:nvPicPr>
          <p:cNvPr id="1028" name="Picture 4" descr="Gustave-Roussy — Wikipédia">
            <a:extLst>
              <a:ext uri="{FF2B5EF4-FFF2-40B4-BE49-F238E27FC236}">
                <a16:creationId xmlns:a16="http://schemas.microsoft.com/office/drawing/2014/main" id="{F36DF385-182E-460B-3E45-53BD202B71C4}"/>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8380684" y="5095657"/>
            <a:ext cx="858708" cy="54465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45829576-A81C-8CD7-5D5B-ADC5211BD833}"/>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8298884" y="4662075"/>
            <a:ext cx="1056751" cy="27657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bout the logo | University of Cambridge">
            <a:extLst>
              <a:ext uri="{FF2B5EF4-FFF2-40B4-BE49-F238E27FC236}">
                <a16:creationId xmlns:a16="http://schemas.microsoft.com/office/drawing/2014/main" id="{F8CF46B5-BFBF-9008-A77C-4FDEFB161D31}"/>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9435779" y="5502457"/>
            <a:ext cx="1003794" cy="263496"/>
          </a:xfrm>
          <a:prstGeom prst="rect">
            <a:avLst/>
          </a:prstGeom>
          <a:noFill/>
          <a:extLst>
            <a:ext uri="{909E8E84-426E-40DD-AFC4-6F175D3DCCD1}">
              <a14:hiddenFill xmlns:a14="http://schemas.microsoft.com/office/drawing/2010/main">
                <a:solidFill>
                  <a:srgbClr val="FFFFFF"/>
                </a:solidFill>
              </a14:hiddenFill>
            </a:ext>
          </a:extLst>
        </p:spPr>
      </p:pic>
      <p:pic>
        <p:nvPicPr>
          <p:cNvPr id="65" name="Image 64">
            <a:extLst>
              <a:ext uri="{FF2B5EF4-FFF2-40B4-BE49-F238E27FC236}">
                <a16:creationId xmlns:a16="http://schemas.microsoft.com/office/drawing/2014/main" id="{C03A9726-3937-804E-97D6-757C543E1C93}"/>
              </a:ext>
            </a:extLst>
          </p:cNvPr>
          <p:cNvPicPr>
            <a:picLocks noChangeAspect="1"/>
          </p:cNvPicPr>
          <p:nvPr/>
        </p:nvPicPr>
        <p:blipFill>
          <a:blip r:embed="rId41"/>
          <a:stretch>
            <a:fillRect/>
          </a:stretch>
        </p:blipFill>
        <p:spPr>
          <a:xfrm>
            <a:off x="9395177" y="4364430"/>
            <a:ext cx="1058304" cy="327113"/>
          </a:xfrm>
          <a:prstGeom prst="rect">
            <a:avLst/>
          </a:prstGeom>
        </p:spPr>
      </p:pic>
      <p:pic>
        <p:nvPicPr>
          <p:cNvPr id="66" name="Image 65">
            <a:extLst>
              <a:ext uri="{FF2B5EF4-FFF2-40B4-BE49-F238E27FC236}">
                <a16:creationId xmlns:a16="http://schemas.microsoft.com/office/drawing/2014/main" id="{2835CDB3-D43D-F5F5-F44C-83390BF0B4AB}"/>
              </a:ext>
            </a:extLst>
          </p:cNvPr>
          <p:cNvPicPr>
            <a:picLocks noChangeAspect="1"/>
          </p:cNvPicPr>
          <p:nvPr/>
        </p:nvPicPr>
        <p:blipFill>
          <a:blip r:embed="rId42"/>
          <a:stretch>
            <a:fillRect/>
          </a:stretch>
        </p:blipFill>
        <p:spPr>
          <a:xfrm>
            <a:off x="9568774" y="6069347"/>
            <a:ext cx="888317" cy="224632"/>
          </a:xfrm>
          <a:prstGeom prst="rect">
            <a:avLst/>
          </a:prstGeom>
        </p:spPr>
      </p:pic>
      <p:pic>
        <p:nvPicPr>
          <p:cNvPr id="1036" name="Picture 12" descr="logo-Genopole - AFSSI Sciences de la Vie">
            <a:extLst>
              <a:ext uri="{FF2B5EF4-FFF2-40B4-BE49-F238E27FC236}">
                <a16:creationId xmlns:a16="http://schemas.microsoft.com/office/drawing/2014/main" id="{78B736BC-88B9-4E05-5952-9502F2E261AE}"/>
              </a:ext>
            </a:extLst>
          </p:cNvPr>
          <p:cNvPicPr>
            <a:picLocks noChangeAspect="1" noChangeArrowheads="1"/>
          </p:cNvPicPr>
          <p:nvPr/>
        </p:nvPicPr>
        <p:blipFill rotWithShape="1">
          <a:blip r:embed="rId43">
            <a:extLst>
              <a:ext uri="{28A0092B-C50C-407E-A947-70E740481C1C}">
                <a14:useLocalDpi xmlns:a14="http://schemas.microsoft.com/office/drawing/2010/main" val="0"/>
              </a:ext>
            </a:extLst>
          </a:blip>
          <a:srcRect b="7941"/>
          <a:stretch/>
        </p:blipFill>
        <p:spPr bwMode="auto">
          <a:xfrm>
            <a:off x="8476775" y="5807644"/>
            <a:ext cx="640033" cy="51111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072E9753-7E41-42E7-51E3-3F735FB919BD}"/>
              </a:ext>
            </a:extLst>
          </p:cNvPr>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9340063" y="4827811"/>
            <a:ext cx="1195225" cy="615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40909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ZoneTexte 51">
            <a:extLst>
              <a:ext uri="{FF2B5EF4-FFF2-40B4-BE49-F238E27FC236}">
                <a16:creationId xmlns:a16="http://schemas.microsoft.com/office/drawing/2014/main" id="{0814AB9C-96D3-3441-A6D3-CF1DC666C6B3}"/>
              </a:ext>
            </a:extLst>
          </p:cNvPr>
          <p:cNvSpPr txBox="1"/>
          <p:nvPr/>
        </p:nvSpPr>
        <p:spPr>
          <a:xfrm>
            <a:off x="5599711" y="3152001"/>
            <a:ext cx="992579" cy="553998"/>
          </a:xfrm>
          <a:prstGeom prst="rect">
            <a:avLst/>
          </a:prstGeom>
          <a:noFill/>
        </p:spPr>
        <p:txBody>
          <a:bodyPr wrap="none" rtlCol="0">
            <a:spAutoFit/>
          </a:bodyPr>
          <a:lstStyle/>
          <a:p>
            <a:r>
              <a:rPr lang="en-GB" sz="3000" b="1" dirty="0">
                <a:solidFill>
                  <a:srgbClr val="0B1333"/>
                </a:solidFill>
                <a:latin typeface="Corbel" panose="020B0503020204020204" pitchFamily="34" charset="0"/>
              </a:rPr>
              <a:t>Data</a:t>
            </a:r>
          </a:p>
        </p:txBody>
      </p:sp>
    </p:spTree>
    <p:extLst>
      <p:ext uri="{BB962C8B-B14F-4D97-AF65-F5344CB8AC3E}">
        <p14:creationId xmlns:p14="http://schemas.microsoft.com/office/powerpoint/2010/main" val="16112844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FC887D8D-9162-2244-AD2A-A7C7BB858A52}"/>
              </a:ext>
            </a:extLst>
          </p:cNvPr>
          <p:cNvSpPr txBox="1"/>
          <p:nvPr/>
        </p:nvSpPr>
        <p:spPr>
          <a:xfrm>
            <a:off x="323860" y="142880"/>
            <a:ext cx="3972819" cy="553998"/>
          </a:xfrm>
          <a:prstGeom prst="rect">
            <a:avLst/>
          </a:prstGeom>
          <a:noFill/>
        </p:spPr>
        <p:txBody>
          <a:bodyPr wrap="none" rtlCol="0">
            <a:spAutoFit/>
          </a:bodyPr>
          <a:lstStyle/>
          <a:p>
            <a:r>
              <a:rPr lang="en-GB" sz="3000" b="1" dirty="0">
                <a:solidFill>
                  <a:srgbClr val="0B1333"/>
                </a:solidFill>
                <a:latin typeface="Corbel" panose="020B0503020204020204" pitchFamily="34" charset="0"/>
              </a:rPr>
              <a:t>Genetics as a key entry</a:t>
            </a:r>
          </a:p>
        </p:txBody>
      </p:sp>
      <p:cxnSp>
        <p:nvCxnSpPr>
          <p:cNvPr id="13" name="Connecteur droit 12">
            <a:extLst>
              <a:ext uri="{FF2B5EF4-FFF2-40B4-BE49-F238E27FC236}">
                <a16:creationId xmlns:a16="http://schemas.microsoft.com/office/drawing/2014/main" id="{5806400B-7DB8-3E48-A26E-6B9E1DEDD589}"/>
              </a:ext>
            </a:extLst>
          </p:cNvPr>
          <p:cNvCxnSpPr/>
          <p:nvPr/>
        </p:nvCxnSpPr>
        <p:spPr>
          <a:xfrm>
            <a:off x="352436" y="739742"/>
            <a:ext cx="6120000" cy="0"/>
          </a:xfrm>
          <a:prstGeom prst="line">
            <a:avLst/>
          </a:prstGeom>
          <a:ln w="12700">
            <a:solidFill>
              <a:srgbClr val="0B1333"/>
            </a:solidFill>
          </a:ln>
        </p:spPr>
        <p:style>
          <a:lnRef idx="1">
            <a:schemeClr val="accent1"/>
          </a:lnRef>
          <a:fillRef idx="0">
            <a:schemeClr val="accent1"/>
          </a:fillRef>
          <a:effectRef idx="0">
            <a:schemeClr val="accent1"/>
          </a:effectRef>
          <a:fontRef idx="minor">
            <a:schemeClr val="tx1"/>
          </a:fontRef>
        </p:style>
      </p:cxnSp>
      <p:pic>
        <p:nvPicPr>
          <p:cNvPr id="31" name="Image 30">
            <a:extLst>
              <a:ext uri="{FF2B5EF4-FFF2-40B4-BE49-F238E27FC236}">
                <a16:creationId xmlns:a16="http://schemas.microsoft.com/office/drawing/2014/main" id="{698E9569-AB86-204C-8832-29865D52DDB0}"/>
              </a:ext>
            </a:extLst>
          </p:cNvPr>
          <p:cNvPicPr>
            <a:picLocks noChangeAspect="1"/>
          </p:cNvPicPr>
          <p:nvPr/>
        </p:nvPicPr>
        <p:blipFill rotWithShape="1">
          <a:blip r:embed="rId2"/>
          <a:srcRect l="63752" r="846" b="56487"/>
          <a:stretch/>
        </p:blipFill>
        <p:spPr>
          <a:xfrm>
            <a:off x="1034272" y="1528379"/>
            <a:ext cx="1919651" cy="1382400"/>
          </a:xfrm>
          <a:prstGeom prst="rect">
            <a:avLst/>
          </a:prstGeom>
        </p:spPr>
      </p:pic>
      <p:cxnSp>
        <p:nvCxnSpPr>
          <p:cNvPr id="35" name="Connecteur droit 34">
            <a:extLst>
              <a:ext uri="{FF2B5EF4-FFF2-40B4-BE49-F238E27FC236}">
                <a16:creationId xmlns:a16="http://schemas.microsoft.com/office/drawing/2014/main" id="{31519974-8944-4846-BA83-B725647292FA}"/>
              </a:ext>
            </a:extLst>
          </p:cNvPr>
          <p:cNvCxnSpPr/>
          <p:nvPr/>
        </p:nvCxnSpPr>
        <p:spPr>
          <a:xfrm>
            <a:off x="1034272" y="3106965"/>
            <a:ext cx="1919651"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6" name="ZoneTexte 35">
            <a:extLst>
              <a:ext uri="{FF2B5EF4-FFF2-40B4-BE49-F238E27FC236}">
                <a16:creationId xmlns:a16="http://schemas.microsoft.com/office/drawing/2014/main" id="{1991870D-AD34-304B-891B-0BF8E723CA74}"/>
              </a:ext>
            </a:extLst>
          </p:cNvPr>
          <p:cNvSpPr txBox="1"/>
          <p:nvPr/>
        </p:nvSpPr>
        <p:spPr>
          <a:xfrm>
            <a:off x="1208466" y="3303152"/>
            <a:ext cx="1571263" cy="502766"/>
          </a:xfrm>
          <a:prstGeom prst="rect">
            <a:avLst/>
          </a:prstGeom>
          <a:noFill/>
        </p:spPr>
        <p:txBody>
          <a:bodyPr wrap="none" rtlCol="0">
            <a:spAutoFit/>
          </a:bodyPr>
          <a:lstStyle/>
          <a:p>
            <a:pPr algn="ctr"/>
            <a:r>
              <a:rPr lang="en-GB" sz="1467" b="1" dirty="0">
                <a:solidFill>
                  <a:srgbClr val="DE1C36"/>
                </a:solidFill>
                <a:latin typeface="Corbel" panose="020B0503020204020204" pitchFamily="34" charset="0"/>
              </a:rPr>
              <a:t>46 chromosomes</a:t>
            </a:r>
          </a:p>
          <a:p>
            <a:pPr algn="ctr"/>
            <a:r>
              <a:rPr lang="en-GB" sz="1200" dirty="0">
                <a:solidFill>
                  <a:srgbClr val="DE1C36"/>
                </a:solidFill>
                <a:latin typeface="Corbel" panose="020B0503020204020204" pitchFamily="34" charset="0"/>
              </a:rPr>
              <a:t>(23 pairs + XX or XY)</a:t>
            </a:r>
          </a:p>
        </p:txBody>
      </p:sp>
      <p:cxnSp>
        <p:nvCxnSpPr>
          <p:cNvPr id="37" name="Connecteur droit 36">
            <a:extLst>
              <a:ext uri="{FF2B5EF4-FFF2-40B4-BE49-F238E27FC236}">
                <a16:creationId xmlns:a16="http://schemas.microsoft.com/office/drawing/2014/main" id="{B3DC69A5-7EF7-C546-BBD7-CFF4E4A11A7A}"/>
              </a:ext>
            </a:extLst>
          </p:cNvPr>
          <p:cNvCxnSpPr/>
          <p:nvPr/>
        </p:nvCxnSpPr>
        <p:spPr>
          <a:xfrm>
            <a:off x="1034272" y="4053336"/>
            <a:ext cx="1919651"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8" name="ZoneTexte 37">
            <a:extLst>
              <a:ext uri="{FF2B5EF4-FFF2-40B4-BE49-F238E27FC236}">
                <a16:creationId xmlns:a16="http://schemas.microsoft.com/office/drawing/2014/main" id="{CCFE42B9-D4E7-3847-854E-8EDE04D31DF0}"/>
              </a:ext>
            </a:extLst>
          </p:cNvPr>
          <p:cNvSpPr txBox="1"/>
          <p:nvPr/>
        </p:nvSpPr>
        <p:spPr>
          <a:xfrm>
            <a:off x="1201519" y="4249523"/>
            <a:ext cx="1388522" cy="318100"/>
          </a:xfrm>
          <a:prstGeom prst="rect">
            <a:avLst/>
          </a:prstGeom>
          <a:noFill/>
        </p:spPr>
        <p:txBody>
          <a:bodyPr wrap="none" rtlCol="0">
            <a:spAutoFit/>
          </a:bodyPr>
          <a:lstStyle/>
          <a:p>
            <a:pPr algn="ctr"/>
            <a:r>
              <a:rPr lang="en-GB" sz="1467" b="1" dirty="0">
                <a:solidFill>
                  <a:srgbClr val="DE1C36"/>
                </a:solidFill>
                <a:latin typeface="Corbel" panose="020B0503020204020204" pitchFamily="34" charset="0"/>
              </a:rPr>
              <a:t>~6.4 base pairs</a:t>
            </a:r>
            <a:endParaRPr lang="en-GB" sz="1067" dirty="0">
              <a:solidFill>
                <a:srgbClr val="DE1C36"/>
              </a:solidFill>
              <a:latin typeface="Corbel" panose="020B0503020204020204" pitchFamily="34" charset="0"/>
            </a:endParaRPr>
          </a:p>
        </p:txBody>
      </p:sp>
      <p:cxnSp>
        <p:nvCxnSpPr>
          <p:cNvPr id="39" name="Connecteur droit 38">
            <a:extLst>
              <a:ext uri="{FF2B5EF4-FFF2-40B4-BE49-F238E27FC236}">
                <a16:creationId xmlns:a16="http://schemas.microsoft.com/office/drawing/2014/main" id="{F62542D8-3058-714E-A07A-BC6E87659BAF}"/>
              </a:ext>
            </a:extLst>
          </p:cNvPr>
          <p:cNvCxnSpPr/>
          <p:nvPr/>
        </p:nvCxnSpPr>
        <p:spPr>
          <a:xfrm>
            <a:off x="1034272" y="4815041"/>
            <a:ext cx="1919651"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0" name="ZoneTexte 39">
            <a:extLst>
              <a:ext uri="{FF2B5EF4-FFF2-40B4-BE49-F238E27FC236}">
                <a16:creationId xmlns:a16="http://schemas.microsoft.com/office/drawing/2014/main" id="{7372A9F3-9B55-D746-8FF4-E1CEA75B8A55}"/>
              </a:ext>
            </a:extLst>
          </p:cNvPr>
          <p:cNvSpPr txBox="1"/>
          <p:nvPr/>
        </p:nvSpPr>
        <p:spPr>
          <a:xfrm>
            <a:off x="1270449" y="5011226"/>
            <a:ext cx="1250662" cy="543867"/>
          </a:xfrm>
          <a:prstGeom prst="rect">
            <a:avLst/>
          </a:prstGeom>
          <a:noFill/>
        </p:spPr>
        <p:txBody>
          <a:bodyPr wrap="none" rtlCol="0">
            <a:spAutoFit/>
          </a:bodyPr>
          <a:lstStyle/>
          <a:p>
            <a:pPr algn="ctr"/>
            <a:r>
              <a:rPr lang="en-GB" sz="1467" b="1" dirty="0">
                <a:solidFill>
                  <a:srgbClr val="DE1C36"/>
                </a:solidFill>
                <a:latin typeface="Corbel" panose="020B0503020204020204" pitchFamily="34" charset="0"/>
              </a:rPr>
              <a:t>~25k protein</a:t>
            </a:r>
          </a:p>
          <a:p>
            <a:pPr algn="ctr"/>
            <a:r>
              <a:rPr lang="en-GB" sz="1467" b="1" dirty="0">
                <a:solidFill>
                  <a:srgbClr val="DE1C36"/>
                </a:solidFill>
                <a:latin typeface="Corbel" panose="020B0503020204020204" pitchFamily="34" charset="0"/>
              </a:rPr>
              <a:t>coding genes</a:t>
            </a:r>
            <a:endParaRPr lang="en-GB" sz="1067" dirty="0">
              <a:solidFill>
                <a:srgbClr val="DE1C36"/>
              </a:solidFill>
              <a:latin typeface="Corbel" panose="020B0503020204020204" pitchFamily="34" charset="0"/>
            </a:endParaRPr>
          </a:p>
        </p:txBody>
      </p:sp>
      <p:grpSp>
        <p:nvGrpSpPr>
          <p:cNvPr id="41" name="Groupe 40">
            <a:extLst>
              <a:ext uri="{FF2B5EF4-FFF2-40B4-BE49-F238E27FC236}">
                <a16:creationId xmlns:a16="http://schemas.microsoft.com/office/drawing/2014/main" id="{0F8FA6EF-0BFB-E34A-9A8B-2B5D6F455CFC}"/>
              </a:ext>
            </a:extLst>
          </p:cNvPr>
          <p:cNvGrpSpPr/>
          <p:nvPr/>
        </p:nvGrpSpPr>
        <p:grpSpPr>
          <a:xfrm>
            <a:off x="2291499" y="3838602"/>
            <a:ext cx="3199904" cy="1872148"/>
            <a:chOff x="1979712" y="2979258"/>
            <a:chExt cx="2399928" cy="1404111"/>
          </a:xfrm>
        </p:grpSpPr>
        <p:graphicFrame>
          <p:nvGraphicFramePr>
            <p:cNvPr id="42" name="Graphique 41">
              <a:extLst>
                <a:ext uri="{FF2B5EF4-FFF2-40B4-BE49-F238E27FC236}">
                  <a16:creationId xmlns:a16="http://schemas.microsoft.com/office/drawing/2014/main" id="{730EBB3E-ABF7-6D4E-A565-C96029539BC9}"/>
                </a:ext>
              </a:extLst>
            </p:cNvPr>
            <p:cNvGraphicFramePr/>
            <p:nvPr/>
          </p:nvGraphicFramePr>
          <p:xfrm>
            <a:off x="1979712" y="3252922"/>
            <a:ext cx="2399928" cy="879866"/>
          </p:xfrm>
          <a:graphic>
            <a:graphicData uri="http://schemas.openxmlformats.org/drawingml/2006/chart">
              <c:chart xmlns:c="http://schemas.openxmlformats.org/drawingml/2006/chart" xmlns:r="http://schemas.openxmlformats.org/officeDocument/2006/relationships" r:id="rId3"/>
            </a:graphicData>
          </a:graphic>
        </p:graphicFrame>
        <p:sp>
          <p:nvSpPr>
            <p:cNvPr id="43" name="ZoneTexte 42">
              <a:extLst>
                <a:ext uri="{FF2B5EF4-FFF2-40B4-BE49-F238E27FC236}">
                  <a16:creationId xmlns:a16="http://schemas.microsoft.com/office/drawing/2014/main" id="{A9F98127-3A71-6D4F-82D7-F74CE90EE8E3}"/>
                </a:ext>
              </a:extLst>
            </p:cNvPr>
            <p:cNvSpPr txBox="1"/>
            <p:nvPr/>
          </p:nvSpPr>
          <p:spPr>
            <a:xfrm>
              <a:off x="2628925" y="2979258"/>
              <a:ext cx="1101504" cy="346249"/>
            </a:xfrm>
            <a:prstGeom prst="rect">
              <a:avLst/>
            </a:prstGeom>
            <a:noFill/>
          </p:spPr>
          <p:txBody>
            <a:bodyPr wrap="none" rtlCol="0">
              <a:spAutoFit/>
            </a:bodyPr>
            <a:lstStyle/>
            <a:p>
              <a:pPr algn="ctr"/>
              <a:r>
                <a:rPr lang="en-GB" sz="1200" i="1" dirty="0">
                  <a:solidFill>
                    <a:srgbClr val="6DC7DE"/>
                  </a:solidFill>
                  <a:latin typeface="Corbel" panose="020B0503020204020204" pitchFamily="34" charset="0"/>
                </a:rPr>
                <a:t>2% of </a:t>
              </a:r>
            </a:p>
            <a:p>
              <a:pPr algn="ctr"/>
              <a:r>
                <a:rPr lang="en-GB" sz="1200" i="1" dirty="0">
                  <a:solidFill>
                    <a:srgbClr val="6DC7DE"/>
                  </a:solidFill>
                  <a:latin typeface="Corbel" panose="020B0503020204020204" pitchFamily="34" charset="0"/>
                </a:rPr>
                <a:t>protein-coding genes</a:t>
              </a:r>
            </a:p>
          </p:txBody>
        </p:sp>
        <p:sp>
          <p:nvSpPr>
            <p:cNvPr id="44" name="ZoneTexte 43">
              <a:extLst>
                <a:ext uri="{FF2B5EF4-FFF2-40B4-BE49-F238E27FC236}">
                  <a16:creationId xmlns:a16="http://schemas.microsoft.com/office/drawing/2014/main" id="{A6B7A750-D2A1-4C49-A7EB-A43EB8FE2366}"/>
                </a:ext>
              </a:extLst>
            </p:cNvPr>
            <p:cNvSpPr txBox="1"/>
            <p:nvPr/>
          </p:nvSpPr>
          <p:spPr>
            <a:xfrm>
              <a:off x="2625920" y="4037120"/>
              <a:ext cx="1107515" cy="346249"/>
            </a:xfrm>
            <a:prstGeom prst="rect">
              <a:avLst/>
            </a:prstGeom>
            <a:noFill/>
          </p:spPr>
          <p:txBody>
            <a:bodyPr wrap="none" rtlCol="0">
              <a:spAutoFit/>
            </a:bodyPr>
            <a:lstStyle/>
            <a:p>
              <a:pPr algn="ctr"/>
              <a:r>
                <a:rPr lang="en-GB" sz="1200" i="1" dirty="0">
                  <a:solidFill>
                    <a:srgbClr val="DD1D34"/>
                  </a:solidFill>
                  <a:latin typeface="Corbel" panose="020B0503020204020204" pitchFamily="34" charset="0"/>
                </a:rPr>
                <a:t>98% of</a:t>
              </a:r>
            </a:p>
            <a:p>
              <a:pPr algn="ctr"/>
              <a:r>
                <a:rPr lang="en-GB" sz="1200" i="1" dirty="0">
                  <a:solidFill>
                    <a:srgbClr val="DD1D34"/>
                  </a:solidFill>
                  <a:latin typeface="Corbel" panose="020B0503020204020204" pitchFamily="34" charset="0"/>
                </a:rPr>
                <a:t>non-coding sequence</a:t>
              </a:r>
            </a:p>
          </p:txBody>
        </p:sp>
      </p:grpSp>
      <p:grpSp>
        <p:nvGrpSpPr>
          <p:cNvPr id="45" name="Groupe 44">
            <a:extLst>
              <a:ext uri="{FF2B5EF4-FFF2-40B4-BE49-F238E27FC236}">
                <a16:creationId xmlns:a16="http://schemas.microsoft.com/office/drawing/2014/main" id="{1AF5530A-E081-0A4D-B4C3-E5F8788C18F1}"/>
              </a:ext>
            </a:extLst>
          </p:cNvPr>
          <p:cNvGrpSpPr/>
          <p:nvPr/>
        </p:nvGrpSpPr>
        <p:grpSpPr>
          <a:xfrm>
            <a:off x="3187147" y="1705537"/>
            <a:ext cx="7749205" cy="704082"/>
            <a:chOff x="2555776" y="1395616"/>
            <a:chExt cx="5811904" cy="528062"/>
          </a:xfrm>
        </p:grpSpPr>
        <p:grpSp>
          <p:nvGrpSpPr>
            <p:cNvPr id="46" name="Groupe 45">
              <a:extLst>
                <a:ext uri="{FF2B5EF4-FFF2-40B4-BE49-F238E27FC236}">
                  <a16:creationId xmlns:a16="http://schemas.microsoft.com/office/drawing/2014/main" id="{95335E08-83D1-0F44-A1AB-6924A4FF1B98}"/>
                </a:ext>
              </a:extLst>
            </p:cNvPr>
            <p:cNvGrpSpPr/>
            <p:nvPr/>
          </p:nvGrpSpPr>
          <p:grpSpPr>
            <a:xfrm>
              <a:off x="2555776" y="1402142"/>
              <a:ext cx="4789397" cy="521536"/>
              <a:chOff x="3413483" y="1939935"/>
              <a:chExt cx="4789397" cy="521536"/>
            </a:xfrm>
          </p:grpSpPr>
          <p:pic>
            <p:nvPicPr>
              <p:cNvPr id="48" name="Image 47">
                <a:extLst>
                  <a:ext uri="{FF2B5EF4-FFF2-40B4-BE49-F238E27FC236}">
                    <a16:creationId xmlns:a16="http://schemas.microsoft.com/office/drawing/2014/main" id="{98B02E6C-F818-4D48-BE97-A89BE853ABE3}"/>
                  </a:ext>
                </a:extLst>
              </p:cNvPr>
              <p:cNvPicPr>
                <a:picLocks noChangeAspect="1"/>
              </p:cNvPicPr>
              <p:nvPr/>
            </p:nvPicPr>
            <p:blipFill rotWithShape="1">
              <a:blip r:embed="rId4"/>
              <a:srcRect t="24734" b="50175"/>
              <a:stretch/>
            </p:blipFill>
            <p:spPr>
              <a:xfrm>
                <a:off x="4029439" y="1939935"/>
                <a:ext cx="2022439" cy="448614"/>
              </a:xfrm>
              <a:prstGeom prst="rect">
                <a:avLst/>
              </a:prstGeom>
            </p:spPr>
          </p:pic>
          <p:pic>
            <p:nvPicPr>
              <p:cNvPr id="49" name="Image 48">
                <a:extLst>
                  <a:ext uri="{FF2B5EF4-FFF2-40B4-BE49-F238E27FC236}">
                    <a16:creationId xmlns:a16="http://schemas.microsoft.com/office/drawing/2014/main" id="{9A5A044E-4AA0-2C46-9905-7EB46F618F48}"/>
                  </a:ext>
                </a:extLst>
              </p:cNvPr>
              <p:cNvPicPr>
                <a:picLocks noChangeAspect="1"/>
              </p:cNvPicPr>
              <p:nvPr/>
            </p:nvPicPr>
            <p:blipFill rotWithShape="1">
              <a:blip r:embed="rId4"/>
              <a:srcRect l="42530" t="-2059" r="26416" b="78674"/>
              <a:stretch/>
            </p:blipFill>
            <p:spPr>
              <a:xfrm>
                <a:off x="3413483" y="1998000"/>
                <a:ext cx="628038" cy="418137"/>
              </a:xfrm>
              <a:prstGeom prst="rect">
                <a:avLst/>
              </a:prstGeom>
            </p:spPr>
          </p:pic>
          <p:pic>
            <p:nvPicPr>
              <p:cNvPr id="50" name="Image 49">
                <a:extLst>
                  <a:ext uri="{FF2B5EF4-FFF2-40B4-BE49-F238E27FC236}">
                    <a16:creationId xmlns:a16="http://schemas.microsoft.com/office/drawing/2014/main" id="{40480C39-28EA-6B43-AB40-F35E426E4DC1}"/>
                  </a:ext>
                </a:extLst>
              </p:cNvPr>
              <p:cNvPicPr>
                <a:picLocks noChangeAspect="1"/>
              </p:cNvPicPr>
              <p:nvPr/>
            </p:nvPicPr>
            <p:blipFill rotWithShape="1">
              <a:blip r:embed="rId4"/>
              <a:srcRect t="50643" b="21165"/>
              <a:stretch/>
            </p:blipFill>
            <p:spPr>
              <a:xfrm>
                <a:off x="6180441" y="1957414"/>
                <a:ext cx="2022439" cy="504057"/>
              </a:xfrm>
              <a:prstGeom prst="rect">
                <a:avLst/>
              </a:prstGeom>
            </p:spPr>
          </p:pic>
        </p:grpSp>
        <p:sp>
          <p:nvSpPr>
            <p:cNvPr id="47" name="ZoneTexte 46">
              <a:extLst>
                <a:ext uri="{FF2B5EF4-FFF2-40B4-BE49-F238E27FC236}">
                  <a16:creationId xmlns:a16="http://schemas.microsoft.com/office/drawing/2014/main" id="{53906116-268C-DB40-8D37-BEB8D339D920}"/>
                </a:ext>
              </a:extLst>
            </p:cNvPr>
            <p:cNvSpPr txBox="1"/>
            <p:nvPr/>
          </p:nvSpPr>
          <p:spPr>
            <a:xfrm>
              <a:off x="7612425" y="1395616"/>
              <a:ext cx="755255" cy="438726"/>
            </a:xfrm>
            <a:prstGeom prst="rect">
              <a:avLst/>
            </a:prstGeom>
            <a:noFill/>
          </p:spPr>
          <p:txBody>
            <a:bodyPr wrap="none" rtlCol="0">
              <a:spAutoFit/>
            </a:bodyPr>
            <a:lstStyle/>
            <a:p>
              <a:pPr algn="r"/>
              <a:r>
                <a:rPr lang="en-GB" sz="1067" b="1" dirty="0">
                  <a:solidFill>
                    <a:srgbClr val="66C4DA"/>
                  </a:solidFill>
                  <a:latin typeface="Corbel" panose="020B0503020204020204" pitchFamily="34" charset="0"/>
                </a:rPr>
                <a:t>constitutional</a:t>
              </a:r>
            </a:p>
            <a:p>
              <a:pPr algn="r"/>
              <a:r>
                <a:rPr lang="en-GB" sz="1067" dirty="0">
                  <a:solidFill>
                    <a:srgbClr val="000000"/>
                  </a:solidFill>
                  <a:latin typeface="Corbel" panose="020B0503020204020204" pitchFamily="34" charset="0"/>
                </a:rPr>
                <a:t>versus </a:t>
              </a:r>
            </a:p>
            <a:p>
              <a:pPr algn="r"/>
              <a:r>
                <a:rPr lang="en-GB" sz="1067" b="1" dirty="0">
                  <a:solidFill>
                    <a:srgbClr val="DD1D34"/>
                  </a:solidFill>
                  <a:latin typeface="Corbel" panose="020B0503020204020204" pitchFamily="34" charset="0"/>
                </a:rPr>
                <a:t>tumoral</a:t>
              </a:r>
            </a:p>
          </p:txBody>
        </p:sp>
      </p:grpSp>
      <p:pic>
        <p:nvPicPr>
          <p:cNvPr id="53" name="Image 52">
            <a:extLst>
              <a:ext uri="{FF2B5EF4-FFF2-40B4-BE49-F238E27FC236}">
                <a16:creationId xmlns:a16="http://schemas.microsoft.com/office/drawing/2014/main" id="{D675E950-B3C9-2740-A75B-DA2A23E173D9}"/>
              </a:ext>
            </a:extLst>
          </p:cNvPr>
          <p:cNvPicPr>
            <a:picLocks noChangeAspect="1"/>
          </p:cNvPicPr>
          <p:nvPr/>
        </p:nvPicPr>
        <p:blipFill>
          <a:blip r:embed="rId5"/>
          <a:stretch>
            <a:fillRect/>
          </a:stretch>
        </p:blipFill>
        <p:spPr>
          <a:xfrm>
            <a:off x="5162731" y="3037639"/>
            <a:ext cx="3046088" cy="1357357"/>
          </a:xfrm>
          <a:prstGeom prst="rect">
            <a:avLst/>
          </a:prstGeom>
        </p:spPr>
      </p:pic>
      <p:cxnSp>
        <p:nvCxnSpPr>
          <p:cNvPr id="54" name="Connecteur droit 53">
            <a:extLst>
              <a:ext uri="{FF2B5EF4-FFF2-40B4-BE49-F238E27FC236}">
                <a16:creationId xmlns:a16="http://schemas.microsoft.com/office/drawing/2014/main" id="{7C52AB7C-B6AF-E147-928A-66083F263BB8}"/>
              </a:ext>
            </a:extLst>
          </p:cNvPr>
          <p:cNvCxnSpPr/>
          <p:nvPr/>
        </p:nvCxnSpPr>
        <p:spPr>
          <a:xfrm>
            <a:off x="3435360" y="2590463"/>
            <a:ext cx="7392000" cy="0"/>
          </a:xfrm>
          <a:prstGeom prst="line">
            <a:avLst/>
          </a:prstGeom>
          <a:ln w="12700">
            <a:solidFill>
              <a:srgbClr val="66C4DA"/>
            </a:solidFill>
          </a:ln>
        </p:spPr>
        <p:style>
          <a:lnRef idx="1">
            <a:schemeClr val="accent1"/>
          </a:lnRef>
          <a:fillRef idx="0">
            <a:schemeClr val="accent1"/>
          </a:fillRef>
          <a:effectRef idx="0">
            <a:schemeClr val="accent1"/>
          </a:effectRef>
          <a:fontRef idx="minor">
            <a:schemeClr val="tx1"/>
          </a:fontRef>
        </p:style>
      </p:cxnSp>
      <p:cxnSp>
        <p:nvCxnSpPr>
          <p:cNvPr id="55" name="Connecteur droit 54">
            <a:extLst>
              <a:ext uri="{FF2B5EF4-FFF2-40B4-BE49-F238E27FC236}">
                <a16:creationId xmlns:a16="http://schemas.microsoft.com/office/drawing/2014/main" id="{B957AFF4-E5F9-F14B-896D-A969FBDF895E}"/>
              </a:ext>
            </a:extLst>
          </p:cNvPr>
          <p:cNvCxnSpPr>
            <a:cxnSpLocks/>
          </p:cNvCxnSpPr>
          <p:nvPr/>
        </p:nvCxnSpPr>
        <p:spPr>
          <a:xfrm>
            <a:off x="4843980" y="3376899"/>
            <a:ext cx="4275" cy="1908287"/>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56" name="ZoneTexte 55">
            <a:extLst>
              <a:ext uri="{FF2B5EF4-FFF2-40B4-BE49-F238E27FC236}">
                <a16:creationId xmlns:a16="http://schemas.microsoft.com/office/drawing/2014/main" id="{70CC0988-08A5-5C44-8656-0AD114123B7D}"/>
              </a:ext>
            </a:extLst>
          </p:cNvPr>
          <p:cNvSpPr txBox="1"/>
          <p:nvPr/>
        </p:nvSpPr>
        <p:spPr>
          <a:xfrm>
            <a:off x="4989571" y="4709958"/>
            <a:ext cx="3548120" cy="913392"/>
          </a:xfrm>
          <a:prstGeom prst="rect">
            <a:avLst/>
          </a:prstGeom>
          <a:noFill/>
        </p:spPr>
        <p:txBody>
          <a:bodyPr wrap="square" rtlCol="0">
            <a:spAutoFit/>
          </a:bodyPr>
          <a:lstStyle/>
          <a:p>
            <a:pPr algn="just"/>
            <a:r>
              <a:rPr lang="en-GB" sz="1067" b="1" dirty="0">
                <a:solidFill>
                  <a:srgbClr val="000000"/>
                </a:solidFill>
                <a:latin typeface="Corbel" panose="020B0503020204020204" pitchFamily="34" charset="0"/>
              </a:rPr>
              <a:t>Key concepts</a:t>
            </a:r>
          </a:p>
          <a:p>
            <a:pPr algn="just"/>
            <a:r>
              <a:rPr lang="en-GB" sz="1067" dirty="0">
                <a:solidFill>
                  <a:srgbClr val="001792"/>
                </a:solidFill>
                <a:latin typeface="Corbel" panose="020B0503020204020204" pitchFamily="34" charset="0"/>
              </a:rPr>
              <a:t>Locus</a:t>
            </a:r>
            <a:r>
              <a:rPr lang="en-GB" sz="1067" dirty="0">
                <a:solidFill>
                  <a:srgbClr val="000000"/>
                </a:solidFill>
                <a:latin typeface="Corbel" panose="020B0503020204020204" pitchFamily="34" charset="0"/>
              </a:rPr>
              <a:t> - </a:t>
            </a:r>
            <a:r>
              <a:rPr lang="en-GB" sz="1067" dirty="0">
                <a:solidFill>
                  <a:srgbClr val="DD1D34"/>
                </a:solidFill>
                <a:latin typeface="Corbel" panose="020B0503020204020204" pitchFamily="34" charset="0"/>
              </a:rPr>
              <a:t>Allele</a:t>
            </a:r>
            <a:r>
              <a:rPr lang="en-GB" sz="1067" dirty="0">
                <a:solidFill>
                  <a:srgbClr val="000000"/>
                </a:solidFill>
                <a:latin typeface="Corbel" panose="020B0503020204020204" pitchFamily="34" charset="0"/>
              </a:rPr>
              <a:t> - </a:t>
            </a:r>
            <a:r>
              <a:rPr lang="en-GB" sz="1067" dirty="0">
                <a:solidFill>
                  <a:srgbClr val="001792"/>
                </a:solidFill>
                <a:latin typeface="Corbel" panose="020B0503020204020204" pitchFamily="34" charset="0"/>
              </a:rPr>
              <a:t>Polymorphism</a:t>
            </a:r>
            <a:r>
              <a:rPr lang="en-GB" sz="1067" dirty="0">
                <a:solidFill>
                  <a:srgbClr val="000000"/>
                </a:solidFill>
                <a:latin typeface="Corbel" panose="020B0503020204020204" pitchFamily="34" charset="0"/>
              </a:rPr>
              <a:t> - </a:t>
            </a:r>
            <a:r>
              <a:rPr lang="en-GB" sz="1067" dirty="0">
                <a:solidFill>
                  <a:srgbClr val="DD1D34"/>
                </a:solidFill>
                <a:latin typeface="Corbel" panose="020B0503020204020204" pitchFamily="34" charset="0"/>
              </a:rPr>
              <a:t>Genotype</a:t>
            </a:r>
            <a:r>
              <a:rPr lang="en-GB" sz="1067" dirty="0">
                <a:solidFill>
                  <a:srgbClr val="000000"/>
                </a:solidFill>
                <a:latin typeface="Corbel" panose="020B0503020204020204" pitchFamily="34" charset="0"/>
              </a:rPr>
              <a:t> - </a:t>
            </a:r>
            <a:r>
              <a:rPr lang="en-GB" sz="1067" dirty="0">
                <a:solidFill>
                  <a:srgbClr val="001792"/>
                </a:solidFill>
                <a:latin typeface="Corbel" panose="020B0503020204020204" pitchFamily="34" charset="0"/>
              </a:rPr>
              <a:t>Haplotype</a:t>
            </a:r>
            <a:r>
              <a:rPr lang="en-GB" sz="1067" dirty="0">
                <a:solidFill>
                  <a:srgbClr val="000000"/>
                </a:solidFill>
                <a:latin typeface="Corbel" panose="020B0503020204020204" pitchFamily="34" charset="0"/>
              </a:rPr>
              <a:t> - </a:t>
            </a:r>
            <a:r>
              <a:rPr lang="en-GB" sz="1067" dirty="0">
                <a:solidFill>
                  <a:srgbClr val="DD1D34"/>
                </a:solidFill>
                <a:latin typeface="Corbel" panose="020B0503020204020204" pitchFamily="34" charset="0"/>
              </a:rPr>
              <a:t>Homozygote</a:t>
            </a:r>
            <a:r>
              <a:rPr lang="en-GB" sz="1067" dirty="0">
                <a:solidFill>
                  <a:srgbClr val="000000"/>
                </a:solidFill>
                <a:latin typeface="Corbel" panose="020B0503020204020204" pitchFamily="34" charset="0"/>
              </a:rPr>
              <a:t> - </a:t>
            </a:r>
            <a:r>
              <a:rPr lang="en-GB" sz="1067" dirty="0">
                <a:solidFill>
                  <a:srgbClr val="001792"/>
                </a:solidFill>
                <a:latin typeface="Corbel" panose="020B0503020204020204" pitchFamily="34" charset="0"/>
              </a:rPr>
              <a:t>Heterozygote</a:t>
            </a:r>
            <a:r>
              <a:rPr lang="en-GB" sz="1067" dirty="0">
                <a:solidFill>
                  <a:srgbClr val="000000"/>
                </a:solidFill>
                <a:latin typeface="Corbel" panose="020B0503020204020204" pitchFamily="34" charset="0"/>
              </a:rPr>
              <a:t> - </a:t>
            </a:r>
            <a:r>
              <a:rPr lang="en-GB" sz="1067" dirty="0">
                <a:solidFill>
                  <a:srgbClr val="DD1D34"/>
                </a:solidFill>
                <a:latin typeface="Corbel" panose="020B0503020204020204" pitchFamily="34" charset="0"/>
              </a:rPr>
              <a:t>Mutation</a:t>
            </a:r>
            <a:r>
              <a:rPr lang="en-GB" sz="1067" dirty="0">
                <a:solidFill>
                  <a:srgbClr val="000000"/>
                </a:solidFill>
                <a:latin typeface="Corbel" panose="020B0503020204020204" pitchFamily="34" charset="0"/>
              </a:rPr>
              <a:t> - </a:t>
            </a:r>
            <a:r>
              <a:rPr lang="en-GB" sz="1067" dirty="0">
                <a:solidFill>
                  <a:srgbClr val="001792"/>
                </a:solidFill>
                <a:latin typeface="Corbel" panose="020B0503020204020204" pitchFamily="34" charset="0"/>
              </a:rPr>
              <a:t>Recombination</a:t>
            </a:r>
            <a:r>
              <a:rPr lang="en-GB" sz="1067" dirty="0">
                <a:solidFill>
                  <a:srgbClr val="000000"/>
                </a:solidFill>
                <a:latin typeface="Corbel" panose="020B0503020204020204" pitchFamily="34" charset="0"/>
              </a:rPr>
              <a:t> - </a:t>
            </a:r>
            <a:r>
              <a:rPr lang="en-GB" sz="1067" dirty="0">
                <a:solidFill>
                  <a:srgbClr val="DD1D34"/>
                </a:solidFill>
                <a:latin typeface="Corbel" panose="020B0503020204020204" pitchFamily="34" charset="0"/>
              </a:rPr>
              <a:t>Linkage Disequilibrium</a:t>
            </a:r>
            <a:r>
              <a:rPr lang="en-GB" sz="1067" dirty="0">
                <a:solidFill>
                  <a:srgbClr val="000000"/>
                </a:solidFill>
                <a:latin typeface="Corbel" panose="020B0503020204020204" pitchFamily="34" charset="0"/>
              </a:rPr>
              <a:t> - </a:t>
            </a:r>
            <a:r>
              <a:rPr lang="en-GB" sz="1067" dirty="0">
                <a:solidFill>
                  <a:srgbClr val="DD1D34"/>
                </a:solidFill>
                <a:latin typeface="Corbel" panose="020B0503020204020204" pitchFamily="34" charset="0"/>
              </a:rPr>
              <a:t>Minor Allele Frequency </a:t>
            </a:r>
            <a:r>
              <a:rPr lang="en-GB" sz="1067" dirty="0">
                <a:solidFill>
                  <a:srgbClr val="000000"/>
                </a:solidFill>
                <a:latin typeface="Corbel" panose="020B0503020204020204" pitchFamily="34" charset="0"/>
              </a:rPr>
              <a:t>- </a:t>
            </a:r>
            <a:r>
              <a:rPr lang="en-GB" sz="1067" dirty="0">
                <a:solidFill>
                  <a:srgbClr val="001792"/>
                </a:solidFill>
                <a:latin typeface="Corbel" panose="020B0503020204020204" pitchFamily="34" charset="0"/>
              </a:rPr>
              <a:t>Single Nucleotide Polymorphism - Functional </a:t>
            </a:r>
            <a:r>
              <a:rPr lang="en-GB" sz="1067" dirty="0">
                <a:solidFill>
                  <a:srgbClr val="000000"/>
                </a:solidFill>
                <a:latin typeface="Corbel" panose="020B0503020204020204" pitchFamily="34" charset="0"/>
              </a:rPr>
              <a:t>-</a:t>
            </a:r>
            <a:r>
              <a:rPr lang="en-GB" sz="1067" dirty="0">
                <a:solidFill>
                  <a:srgbClr val="001792"/>
                </a:solidFill>
                <a:latin typeface="Corbel" panose="020B0503020204020204" pitchFamily="34" charset="0"/>
              </a:rPr>
              <a:t> </a:t>
            </a:r>
            <a:r>
              <a:rPr lang="en-GB" sz="1067" dirty="0">
                <a:solidFill>
                  <a:srgbClr val="DD1D34"/>
                </a:solidFill>
                <a:latin typeface="Corbel" panose="020B0503020204020204" pitchFamily="34" charset="0"/>
              </a:rPr>
              <a:t>Neutral</a:t>
            </a:r>
          </a:p>
        </p:txBody>
      </p:sp>
      <p:pic>
        <p:nvPicPr>
          <p:cNvPr id="57" name="Image 56">
            <a:extLst>
              <a:ext uri="{FF2B5EF4-FFF2-40B4-BE49-F238E27FC236}">
                <a16:creationId xmlns:a16="http://schemas.microsoft.com/office/drawing/2014/main" id="{E11297D9-D6A7-CC49-A33A-3F8745C88DAD}"/>
              </a:ext>
            </a:extLst>
          </p:cNvPr>
          <p:cNvPicPr>
            <a:picLocks noChangeAspect="1"/>
          </p:cNvPicPr>
          <p:nvPr/>
        </p:nvPicPr>
        <p:blipFill>
          <a:blip r:embed="rId6"/>
          <a:stretch>
            <a:fillRect/>
          </a:stretch>
        </p:blipFill>
        <p:spPr>
          <a:xfrm>
            <a:off x="8948145" y="2757607"/>
            <a:ext cx="1601560" cy="864000"/>
          </a:xfrm>
          <a:prstGeom prst="rect">
            <a:avLst/>
          </a:prstGeom>
        </p:spPr>
      </p:pic>
      <p:sp>
        <p:nvSpPr>
          <p:cNvPr id="58" name="ZoneTexte 57">
            <a:extLst>
              <a:ext uri="{FF2B5EF4-FFF2-40B4-BE49-F238E27FC236}">
                <a16:creationId xmlns:a16="http://schemas.microsoft.com/office/drawing/2014/main" id="{D6B9F91C-BB34-0F48-9DB2-35878BDCDD3F}"/>
              </a:ext>
            </a:extLst>
          </p:cNvPr>
          <p:cNvSpPr txBox="1"/>
          <p:nvPr/>
        </p:nvSpPr>
        <p:spPr>
          <a:xfrm>
            <a:off x="8834934" y="3694103"/>
            <a:ext cx="1938351" cy="584968"/>
          </a:xfrm>
          <a:prstGeom prst="rect">
            <a:avLst/>
          </a:prstGeom>
          <a:noFill/>
        </p:spPr>
        <p:txBody>
          <a:bodyPr wrap="none" rtlCol="0">
            <a:spAutoFit/>
          </a:bodyPr>
          <a:lstStyle/>
          <a:p>
            <a:r>
              <a:rPr lang="en-GB" sz="1067" dirty="0">
                <a:solidFill>
                  <a:srgbClr val="000000"/>
                </a:solidFill>
                <a:latin typeface="Corbel" panose="020B0503020204020204" pitchFamily="34" charset="0"/>
              </a:rPr>
              <a:t>- common &amp; abundant</a:t>
            </a:r>
          </a:p>
          <a:p>
            <a:r>
              <a:rPr lang="en-GB" sz="1067" dirty="0">
                <a:solidFill>
                  <a:srgbClr val="000000"/>
                </a:solidFill>
                <a:latin typeface="Corbel" panose="020B0503020204020204" pitchFamily="34" charset="0"/>
              </a:rPr>
              <a:t>- 1/100 to 1/1000 bp</a:t>
            </a:r>
          </a:p>
          <a:p>
            <a:r>
              <a:rPr lang="en-GB" sz="1067" dirty="0">
                <a:solidFill>
                  <a:srgbClr val="000000"/>
                </a:solidFill>
                <a:latin typeface="Corbel" panose="020B0503020204020204" pitchFamily="34" charset="0"/>
              </a:rPr>
              <a:t>- capture 90% of total variation</a:t>
            </a:r>
          </a:p>
        </p:txBody>
      </p:sp>
      <p:pic>
        <p:nvPicPr>
          <p:cNvPr id="59" name="Image 58">
            <a:extLst>
              <a:ext uri="{FF2B5EF4-FFF2-40B4-BE49-F238E27FC236}">
                <a16:creationId xmlns:a16="http://schemas.microsoft.com/office/drawing/2014/main" id="{CE4464A9-A504-0A47-AE9E-0106EEFAEB59}"/>
              </a:ext>
            </a:extLst>
          </p:cNvPr>
          <p:cNvPicPr>
            <a:picLocks noChangeAspect="1"/>
          </p:cNvPicPr>
          <p:nvPr/>
        </p:nvPicPr>
        <p:blipFill>
          <a:blip r:embed="rId7"/>
          <a:stretch>
            <a:fillRect/>
          </a:stretch>
        </p:blipFill>
        <p:spPr>
          <a:xfrm>
            <a:off x="3605839" y="2817359"/>
            <a:ext cx="986371" cy="714517"/>
          </a:xfrm>
          <a:prstGeom prst="rect">
            <a:avLst/>
          </a:prstGeom>
        </p:spPr>
      </p:pic>
      <p:sp>
        <p:nvSpPr>
          <p:cNvPr id="60" name="ZoneTexte 59">
            <a:extLst>
              <a:ext uri="{FF2B5EF4-FFF2-40B4-BE49-F238E27FC236}">
                <a16:creationId xmlns:a16="http://schemas.microsoft.com/office/drawing/2014/main" id="{7250303C-9CAC-1543-8874-3BFDE4744D74}"/>
              </a:ext>
            </a:extLst>
          </p:cNvPr>
          <p:cNvSpPr txBox="1"/>
          <p:nvPr/>
        </p:nvSpPr>
        <p:spPr>
          <a:xfrm>
            <a:off x="3630481" y="3473717"/>
            <a:ext cx="468398" cy="256545"/>
          </a:xfrm>
          <a:prstGeom prst="rect">
            <a:avLst/>
          </a:prstGeom>
          <a:noFill/>
        </p:spPr>
        <p:txBody>
          <a:bodyPr wrap="none" rtlCol="0">
            <a:spAutoFit/>
          </a:bodyPr>
          <a:lstStyle/>
          <a:p>
            <a:r>
              <a:rPr lang="en-GB" sz="1067" b="1" dirty="0">
                <a:latin typeface="Corbel" panose="020B0503020204020204" pitchFamily="34" charset="0"/>
              </a:rPr>
              <a:t>DNA</a:t>
            </a:r>
            <a:endParaRPr lang="en-GB" sz="2400" b="1" dirty="0">
              <a:latin typeface="Corbel" panose="020B0503020204020204" pitchFamily="34" charset="0"/>
            </a:endParaRPr>
          </a:p>
        </p:txBody>
      </p:sp>
      <p:cxnSp>
        <p:nvCxnSpPr>
          <p:cNvPr id="61" name="Connecteur droit 60">
            <a:extLst>
              <a:ext uri="{FF2B5EF4-FFF2-40B4-BE49-F238E27FC236}">
                <a16:creationId xmlns:a16="http://schemas.microsoft.com/office/drawing/2014/main" id="{6A06D52A-1DA6-A043-9CE7-E0A5FDE94BED}"/>
              </a:ext>
            </a:extLst>
          </p:cNvPr>
          <p:cNvCxnSpPr>
            <a:cxnSpLocks/>
          </p:cNvCxnSpPr>
          <p:nvPr/>
        </p:nvCxnSpPr>
        <p:spPr>
          <a:xfrm>
            <a:off x="8614840" y="3376901"/>
            <a:ext cx="4275" cy="1908287"/>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2" name="Connecteur droit 61">
            <a:extLst>
              <a:ext uri="{FF2B5EF4-FFF2-40B4-BE49-F238E27FC236}">
                <a16:creationId xmlns:a16="http://schemas.microsoft.com/office/drawing/2014/main" id="{95839CCC-BBD0-5E4C-B99B-D9BC78758517}"/>
              </a:ext>
            </a:extLst>
          </p:cNvPr>
          <p:cNvCxnSpPr>
            <a:cxnSpLocks/>
          </p:cNvCxnSpPr>
          <p:nvPr/>
        </p:nvCxnSpPr>
        <p:spPr>
          <a:xfrm flipH="1">
            <a:off x="9266980" y="4405667"/>
            <a:ext cx="1128331"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63" name="ZoneTexte 62">
            <a:extLst>
              <a:ext uri="{FF2B5EF4-FFF2-40B4-BE49-F238E27FC236}">
                <a16:creationId xmlns:a16="http://schemas.microsoft.com/office/drawing/2014/main" id="{B42B642E-57C4-8F41-BD42-CEFDBBD383A7}"/>
              </a:ext>
            </a:extLst>
          </p:cNvPr>
          <p:cNvSpPr txBox="1"/>
          <p:nvPr/>
        </p:nvSpPr>
        <p:spPr>
          <a:xfrm>
            <a:off x="9492618" y="4475225"/>
            <a:ext cx="611065" cy="215444"/>
          </a:xfrm>
          <a:prstGeom prst="rect">
            <a:avLst/>
          </a:prstGeom>
          <a:noFill/>
        </p:spPr>
        <p:txBody>
          <a:bodyPr wrap="none" rtlCol="0">
            <a:spAutoFit/>
          </a:bodyPr>
          <a:lstStyle/>
          <a:p>
            <a:r>
              <a:rPr lang="en-GB" sz="800" b="1" dirty="0">
                <a:solidFill>
                  <a:srgbClr val="ACABA9"/>
                </a:solidFill>
                <a:latin typeface="Corbel" panose="020B0503020204020204" pitchFamily="34" charset="0"/>
              </a:rPr>
              <a:t>LD blocks</a:t>
            </a:r>
          </a:p>
        </p:txBody>
      </p:sp>
      <p:sp>
        <p:nvSpPr>
          <p:cNvPr id="64" name="Rectangle 63">
            <a:extLst>
              <a:ext uri="{FF2B5EF4-FFF2-40B4-BE49-F238E27FC236}">
                <a16:creationId xmlns:a16="http://schemas.microsoft.com/office/drawing/2014/main" id="{8DD97CA4-1BE6-E74E-A59C-100FB4670711}"/>
              </a:ext>
            </a:extLst>
          </p:cNvPr>
          <p:cNvSpPr>
            <a:spLocks noChangeAspect="1"/>
          </p:cNvSpPr>
          <p:nvPr/>
        </p:nvSpPr>
        <p:spPr>
          <a:xfrm rot="18909626">
            <a:off x="9740548" y="5271103"/>
            <a:ext cx="1417181" cy="5762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65" name="Rectangle 64">
            <a:extLst>
              <a:ext uri="{FF2B5EF4-FFF2-40B4-BE49-F238E27FC236}">
                <a16:creationId xmlns:a16="http://schemas.microsoft.com/office/drawing/2014/main" id="{54BAA2C2-B000-AA44-A1AF-8E8877008601}"/>
              </a:ext>
            </a:extLst>
          </p:cNvPr>
          <p:cNvSpPr>
            <a:spLocks noChangeAspect="1"/>
          </p:cNvSpPr>
          <p:nvPr/>
        </p:nvSpPr>
        <p:spPr>
          <a:xfrm rot="2648514">
            <a:off x="8489042" y="5260799"/>
            <a:ext cx="1417181" cy="5762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66" name="Rectangle 65">
            <a:extLst>
              <a:ext uri="{FF2B5EF4-FFF2-40B4-BE49-F238E27FC236}">
                <a16:creationId xmlns:a16="http://schemas.microsoft.com/office/drawing/2014/main" id="{B701D84B-D867-C842-9EBB-DAB09232F91B}"/>
              </a:ext>
            </a:extLst>
          </p:cNvPr>
          <p:cNvSpPr/>
          <p:nvPr/>
        </p:nvSpPr>
        <p:spPr>
          <a:xfrm>
            <a:off x="1034272" y="1525347"/>
            <a:ext cx="10081120" cy="4322280"/>
          </a:xfrm>
          <a:prstGeom prst="rect">
            <a:avLst/>
          </a:prstGeom>
          <a:noFill/>
          <a:ln w="12700">
            <a:solidFill>
              <a:srgbClr val="DD1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67" name="Rectangle : coins arrondis 66">
            <a:extLst>
              <a:ext uri="{FF2B5EF4-FFF2-40B4-BE49-F238E27FC236}">
                <a16:creationId xmlns:a16="http://schemas.microsoft.com/office/drawing/2014/main" id="{592EFF58-1D22-D04A-9A87-3A42504C2013}"/>
              </a:ext>
            </a:extLst>
          </p:cNvPr>
          <p:cNvSpPr/>
          <p:nvPr/>
        </p:nvSpPr>
        <p:spPr>
          <a:xfrm>
            <a:off x="5244126" y="3032559"/>
            <a:ext cx="1365629" cy="1302304"/>
          </a:xfrm>
          <a:prstGeom prst="roundRect">
            <a:avLst/>
          </a:prstGeom>
          <a:noFill/>
          <a:ln w="12700">
            <a:solidFill>
              <a:srgbClr val="ACABA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68" name="Image 67">
            <a:extLst>
              <a:ext uri="{FF2B5EF4-FFF2-40B4-BE49-F238E27FC236}">
                <a16:creationId xmlns:a16="http://schemas.microsoft.com/office/drawing/2014/main" id="{9F5FB5A2-8FC9-A542-ACFA-3F0B80D3A9C1}"/>
              </a:ext>
            </a:extLst>
          </p:cNvPr>
          <p:cNvPicPr>
            <a:picLocks noChangeAspect="1"/>
          </p:cNvPicPr>
          <p:nvPr/>
        </p:nvPicPr>
        <p:blipFill>
          <a:blip r:embed="rId8">
            <a:duotone>
              <a:schemeClr val="bg2">
                <a:shade val="45000"/>
                <a:satMod val="135000"/>
              </a:schemeClr>
              <a:prstClr val="white"/>
            </a:duotone>
          </a:blip>
          <a:stretch>
            <a:fillRect/>
          </a:stretch>
        </p:blipFill>
        <p:spPr>
          <a:xfrm rot="13051068">
            <a:off x="6636051" y="4204385"/>
            <a:ext cx="428120" cy="321089"/>
          </a:xfrm>
          <a:prstGeom prst="rect">
            <a:avLst/>
          </a:prstGeom>
        </p:spPr>
      </p:pic>
      <p:sp>
        <p:nvSpPr>
          <p:cNvPr id="69" name="ZoneTexte 68">
            <a:extLst>
              <a:ext uri="{FF2B5EF4-FFF2-40B4-BE49-F238E27FC236}">
                <a16:creationId xmlns:a16="http://schemas.microsoft.com/office/drawing/2014/main" id="{E87B675E-A9AF-1C41-A6AE-4A9531E1DB2D}"/>
              </a:ext>
            </a:extLst>
          </p:cNvPr>
          <p:cNvSpPr txBox="1"/>
          <p:nvPr/>
        </p:nvSpPr>
        <p:spPr>
          <a:xfrm>
            <a:off x="6529296" y="4447477"/>
            <a:ext cx="570990" cy="215444"/>
          </a:xfrm>
          <a:prstGeom prst="rect">
            <a:avLst/>
          </a:prstGeom>
          <a:noFill/>
        </p:spPr>
        <p:txBody>
          <a:bodyPr wrap="none" rtlCol="0">
            <a:spAutoFit/>
          </a:bodyPr>
          <a:lstStyle/>
          <a:p>
            <a:r>
              <a:rPr lang="en-GB" sz="800" dirty="0">
                <a:solidFill>
                  <a:srgbClr val="ACABAA"/>
                </a:solidFill>
                <a:latin typeface="Calibri" panose="020F0502020204030204" pitchFamily="34" charset="0"/>
                <a:cs typeface="Calibri" panose="020F0502020204030204" pitchFamily="34" charset="0"/>
              </a:rPr>
              <a:t>mutation</a:t>
            </a:r>
          </a:p>
        </p:txBody>
      </p:sp>
      <p:pic>
        <p:nvPicPr>
          <p:cNvPr id="70" name="Image 69">
            <a:extLst>
              <a:ext uri="{FF2B5EF4-FFF2-40B4-BE49-F238E27FC236}">
                <a16:creationId xmlns:a16="http://schemas.microsoft.com/office/drawing/2014/main" id="{BF5AA1CD-25A9-0443-B45F-4BBF17AD368D}"/>
              </a:ext>
            </a:extLst>
          </p:cNvPr>
          <p:cNvPicPr>
            <a:picLocks noChangeAspect="1"/>
          </p:cNvPicPr>
          <p:nvPr/>
        </p:nvPicPr>
        <p:blipFill>
          <a:blip r:embed="rId8">
            <a:duotone>
              <a:schemeClr val="bg2">
                <a:shade val="45000"/>
                <a:satMod val="135000"/>
              </a:schemeClr>
              <a:prstClr val="white"/>
            </a:duotone>
          </a:blip>
          <a:stretch>
            <a:fillRect/>
          </a:stretch>
        </p:blipFill>
        <p:spPr>
          <a:xfrm rot="19182797">
            <a:off x="7267457" y="2914022"/>
            <a:ext cx="428120" cy="321089"/>
          </a:xfrm>
          <a:prstGeom prst="rect">
            <a:avLst/>
          </a:prstGeom>
          <a:scene3d>
            <a:camera prst="orthographicFront">
              <a:rot lat="0" lon="9600000" rev="0"/>
            </a:camera>
            <a:lightRig rig="threePt" dir="t"/>
          </a:scene3d>
        </p:spPr>
      </p:pic>
      <p:sp>
        <p:nvSpPr>
          <p:cNvPr id="71" name="ZoneTexte 70">
            <a:extLst>
              <a:ext uri="{FF2B5EF4-FFF2-40B4-BE49-F238E27FC236}">
                <a16:creationId xmlns:a16="http://schemas.microsoft.com/office/drawing/2014/main" id="{3D3E402B-CE39-AC43-8965-6E2FA26A2F4C}"/>
              </a:ext>
            </a:extLst>
          </p:cNvPr>
          <p:cNvSpPr txBox="1"/>
          <p:nvPr/>
        </p:nvSpPr>
        <p:spPr>
          <a:xfrm>
            <a:off x="7024231" y="2719836"/>
            <a:ext cx="800219" cy="215444"/>
          </a:xfrm>
          <a:prstGeom prst="rect">
            <a:avLst/>
          </a:prstGeom>
          <a:noFill/>
        </p:spPr>
        <p:txBody>
          <a:bodyPr wrap="none" rtlCol="0">
            <a:spAutoFit/>
          </a:bodyPr>
          <a:lstStyle/>
          <a:p>
            <a:r>
              <a:rPr lang="en-GB" sz="800" dirty="0">
                <a:solidFill>
                  <a:srgbClr val="ACABAA"/>
                </a:solidFill>
                <a:latin typeface="Calibri" panose="020F0502020204030204" pitchFamily="34" charset="0"/>
                <a:cs typeface="Calibri" panose="020F0502020204030204" pitchFamily="34" charset="0"/>
              </a:rPr>
              <a:t>recombination</a:t>
            </a:r>
          </a:p>
        </p:txBody>
      </p:sp>
      <p:sp>
        <p:nvSpPr>
          <p:cNvPr id="72" name="ZoneTexte 71">
            <a:extLst>
              <a:ext uri="{FF2B5EF4-FFF2-40B4-BE49-F238E27FC236}">
                <a16:creationId xmlns:a16="http://schemas.microsoft.com/office/drawing/2014/main" id="{7307E010-24E1-514F-9F14-03984FBA0664}"/>
              </a:ext>
            </a:extLst>
          </p:cNvPr>
          <p:cNvSpPr txBox="1"/>
          <p:nvPr/>
        </p:nvSpPr>
        <p:spPr>
          <a:xfrm>
            <a:off x="5429796" y="2806779"/>
            <a:ext cx="899605" cy="215444"/>
          </a:xfrm>
          <a:prstGeom prst="rect">
            <a:avLst/>
          </a:prstGeom>
          <a:noFill/>
        </p:spPr>
        <p:txBody>
          <a:bodyPr wrap="none" rtlCol="0">
            <a:spAutoFit/>
          </a:bodyPr>
          <a:lstStyle/>
          <a:p>
            <a:r>
              <a:rPr lang="en-GB" sz="800" dirty="0">
                <a:solidFill>
                  <a:srgbClr val="ACABAA"/>
                </a:solidFill>
                <a:latin typeface="Calibri" panose="020F0502020204030204" pitchFamily="34" charset="0"/>
                <a:cs typeface="Calibri" panose="020F0502020204030204" pitchFamily="34" charset="0"/>
              </a:rPr>
              <a:t>initial population</a:t>
            </a:r>
          </a:p>
        </p:txBody>
      </p:sp>
      <p:pic>
        <p:nvPicPr>
          <p:cNvPr id="73" name="Image 72">
            <a:extLst>
              <a:ext uri="{FF2B5EF4-FFF2-40B4-BE49-F238E27FC236}">
                <a16:creationId xmlns:a16="http://schemas.microsoft.com/office/drawing/2014/main" id="{0CB4ABA4-206E-7745-823F-8D55CA30660A}"/>
              </a:ext>
            </a:extLst>
          </p:cNvPr>
          <p:cNvPicPr>
            <a:picLocks noChangeAspect="1"/>
          </p:cNvPicPr>
          <p:nvPr/>
        </p:nvPicPr>
        <p:blipFill rotWithShape="1">
          <a:blip r:embed="rId9"/>
          <a:srcRect l="12675" t="52123" r="51806" b="29296"/>
          <a:stretch/>
        </p:blipFill>
        <p:spPr>
          <a:xfrm>
            <a:off x="8937640" y="4680356"/>
            <a:ext cx="1859227" cy="1160200"/>
          </a:xfrm>
          <a:prstGeom prst="rect">
            <a:avLst/>
          </a:prstGeom>
        </p:spPr>
      </p:pic>
      <p:sp>
        <p:nvSpPr>
          <p:cNvPr id="52" name="Espace réservé du numéro de diapositive 7">
            <a:extLst>
              <a:ext uri="{FF2B5EF4-FFF2-40B4-BE49-F238E27FC236}">
                <a16:creationId xmlns:a16="http://schemas.microsoft.com/office/drawing/2014/main" id="{5923DFCA-6525-EC4A-91DF-C4FF696BB55B}"/>
              </a:ext>
            </a:extLst>
          </p:cNvPr>
          <p:cNvSpPr>
            <a:spLocks noGrp="1"/>
          </p:cNvSpPr>
          <p:nvPr>
            <p:ph type="sldNum" sz="quarter" idx="12"/>
          </p:nvPr>
        </p:nvSpPr>
        <p:spPr>
          <a:xfrm>
            <a:off x="9385002" y="6492875"/>
            <a:ext cx="2743200" cy="365125"/>
          </a:xfrm>
        </p:spPr>
        <p:txBody>
          <a:bodyPr/>
          <a:lstStyle/>
          <a:p>
            <a:fld id="{19F7C35C-926E-0E4D-AB5E-2EAC7CCF0320}" type="slidenum">
              <a:rPr lang="en-GB" smtClean="0"/>
              <a:t>9</a:t>
            </a:fld>
            <a:endParaRPr lang="en-GB" dirty="0"/>
          </a:p>
        </p:txBody>
      </p:sp>
    </p:spTree>
    <p:extLst>
      <p:ext uri="{BB962C8B-B14F-4D97-AF65-F5344CB8AC3E}">
        <p14:creationId xmlns:p14="http://schemas.microsoft.com/office/powerpoint/2010/main" val="3283018285"/>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10552</TotalTime>
  <Words>1320</Words>
  <Application>Microsoft Macintosh PowerPoint</Application>
  <PresentationFormat>Grand écran</PresentationFormat>
  <Paragraphs>556</Paragraphs>
  <Slides>55</Slides>
  <Notes>6</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55</vt:i4>
      </vt:variant>
    </vt:vector>
  </HeadingPairs>
  <TitlesOfParts>
    <vt:vector size="64" baseType="lpstr">
      <vt:lpstr>Arial</vt:lpstr>
      <vt:lpstr>Calibri</vt:lpstr>
      <vt:lpstr>Calibri Light</vt:lpstr>
      <vt:lpstr>Consolas</vt:lpstr>
      <vt:lpstr>Corbel</vt:lpstr>
      <vt:lpstr>Lato Light</vt:lpstr>
      <vt:lpstr>MinionPro</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Mickael Guedj</dc:creator>
  <cp:lastModifiedBy>Mickael Guedj</cp:lastModifiedBy>
  <cp:revision>674</cp:revision>
  <dcterms:created xsi:type="dcterms:W3CDTF">2022-03-12T11:04:57Z</dcterms:created>
  <dcterms:modified xsi:type="dcterms:W3CDTF">2022-05-02T11:57:07Z</dcterms:modified>
</cp:coreProperties>
</file>